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308" r:id="rId3"/>
    <p:sldId id="262" r:id="rId4"/>
    <p:sldId id="263" r:id="rId6"/>
    <p:sldId id="287" r:id="rId7"/>
    <p:sldId id="277" r:id="rId8"/>
    <p:sldId id="269" r:id="rId9"/>
    <p:sldId id="290" r:id="rId10"/>
    <p:sldId id="292" r:id="rId11"/>
    <p:sldId id="288" r:id="rId12"/>
    <p:sldId id="300" r:id="rId13"/>
    <p:sldId id="268" r:id="rId14"/>
    <p:sldId id="285" r:id="rId15"/>
    <p:sldId id="395" r:id="rId16"/>
    <p:sldId id="289" r:id="rId17"/>
    <p:sldId id="284" r:id="rId18"/>
    <p:sldId id="394" r:id="rId19"/>
    <p:sldId id="291" r:id="rId20"/>
    <p:sldId id="267" r:id="rId21"/>
    <p:sldId id="270" r:id="rId22"/>
    <p:sldId id="297" r:id="rId23"/>
    <p:sldId id="342" r:id="rId24"/>
    <p:sldId id="343" r:id="rId25"/>
    <p:sldId id="424" r:id="rId26"/>
    <p:sldId id="423" r:id="rId27"/>
    <p:sldId id="428" r:id="rId28"/>
    <p:sldId id="346" r:id="rId29"/>
    <p:sldId id="344" r:id="rId30"/>
    <p:sldId id="427" r:id="rId31"/>
    <p:sldId id="426" r:id="rId32"/>
    <p:sldId id="420" r:id="rId33"/>
    <p:sldId id="421" r:id="rId34"/>
    <p:sldId id="422" r:id="rId35"/>
    <p:sldId id="294" r:id="rId36"/>
    <p:sldId id="280" r:id="rId37"/>
    <p:sldId id="283" r:id="rId38"/>
    <p:sldId id="295" r:id="rId39"/>
    <p:sldId id="278" r:id="rId40"/>
    <p:sldId id="275" r:id="rId41"/>
    <p:sldId id="276" r:id="rId42"/>
    <p:sldId id="296" r:id="rId43"/>
    <p:sldId id="286" r:id="rId44"/>
    <p:sldId id="282" r:id="rId45"/>
    <p:sldId id="298" r:id="rId46"/>
    <p:sldId id="299" r:id="rId47"/>
  </p:sldIdLst>
  <p:sldSz cx="12192000" cy="6858000"/>
  <p:notesSz cx="6858000" cy="9144000"/>
  <p:defaultTex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8CD4"/>
    <a:srgbClr val="4AAEE2"/>
    <a:srgbClr val="0E5EA6"/>
    <a:srgbClr val="445469"/>
    <a:srgbClr val="9168AF"/>
    <a:srgbClr val="E71F3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590" autoAdjust="0"/>
    <p:restoredTop sz="94660"/>
  </p:normalViewPr>
  <p:slideViewPr>
    <p:cSldViewPr>
      <p:cViewPr>
        <p:scale>
          <a:sx n="33" d="100"/>
          <a:sy n="33" d="100"/>
        </p:scale>
        <p:origin x="-936" y="-1968"/>
      </p:cViewPr>
      <p:guideLst>
        <p:guide orient="horz" pos="2318"/>
        <p:guide pos="386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0" Type="http://schemas.openxmlformats.org/officeDocument/2006/relationships/tableStyles" Target="tableStyles.xml"/><Relationship Id="rId5" Type="http://schemas.openxmlformats.org/officeDocument/2006/relationships/notesMaster" Target="notesMasters/notesMaster1.xml"/><Relationship Id="rId49" Type="http://schemas.openxmlformats.org/officeDocument/2006/relationships/viewProps" Target="viewProps.xml"/><Relationship Id="rId48" Type="http://schemas.openxmlformats.org/officeDocument/2006/relationships/presProps" Target="presProps.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53F19F33-18BF-4256-843E-E2F793A3A315}" type="datetimeFigureOut">
              <a:rPr lang="zh-CN" altLang="en-US"/>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smtClean="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01C88CEC-A969-4AF1-8653-8B5871502894}"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3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3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3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4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4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_rels/notesSlide4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4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01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501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856ED471-54BD-4A41-8145-2C9502A23AD4}" type="slidenum">
              <a:rPr lang="zh-CN" altLang="en-US" smtClean="0"/>
            </a:fld>
            <a:endParaRPr lang="zh-C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12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512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AA3B6901-32C0-4C6A-ACA6-1D2CFEBC6971}" type="slidenum">
              <a:rPr lang="zh-CN" altLang="en-US" smtClean="0"/>
            </a:fld>
            <a:endParaRPr lang="zh-C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32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532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1F73733A-CE5F-4AEB-AF99-84BE715AAE70}" type="slidenum">
              <a:rPr lang="zh-CN" altLang="en-US" smtClean="0"/>
            </a:fld>
            <a:endParaRPr lang="zh-CN"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757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757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92477FC3-9BD9-46A6-824A-00464C255074}" type="slidenum">
              <a:rPr lang="zh-CN" altLang="en-US" smtClean="0"/>
            </a:fld>
            <a:endParaRPr lang="zh-C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22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522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BFAFBDF2-235B-4926-9B66-ABD47AD6A9F9}" type="slidenum">
              <a:rPr lang="zh-CN" altLang="en-US" smtClean="0"/>
            </a:fld>
            <a:endParaRPr lang="zh-C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42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542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2A9AFB95-46C8-419E-90E0-E4689F2BBD93}" type="slidenum">
              <a:rPr lang="zh-CN" altLang="en-US" smtClean="0"/>
            </a:fld>
            <a:endParaRPr lang="zh-CN"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52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553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BC619559-EB7B-46CB-876D-10D5CB464C5E}" type="slidenum">
              <a:rPr lang="zh-CN" altLang="en-US" smtClean="0"/>
            </a:fld>
            <a:endParaRPr lang="zh-CN"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632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5632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6C541CA3-435C-41B1-9DD3-2CB02B675525}" type="slidenum">
              <a:rPr lang="zh-CN" altLang="en-US" smtClean="0"/>
            </a:fld>
            <a:endParaRPr lang="zh-CN"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73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573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1BC2EE54-1434-4302-8099-8E03BF654715}" type="slidenum">
              <a:rPr lang="zh-CN" altLang="en-US" smtClean="0"/>
            </a:fld>
            <a:endParaRPr lang="zh-CN"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04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04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48513C52-3B63-4499-88EC-C6763F166EF0}" type="slidenum">
              <a:rPr lang="zh-CN" altLang="en-US" smtClean="0"/>
            </a:fld>
            <a:endParaRPr lang="zh-CN"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83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583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A474DA37-4DB2-4DCC-8F31-229584E8C4A2}" type="slidenum">
              <a:rPr lang="zh-CN" altLang="en-US" smtClean="0"/>
            </a:fld>
            <a:endParaRPr lang="zh-CN"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963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963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FFDE799E-E967-4A3F-98FC-668E44F97709}" type="slidenum">
              <a:rPr lang="zh-CN" altLang="en-US" smtClean="0"/>
            </a:fld>
            <a:endParaRPr lang="zh-CN"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65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656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346F04B7-38B9-4BF0-808B-3CC27BD498BB}" type="slidenum">
              <a:rPr lang="zh-CN" altLang="en-US" smtClean="0"/>
            </a:fld>
            <a:endParaRPr lang="zh-CN"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93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593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FE67B36D-3068-41EF-83C3-B4F186577BF9}" type="slidenum">
              <a:rPr lang="zh-CN" altLang="en-US" smtClean="0"/>
            </a:fld>
            <a:endParaRPr lang="zh-CN"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24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24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A58805B0-2762-42E4-B713-87A698633B0B}" type="slidenum">
              <a:rPr lang="zh-CN" altLang="en-US" smtClean="0"/>
            </a:fld>
            <a:endParaRPr lang="zh-CN"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86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86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7A876634-1E8D-4C01-923D-15A647D0C2B8}" type="slidenum">
              <a:rPr lang="zh-CN" altLang="en-US" smtClean="0"/>
            </a:fld>
            <a:endParaRPr lang="zh-CN"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24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24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A58805B0-2762-42E4-B713-87A698633B0B}" type="slidenum">
              <a:rPr lang="zh-CN" altLang="en-US" smtClean="0"/>
            </a:fld>
            <a:endParaRPr lang="zh-CN"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553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554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33E911B8-0F16-4768-AF45-316CB2C6AFED}" type="slidenum">
              <a:rPr lang="zh-CN" altLang="en-US" smtClean="0"/>
            </a:fld>
            <a:endParaRPr lang="zh-CN"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34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34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58FEA746-750E-428E-B8C8-A9A2C686E2E7}" type="slidenum">
              <a:rPr lang="zh-CN" altLang="en-US" smtClean="0"/>
            </a:fld>
            <a:endParaRPr lang="zh-CN"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24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24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A58805B0-2762-42E4-B713-87A698633B0B}" type="slidenum">
              <a:rPr lang="zh-CN" altLang="en-US" smtClean="0"/>
            </a:fld>
            <a:endParaRPr lang="zh-CN"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24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24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A58805B0-2762-42E4-B713-87A698633B0B}" type="slidenum">
              <a:rPr lang="zh-CN" altLang="en-US" smtClean="0"/>
            </a:fld>
            <a:endParaRPr lang="zh-CN"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24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24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A58805B0-2762-42E4-B713-87A698633B0B}" type="slidenum">
              <a:rPr lang="zh-CN" altLang="en-US" smtClean="0"/>
            </a:fld>
            <a:endParaRPr lang="zh-CN" alt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24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24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A58805B0-2762-42E4-B713-87A698633B0B}" type="slidenum">
              <a:rPr lang="zh-CN" altLang="en-US" smtClean="0"/>
            </a:fld>
            <a:endParaRPr lang="zh-CN" alt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24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24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A58805B0-2762-42E4-B713-87A698633B0B}" type="slidenum">
              <a:rPr lang="zh-CN" altLang="en-US" smtClean="0"/>
            </a:fld>
            <a:endParaRPr lang="zh-CN" alt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24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24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A58805B0-2762-42E4-B713-87A698633B0B}" type="slidenum">
              <a:rPr lang="zh-CN" altLang="en-US" smtClean="0"/>
            </a:fld>
            <a:endParaRPr lang="zh-CN"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24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24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A58805B0-2762-42E4-B713-87A698633B0B}" type="slidenum">
              <a:rPr lang="zh-CN" altLang="en-US" smtClean="0"/>
            </a:fld>
            <a:endParaRPr lang="zh-CN" alt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24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24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A58805B0-2762-42E4-B713-87A698633B0B}" type="slidenum">
              <a:rPr lang="zh-CN" altLang="en-US" smtClean="0"/>
            </a:fld>
            <a:endParaRPr lang="zh-CN" alt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24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24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A58805B0-2762-42E4-B713-87A698633B0B}" type="slidenum">
              <a:rPr lang="zh-CN" altLang="en-US" smtClean="0"/>
            </a:fld>
            <a:endParaRPr lang="zh-CN" alt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24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24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A58805B0-2762-42E4-B713-87A698633B0B}" type="slidenum">
              <a:rPr lang="zh-CN" altLang="en-US" smtClean="0"/>
            </a:fld>
            <a:endParaRPr lang="zh-CN" alt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24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24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A58805B0-2762-42E4-B713-87A698633B0B}" type="slidenum">
              <a:rPr lang="zh-CN" altLang="en-US" smtClean="0"/>
            </a:fld>
            <a:endParaRPr lang="zh-CN" alt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24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24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A58805B0-2762-42E4-B713-87A698633B0B}" type="slidenum">
              <a:rPr lang="zh-CN" altLang="en-US" smtClean="0"/>
            </a:fld>
            <a:endParaRPr lang="zh-CN" alt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675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675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17086010-457C-4488-8B74-A4DD08392F28}" type="slidenum">
              <a:rPr lang="zh-CN" altLang="en-US" smtClean="0"/>
            </a:fld>
            <a:endParaRPr lang="zh-CN" alt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788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788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86888582-E70C-4832-9184-06BE44B1448B}" type="slidenum">
              <a:rPr lang="zh-CN" altLang="en-US" smtClean="0"/>
            </a:fld>
            <a:endParaRPr lang="zh-CN" alt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7065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7066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48DA1CA0-43F5-4191-934F-077715CB5C0F}" type="slidenum">
              <a:rPr lang="zh-CN" altLang="en-US" smtClean="0"/>
            </a:fld>
            <a:endParaRPr lang="zh-CN" alt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7168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7168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ACB424F5-5775-400C-B1FC-0A74A6C04B36}" type="slidenum">
              <a:rPr lang="zh-CN" altLang="en-US" smtClean="0"/>
            </a:fld>
            <a:endParaRPr lang="zh-CN" alt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7270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7270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62D54752-C438-4E31-876A-01F5797C1262}" type="slidenum">
              <a:rPr lang="zh-CN" altLang="en-US" smtClean="0"/>
            </a:fld>
            <a:endParaRPr lang="zh-CN" alt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7373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7373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3FEA74FD-D94D-4569-8382-987913BCC55E}" type="slidenum">
              <a:rPr lang="zh-CN" altLang="en-US" smtClean="0"/>
            </a:fld>
            <a:endParaRPr lang="zh-CN" alt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7475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7475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423F2D60-81F8-4F89-9E55-DE7ADDCEB768}" type="slidenum">
              <a:rPr lang="zh-CN" altLang="en-US" smtClean="0"/>
            </a:fld>
            <a:endParaRPr lang="zh-CN" alt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768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768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1211BE19-0D64-41AC-ADA0-4551DC5C011B}" type="slidenum">
              <a:rPr lang="zh-CN" altLang="en-US" smtClean="0"/>
            </a:fld>
            <a:endParaRPr lang="zh-CN" alt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778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778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86DB945A-C40F-4C2C-B92E-95EAEBF8D14F}" type="slidenum">
              <a:rPr lang="zh-CN" altLang="en-US" smtClean="0"/>
            </a:fld>
            <a:endParaRPr lang="zh-CN" alt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798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798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E38407E8-045E-411A-B851-B274C63E4020}" type="slidenum">
              <a:rPr lang="zh-CN" altLang="en-US" smtClean="0"/>
            </a:fld>
            <a:endParaRPr lang="zh-CN" alt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808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809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9B365F52-FF26-475E-9D18-77243FACE86E}" type="slidenum">
              <a:rPr lang="zh-CN" altLang="en-US" smtClean="0"/>
            </a:fld>
            <a:endParaRPr lang="zh-CN" alt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8192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smtClean="0"/>
          </a:p>
        </p:txBody>
      </p:sp>
      <p:sp>
        <p:nvSpPr>
          <p:cNvPr id="8192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18F6CB1C-8484-42CF-A08E-AD209D924243}" type="slidenum">
              <a:rPr lang="zh-CN" altLang="en-US" smtClean="0"/>
            </a:fld>
            <a:endParaRPr lang="zh-CN"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609600" y="6356350"/>
            <a:ext cx="2844800" cy="365125"/>
          </a:xfrm>
          <a:prstGeom prst="rect">
            <a:avLst/>
          </a:prstGeom>
        </p:spPr>
        <p:txBody>
          <a:bodyPr/>
          <a:lstStyle>
            <a:lvl1pPr>
              <a:defRPr/>
            </a:lvl1pPr>
          </a:lstStyle>
          <a:p>
            <a:pPr>
              <a:defRPr/>
            </a:pPr>
            <a:fld id="{E7CDD23B-B328-4862-8A17-90E10E9765BC}" type="datetimeFigureOut">
              <a:rPr lang="zh-CN" altLang="en-US"/>
            </a:fld>
            <a:endParaRPr lang="zh-CN" altLang="en-US"/>
          </a:p>
        </p:txBody>
      </p:sp>
      <p:sp>
        <p:nvSpPr>
          <p:cNvPr id="5" name="页脚占位符 4"/>
          <p:cNvSpPr>
            <a:spLocks noGrp="1"/>
          </p:cNvSpPr>
          <p:nvPr>
            <p:ph type="ftr" sz="quarter" idx="11"/>
          </p:nvPr>
        </p:nvSpPr>
        <p:spPr>
          <a:xfrm>
            <a:off x="4165600" y="6356350"/>
            <a:ext cx="3860800" cy="365125"/>
          </a:xfrm>
          <a:prstGeom prst="rect">
            <a:avLst/>
          </a:prstGeom>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a:xfrm>
            <a:off x="8737600" y="6356350"/>
            <a:ext cx="2844800" cy="365125"/>
          </a:xfrm>
          <a:prstGeom prst="rect">
            <a:avLst/>
          </a:prstGeom>
        </p:spPr>
        <p:txBody>
          <a:bodyPr/>
          <a:lstStyle>
            <a:lvl1pPr>
              <a:defRPr/>
            </a:lvl1pPr>
          </a:lstStyle>
          <a:p>
            <a:pPr>
              <a:defRPr/>
            </a:pPr>
            <a:fld id="{40E88ACF-2FDB-4BED-90EC-F5BA149AC6E7}" type="slidenum">
              <a:rPr lang="zh-CN" altLang="en-US"/>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09600" y="1600200"/>
            <a:ext cx="10972800" cy="452596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609600" y="6356350"/>
            <a:ext cx="2844800" cy="365125"/>
          </a:xfrm>
          <a:prstGeom prst="rect">
            <a:avLst/>
          </a:prstGeom>
        </p:spPr>
        <p:txBody>
          <a:bodyPr/>
          <a:lstStyle>
            <a:lvl1pPr>
              <a:defRPr/>
            </a:lvl1pPr>
          </a:lstStyle>
          <a:p>
            <a:pPr>
              <a:defRPr/>
            </a:pPr>
            <a:fld id="{24D84222-84CE-441D-BDC8-43571CA455D7}" type="datetimeFigureOut">
              <a:rPr lang="zh-CN" altLang="en-US"/>
            </a:fld>
            <a:endParaRPr lang="zh-CN" altLang="en-US"/>
          </a:p>
        </p:txBody>
      </p:sp>
      <p:sp>
        <p:nvSpPr>
          <p:cNvPr id="5" name="页脚占位符 4"/>
          <p:cNvSpPr>
            <a:spLocks noGrp="1"/>
          </p:cNvSpPr>
          <p:nvPr>
            <p:ph type="ftr" sz="quarter" idx="11"/>
          </p:nvPr>
        </p:nvSpPr>
        <p:spPr>
          <a:xfrm>
            <a:off x="4165600" y="6356350"/>
            <a:ext cx="3860800" cy="365125"/>
          </a:xfrm>
          <a:prstGeom prst="rect">
            <a:avLst/>
          </a:prstGeom>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a:xfrm>
            <a:off x="8737600" y="6356350"/>
            <a:ext cx="2844800" cy="365125"/>
          </a:xfrm>
          <a:prstGeom prst="rect">
            <a:avLst/>
          </a:prstGeom>
        </p:spPr>
        <p:txBody>
          <a:bodyPr/>
          <a:lstStyle>
            <a:lvl1pPr>
              <a:defRPr/>
            </a:lvl1pPr>
          </a:lstStyle>
          <a:p>
            <a:pPr>
              <a:defRPr/>
            </a:pPr>
            <a:fld id="{F7A0A4CC-06B0-46E7-A8F6-4C5390F9549D}" type="slidenum">
              <a:rPr lang="zh-CN" altLang="en-US"/>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a:xfrm>
            <a:off x="609600" y="6356350"/>
            <a:ext cx="2844800" cy="365125"/>
          </a:xfrm>
          <a:prstGeom prst="rect">
            <a:avLst/>
          </a:prstGeom>
        </p:spPr>
        <p:txBody>
          <a:bodyPr/>
          <a:lstStyle>
            <a:lvl1pPr>
              <a:defRPr/>
            </a:lvl1pPr>
          </a:lstStyle>
          <a:p>
            <a:pPr>
              <a:defRPr/>
            </a:pPr>
            <a:fld id="{7EBE42D7-8F65-4584-8C94-6B6E76C28A2B}" type="datetimeFigureOut">
              <a:rPr lang="zh-CN" altLang="en-US"/>
            </a:fld>
            <a:endParaRPr lang="zh-CN" altLang="en-US"/>
          </a:p>
        </p:txBody>
      </p:sp>
      <p:sp>
        <p:nvSpPr>
          <p:cNvPr id="5" name="页脚占位符 4"/>
          <p:cNvSpPr>
            <a:spLocks noGrp="1"/>
          </p:cNvSpPr>
          <p:nvPr>
            <p:ph type="ftr" sz="quarter" idx="11"/>
          </p:nvPr>
        </p:nvSpPr>
        <p:spPr>
          <a:xfrm>
            <a:off x="4165600" y="6356350"/>
            <a:ext cx="3860800" cy="365125"/>
          </a:xfrm>
          <a:prstGeom prst="rect">
            <a:avLst/>
          </a:prstGeom>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a:xfrm>
            <a:off x="8737600" y="6356350"/>
            <a:ext cx="2844800" cy="365125"/>
          </a:xfrm>
          <a:prstGeom prst="rect">
            <a:avLst/>
          </a:prstGeom>
        </p:spPr>
        <p:txBody>
          <a:bodyPr/>
          <a:lstStyle>
            <a:lvl1pPr>
              <a:defRPr/>
            </a:lvl1pPr>
          </a:lstStyle>
          <a:p>
            <a:pPr>
              <a:defRPr/>
            </a:pPr>
            <a:fld id="{B34BB4C6-F9DC-42BD-B8E7-8D5EE2DE1A69}" type="slidenum">
              <a:rPr lang="zh-CN" altLang="en-US"/>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3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2838" y="2174875"/>
            <a:ext cx="5389562"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a:xfrm>
            <a:off x="609600" y="6356350"/>
            <a:ext cx="2844800" cy="365125"/>
          </a:xfrm>
          <a:prstGeom prst="rect">
            <a:avLst/>
          </a:prstGeom>
        </p:spPr>
        <p:txBody>
          <a:bodyPr/>
          <a:lstStyle>
            <a:lvl1pPr>
              <a:defRPr/>
            </a:lvl1pPr>
          </a:lstStyle>
          <a:p>
            <a:pPr>
              <a:defRPr/>
            </a:pPr>
            <a:fld id="{A2D2F854-4A6B-48D2-BBEB-A4B3A24BA341}" type="datetimeFigureOut">
              <a:rPr lang="zh-CN" altLang="en-US"/>
            </a:fld>
            <a:endParaRPr lang="zh-CN" altLang="en-US"/>
          </a:p>
        </p:txBody>
      </p:sp>
      <p:sp>
        <p:nvSpPr>
          <p:cNvPr id="8" name="页脚占位符 7"/>
          <p:cNvSpPr>
            <a:spLocks noGrp="1"/>
          </p:cNvSpPr>
          <p:nvPr>
            <p:ph type="ftr" sz="quarter" idx="11"/>
          </p:nvPr>
        </p:nvSpPr>
        <p:spPr>
          <a:xfrm>
            <a:off x="4165600" y="6356350"/>
            <a:ext cx="3860800" cy="365125"/>
          </a:xfrm>
          <a:prstGeom prst="rect">
            <a:avLst/>
          </a:prstGeom>
        </p:spPr>
        <p:txBody>
          <a:bodyPr/>
          <a:lstStyle>
            <a:lvl1pPr>
              <a:defRPr/>
            </a:lvl1pPr>
          </a:lstStyle>
          <a:p>
            <a:pPr>
              <a:defRPr/>
            </a:pPr>
            <a:endParaRPr lang="zh-CN" altLang="en-US"/>
          </a:p>
        </p:txBody>
      </p:sp>
      <p:sp>
        <p:nvSpPr>
          <p:cNvPr id="9" name="灯片编号占位符 8"/>
          <p:cNvSpPr>
            <a:spLocks noGrp="1"/>
          </p:cNvSpPr>
          <p:nvPr>
            <p:ph type="sldNum" sz="quarter" idx="12"/>
          </p:nvPr>
        </p:nvSpPr>
        <p:spPr>
          <a:xfrm>
            <a:off x="8737600" y="6356350"/>
            <a:ext cx="2844800" cy="365125"/>
          </a:xfrm>
          <a:prstGeom prst="rect">
            <a:avLst/>
          </a:prstGeom>
        </p:spPr>
        <p:txBody>
          <a:bodyPr/>
          <a:lstStyle>
            <a:lvl1pPr>
              <a:defRPr/>
            </a:lvl1pPr>
          </a:lstStyle>
          <a:p>
            <a:pPr>
              <a:defRPr/>
            </a:pPr>
            <a:fld id="{9AFB17C2-0090-494B-9DAC-58E0A1AF1311}" type="slidenum">
              <a:rPr lang="zh-CN" altLang="en-US"/>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609600" y="6356350"/>
            <a:ext cx="2844800" cy="365125"/>
          </a:xfrm>
          <a:prstGeom prst="rect">
            <a:avLst/>
          </a:prstGeom>
        </p:spPr>
        <p:txBody>
          <a:bodyPr/>
          <a:lstStyle>
            <a:lvl1pPr>
              <a:defRPr/>
            </a:lvl1pPr>
          </a:lstStyle>
          <a:p>
            <a:pPr>
              <a:defRPr/>
            </a:pPr>
            <a:fld id="{6DE27E17-D7F5-4080-88C2-7F76D6851B0A}" type="datetimeFigureOut">
              <a:rPr lang="zh-CN" altLang="en-US"/>
            </a:fld>
            <a:endParaRPr lang="zh-CN" altLang="en-US"/>
          </a:p>
        </p:txBody>
      </p:sp>
      <p:sp>
        <p:nvSpPr>
          <p:cNvPr id="4" name="页脚占位符 3"/>
          <p:cNvSpPr>
            <a:spLocks noGrp="1"/>
          </p:cNvSpPr>
          <p:nvPr>
            <p:ph type="ftr" sz="quarter" idx="11"/>
          </p:nvPr>
        </p:nvSpPr>
        <p:spPr>
          <a:xfrm>
            <a:off x="4165600" y="6356350"/>
            <a:ext cx="3860800" cy="365125"/>
          </a:xfrm>
          <a:prstGeom prst="rect">
            <a:avLst/>
          </a:prstGeom>
        </p:spPr>
        <p:txBody>
          <a:bodyPr/>
          <a:lstStyle>
            <a:lvl1pPr>
              <a:defRPr/>
            </a:lvl1pPr>
          </a:lstStyle>
          <a:p>
            <a:pPr>
              <a:defRPr/>
            </a:pPr>
            <a:endParaRPr lang="zh-CN" altLang="en-US"/>
          </a:p>
        </p:txBody>
      </p:sp>
      <p:sp>
        <p:nvSpPr>
          <p:cNvPr id="5" name="灯片编号占位符 4"/>
          <p:cNvSpPr>
            <a:spLocks noGrp="1"/>
          </p:cNvSpPr>
          <p:nvPr>
            <p:ph type="sldNum" sz="quarter" idx="12"/>
          </p:nvPr>
        </p:nvSpPr>
        <p:spPr>
          <a:xfrm>
            <a:off x="8737600" y="6356350"/>
            <a:ext cx="2844800" cy="365125"/>
          </a:xfrm>
          <a:prstGeom prst="rect">
            <a:avLst/>
          </a:prstGeom>
        </p:spPr>
        <p:txBody>
          <a:bodyPr/>
          <a:lstStyle>
            <a:lvl1pPr>
              <a:defRPr/>
            </a:lvl1pPr>
          </a:lstStyle>
          <a:p>
            <a:pPr>
              <a:defRPr/>
            </a:pPr>
            <a:fld id="{A29F13CA-123B-40EA-B7BC-F46CF2115B3D}" type="slidenum">
              <a:rPr lang="zh-CN" altLang="en-US"/>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600" y="6356350"/>
            <a:ext cx="2844800" cy="365125"/>
          </a:xfrm>
          <a:prstGeom prst="rect">
            <a:avLst/>
          </a:prstGeom>
        </p:spPr>
        <p:txBody>
          <a:bodyPr/>
          <a:lstStyle>
            <a:lvl1pPr>
              <a:defRPr/>
            </a:lvl1pPr>
          </a:lstStyle>
          <a:p>
            <a:pPr>
              <a:defRPr/>
            </a:pPr>
            <a:fld id="{E4F33E75-DDB0-4BFD-97F7-DEE6B962DE32}" type="datetimeFigureOut">
              <a:rPr lang="zh-CN" altLang="en-US"/>
            </a:fld>
            <a:endParaRPr lang="zh-CN" altLang="en-US"/>
          </a:p>
        </p:txBody>
      </p:sp>
      <p:sp>
        <p:nvSpPr>
          <p:cNvPr id="3" name="页脚占位符 2"/>
          <p:cNvSpPr>
            <a:spLocks noGrp="1"/>
          </p:cNvSpPr>
          <p:nvPr>
            <p:ph type="ftr" sz="quarter" idx="11"/>
          </p:nvPr>
        </p:nvSpPr>
        <p:spPr>
          <a:xfrm>
            <a:off x="4165600" y="6356350"/>
            <a:ext cx="3860800" cy="365125"/>
          </a:xfrm>
          <a:prstGeom prst="rect">
            <a:avLst/>
          </a:prstGeom>
        </p:spPr>
        <p:txBody>
          <a:bodyPr/>
          <a:lstStyle>
            <a:lvl1pPr>
              <a:defRPr/>
            </a:lvl1pPr>
          </a:lstStyle>
          <a:p>
            <a:pPr>
              <a:defRPr/>
            </a:pPr>
            <a:endParaRPr lang="zh-CN" altLang="en-US"/>
          </a:p>
        </p:txBody>
      </p:sp>
      <p:sp>
        <p:nvSpPr>
          <p:cNvPr id="4" name="灯片编号占位符 3"/>
          <p:cNvSpPr>
            <a:spLocks noGrp="1"/>
          </p:cNvSpPr>
          <p:nvPr>
            <p:ph type="sldNum" sz="quarter" idx="12"/>
          </p:nvPr>
        </p:nvSpPr>
        <p:spPr>
          <a:xfrm>
            <a:off x="8737600" y="6356350"/>
            <a:ext cx="2844800" cy="365125"/>
          </a:xfrm>
          <a:prstGeom prst="rect">
            <a:avLst/>
          </a:prstGeom>
        </p:spPr>
        <p:txBody>
          <a:bodyPr/>
          <a:lstStyle>
            <a:lvl1pPr>
              <a:defRPr/>
            </a:lvl1pPr>
          </a:lstStyle>
          <a:p>
            <a:pPr>
              <a:defRPr/>
            </a:pPr>
            <a:fld id="{63AC7F5E-933E-43A2-B390-3CEBF8D28083}" type="slidenum">
              <a:rPr lang="zh-CN" altLang="en-US"/>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a:xfrm>
            <a:off x="609600" y="6356350"/>
            <a:ext cx="2844800" cy="365125"/>
          </a:xfrm>
          <a:prstGeom prst="rect">
            <a:avLst/>
          </a:prstGeom>
        </p:spPr>
        <p:txBody>
          <a:bodyPr/>
          <a:lstStyle>
            <a:lvl1pPr>
              <a:defRPr/>
            </a:lvl1pPr>
          </a:lstStyle>
          <a:p>
            <a:pPr>
              <a:defRPr/>
            </a:pPr>
            <a:fld id="{C493B7FE-A712-4E65-B693-F0115D1ED8E1}" type="datetimeFigureOut">
              <a:rPr lang="zh-CN" altLang="en-US"/>
            </a:fld>
            <a:endParaRPr lang="zh-CN" altLang="en-US"/>
          </a:p>
        </p:txBody>
      </p:sp>
      <p:sp>
        <p:nvSpPr>
          <p:cNvPr id="6" name="页脚占位符 5"/>
          <p:cNvSpPr>
            <a:spLocks noGrp="1"/>
          </p:cNvSpPr>
          <p:nvPr>
            <p:ph type="ftr" sz="quarter" idx="11"/>
          </p:nvPr>
        </p:nvSpPr>
        <p:spPr>
          <a:xfrm>
            <a:off x="4165600" y="6356350"/>
            <a:ext cx="3860800" cy="365125"/>
          </a:xfrm>
          <a:prstGeom prst="rect">
            <a:avLst/>
          </a:prstGeom>
        </p:spPr>
        <p:txBody>
          <a:bodyPr/>
          <a:lstStyle>
            <a:lvl1pPr>
              <a:defRPr/>
            </a:lvl1pPr>
          </a:lstStyle>
          <a:p>
            <a:pPr>
              <a:defRPr/>
            </a:pPr>
            <a:endParaRPr lang="zh-CN" altLang="en-US"/>
          </a:p>
        </p:txBody>
      </p:sp>
      <p:sp>
        <p:nvSpPr>
          <p:cNvPr id="7" name="灯片编号占位符 6"/>
          <p:cNvSpPr>
            <a:spLocks noGrp="1"/>
          </p:cNvSpPr>
          <p:nvPr>
            <p:ph type="sldNum" sz="quarter" idx="12"/>
          </p:nvPr>
        </p:nvSpPr>
        <p:spPr>
          <a:xfrm>
            <a:off x="8737600" y="6356350"/>
            <a:ext cx="2844800" cy="365125"/>
          </a:xfrm>
          <a:prstGeom prst="rect">
            <a:avLst/>
          </a:prstGeom>
        </p:spPr>
        <p:txBody>
          <a:bodyPr/>
          <a:lstStyle>
            <a:lvl1pPr>
              <a:defRPr/>
            </a:lvl1pPr>
          </a:lstStyle>
          <a:p>
            <a:pPr>
              <a:defRPr/>
            </a:pPr>
            <a:fld id="{F75EDD30-D2AE-49E1-9B16-D057213EBDC4}" type="slidenum">
              <a:rPr lang="zh-CN" altLang="en-US"/>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a:xfrm>
            <a:off x="609600" y="6356350"/>
            <a:ext cx="2844800" cy="365125"/>
          </a:xfrm>
          <a:prstGeom prst="rect">
            <a:avLst/>
          </a:prstGeom>
        </p:spPr>
        <p:txBody>
          <a:bodyPr/>
          <a:lstStyle>
            <a:lvl1pPr>
              <a:defRPr/>
            </a:lvl1pPr>
          </a:lstStyle>
          <a:p>
            <a:pPr>
              <a:defRPr/>
            </a:pPr>
            <a:fld id="{86488DAE-B277-4850-A75D-F91A733F9FF4}" type="datetimeFigureOut">
              <a:rPr lang="zh-CN" altLang="en-US"/>
            </a:fld>
            <a:endParaRPr lang="zh-CN" altLang="en-US"/>
          </a:p>
        </p:txBody>
      </p:sp>
      <p:sp>
        <p:nvSpPr>
          <p:cNvPr id="6" name="页脚占位符 5"/>
          <p:cNvSpPr>
            <a:spLocks noGrp="1"/>
          </p:cNvSpPr>
          <p:nvPr>
            <p:ph type="ftr" sz="quarter" idx="11"/>
          </p:nvPr>
        </p:nvSpPr>
        <p:spPr>
          <a:xfrm>
            <a:off x="4165600" y="6356350"/>
            <a:ext cx="3860800" cy="365125"/>
          </a:xfrm>
          <a:prstGeom prst="rect">
            <a:avLst/>
          </a:prstGeom>
        </p:spPr>
        <p:txBody>
          <a:bodyPr/>
          <a:lstStyle>
            <a:lvl1pPr>
              <a:defRPr/>
            </a:lvl1pPr>
          </a:lstStyle>
          <a:p>
            <a:pPr>
              <a:defRPr/>
            </a:pPr>
            <a:endParaRPr lang="zh-CN" altLang="en-US"/>
          </a:p>
        </p:txBody>
      </p:sp>
      <p:sp>
        <p:nvSpPr>
          <p:cNvPr id="7" name="灯片编号占位符 6"/>
          <p:cNvSpPr>
            <a:spLocks noGrp="1"/>
          </p:cNvSpPr>
          <p:nvPr>
            <p:ph type="sldNum" sz="quarter" idx="12"/>
          </p:nvPr>
        </p:nvSpPr>
        <p:spPr>
          <a:xfrm>
            <a:off x="8737600" y="6356350"/>
            <a:ext cx="2844800" cy="365125"/>
          </a:xfrm>
          <a:prstGeom prst="rect">
            <a:avLst/>
          </a:prstGeom>
        </p:spPr>
        <p:txBody>
          <a:bodyPr/>
          <a:lstStyle>
            <a:lvl1pPr>
              <a:defRPr/>
            </a:lvl1pPr>
          </a:lstStyle>
          <a:p>
            <a:pPr>
              <a:defRPr/>
            </a:pPr>
            <a:fld id="{B5E7503C-F1D9-40AA-8C6C-5A702933B044}" type="slidenum">
              <a:rPr lang="zh-CN" altLang="en-US"/>
            </a:fld>
            <a:endParaRPr lang="zh-CN" altLang="en-US"/>
          </a:p>
        </p:txBody>
      </p:sp>
      <p:sp>
        <p:nvSpPr>
          <p:cNvPr id="9" name="矩形 8"/>
          <p:cNvSpPr/>
          <p:nvPr userDrawn="1"/>
        </p:nvSpPr>
        <p:spPr>
          <a:xfrm>
            <a:off x="8325228" y="6545425"/>
            <a:ext cx="775136" cy="246221"/>
          </a:xfrm>
          <a:prstGeom prst="rect">
            <a:avLst/>
          </a:prstGeom>
        </p:spPr>
        <p:txBody>
          <a:bodyPr wrap="square">
            <a:spAutoFit/>
          </a:bodyPr>
          <a:lstStyle/>
          <a:p>
            <a:pPr eaLnBrk="1" fontAlgn="auto" hangingPunct="1">
              <a:spcBef>
                <a:spcPts val="0"/>
              </a:spcBef>
              <a:spcAft>
                <a:spcPts val="0"/>
              </a:spcAft>
              <a:buFontTx/>
              <a:buNone/>
            </a:pP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模板下载：</a:t>
            </a:r>
            <a:r>
              <a:rPr lang="en-US" altLang="zh-CN" sz="100" dirty="0">
                <a:solidFill>
                  <a:prstClr val="white"/>
                </a:solidFill>
                <a:latin typeface="Calibri" panose="020F0502020204030204"/>
                <a:ea typeface="宋体" panose="02010600030101010101" pitchFamily="2" charset="-122"/>
              </a:rPr>
              <a:t>www.1ppt.com/moban/     </a:t>
            </a:r>
            <a:r>
              <a:rPr lang="zh-CN" altLang="en-US" sz="100" dirty="0">
                <a:solidFill>
                  <a:prstClr val="white"/>
                </a:solidFill>
                <a:latin typeface="Calibri" panose="020F0502020204030204"/>
                <a:ea typeface="宋体" panose="02010600030101010101" pitchFamily="2" charset="-122"/>
              </a:rPr>
              <a:t>行业</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www.1ppt.com/hangye/ </a:t>
            </a:r>
            <a:endParaRPr lang="en-US" altLang="zh-CN" sz="100" dirty="0">
              <a:solidFill>
                <a:prstClr val="white"/>
              </a:solidFill>
              <a:latin typeface="Calibri" panose="020F0502020204030204"/>
              <a:ea typeface="宋体" panose="02010600030101010101" pitchFamily="2" charset="-122"/>
            </a:endParaRPr>
          </a:p>
          <a:p>
            <a:pPr eaLnBrk="1" fontAlgn="auto" hangingPunct="1">
              <a:spcBef>
                <a:spcPts val="0"/>
              </a:spcBef>
              <a:spcAft>
                <a:spcPts val="0"/>
              </a:spcAft>
              <a:buFontTx/>
              <a:buNone/>
            </a:pPr>
            <a:r>
              <a:rPr lang="zh-CN" altLang="en-US" sz="100" dirty="0">
                <a:solidFill>
                  <a:prstClr val="white"/>
                </a:solidFill>
                <a:latin typeface="Calibri" panose="020F0502020204030204"/>
                <a:ea typeface="宋体" panose="02010600030101010101" pitchFamily="2" charset="-122"/>
              </a:rPr>
              <a:t>节日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www.1ppt.com/jieri/           PPT</a:t>
            </a:r>
            <a:r>
              <a:rPr lang="zh-CN" altLang="en-US" sz="100" dirty="0">
                <a:solidFill>
                  <a:prstClr val="white"/>
                </a:solidFill>
                <a:latin typeface="Calibri" panose="020F0502020204030204"/>
                <a:ea typeface="宋体" panose="02010600030101010101" pitchFamily="2" charset="-122"/>
              </a:rPr>
              <a:t>素材下载：</a:t>
            </a:r>
            <a:r>
              <a:rPr lang="en-US" altLang="zh-CN" sz="100" dirty="0">
                <a:solidFill>
                  <a:prstClr val="white"/>
                </a:solidFill>
                <a:latin typeface="Calibri" panose="020F0502020204030204"/>
                <a:ea typeface="宋体" panose="02010600030101010101" pitchFamily="2" charset="-122"/>
              </a:rPr>
              <a:t>www.1ppt.com/sucai/</a:t>
            </a:r>
            <a:endParaRPr lang="en-US" altLang="zh-CN" sz="100" dirty="0">
              <a:solidFill>
                <a:prstClr val="white"/>
              </a:solidFill>
              <a:latin typeface="Calibri" panose="020F0502020204030204"/>
              <a:ea typeface="宋体" panose="02010600030101010101" pitchFamily="2" charset="-122"/>
            </a:endParaRPr>
          </a:p>
          <a:p>
            <a:pPr eaLnBrk="1" fontAlgn="auto" hangingPunct="1">
              <a:spcBef>
                <a:spcPts val="0"/>
              </a:spcBef>
              <a:spcAft>
                <a:spcPts val="0"/>
              </a:spcAft>
              <a:buFontTx/>
              <a:buNone/>
            </a:pP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背景图片：</a:t>
            </a:r>
            <a:r>
              <a:rPr lang="en-US" altLang="zh-CN" sz="100" dirty="0">
                <a:solidFill>
                  <a:prstClr val="white"/>
                </a:solidFill>
                <a:latin typeface="Calibri" panose="020F0502020204030204"/>
                <a:ea typeface="宋体" panose="02010600030101010101" pitchFamily="2" charset="-122"/>
              </a:rPr>
              <a:t>www.1ppt.com/beijing/      PPT</a:t>
            </a:r>
            <a:r>
              <a:rPr lang="zh-CN" altLang="en-US" sz="100" dirty="0">
                <a:solidFill>
                  <a:prstClr val="white"/>
                </a:solidFill>
                <a:latin typeface="Calibri" panose="020F0502020204030204"/>
                <a:ea typeface="宋体" panose="02010600030101010101" pitchFamily="2" charset="-122"/>
              </a:rPr>
              <a:t>图表下载：</a:t>
            </a:r>
            <a:r>
              <a:rPr lang="en-US" altLang="zh-CN" sz="100" dirty="0">
                <a:solidFill>
                  <a:prstClr val="white"/>
                </a:solidFill>
                <a:latin typeface="Calibri" panose="020F0502020204030204"/>
                <a:ea typeface="宋体" panose="02010600030101010101" pitchFamily="2" charset="-122"/>
              </a:rPr>
              <a:t>www.1ppt.com/tubiao/      </a:t>
            </a:r>
            <a:endParaRPr lang="en-US" altLang="zh-CN" sz="100" dirty="0">
              <a:solidFill>
                <a:prstClr val="white"/>
              </a:solidFill>
              <a:latin typeface="Calibri" panose="020F0502020204030204"/>
              <a:ea typeface="宋体" panose="02010600030101010101" pitchFamily="2" charset="-122"/>
            </a:endParaRPr>
          </a:p>
          <a:p>
            <a:pPr eaLnBrk="1" fontAlgn="auto" hangingPunct="1">
              <a:spcBef>
                <a:spcPts val="0"/>
              </a:spcBef>
              <a:spcAft>
                <a:spcPts val="0"/>
              </a:spcAft>
              <a:buFontTx/>
              <a:buNone/>
            </a:pPr>
            <a:r>
              <a:rPr lang="zh-CN" altLang="en-US" sz="100" dirty="0">
                <a:solidFill>
                  <a:prstClr val="white"/>
                </a:solidFill>
                <a:latin typeface="Calibri" panose="020F0502020204030204"/>
                <a:ea typeface="宋体" panose="02010600030101010101" pitchFamily="2" charset="-122"/>
              </a:rPr>
              <a:t>优秀</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下载：</a:t>
            </a:r>
            <a:r>
              <a:rPr lang="en-US" altLang="zh-CN" sz="100" dirty="0">
                <a:solidFill>
                  <a:prstClr val="white"/>
                </a:solidFill>
                <a:latin typeface="Calibri" panose="020F0502020204030204"/>
                <a:ea typeface="宋体" panose="02010600030101010101" pitchFamily="2" charset="-122"/>
              </a:rPr>
              <a:t>www.1ppt.com/xiazai/        PPT</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www.1ppt.com/powerpoint/      </a:t>
            </a:r>
            <a:endParaRPr lang="en-US" altLang="zh-CN" sz="100" dirty="0">
              <a:solidFill>
                <a:prstClr val="white"/>
              </a:solidFill>
              <a:latin typeface="Calibri" panose="020F0502020204030204"/>
              <a:ea typeface="宋体" panose="02010600030101010101" pitchFamily="2" charset="-122"/>
            </a:endParaRPr>
          </a:p>
          <a:p>
            <a:pPr eaLnBrk="1" fontAlgn="auto" hangingPunct="1">
              <a:spcBef>
                <a:spcPts val="0"/>
              </a:spcBef>
              <a:spcAft>
                <a:spcPts val="0"/>
              </a:spcAft>
              <a:buFontTx/>
              <a:buNone/>
            </a:pPr>
            <a:r>
              <a:rPr lang="en-US" altLang="zh-CN" sz="100" dirty="0">
                <a:solidFill>
                  <a:prstClr val="white"/>
                </a:solidFill>
                <a:latin typeface="Calibri" panose="020F0502020204030204"/>
                <a:ea typeface="宋体" panose="02010600030101010101" pitchFamily="2" charset="-122"/>
              </a:rPr>
              <a:t>Word</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www.1ppt.com/word/              Excel</a:t>
            </a:r>
            <a:r>
              <a:rPr lang="zh-CN" altLang="en-US" sz="100" dirty="0">
                <a:solidFill>
                  <a:prstClr val="white"/>
                </a:solidFill>
                <a:latin typeface="Calibri" panose="020F0502020204030204"/>
                <a:ea typeface="宋体" panose="02010600030101010101" pitchFamily="2" charset="-122"/>
              </a:rPr>
              <a:t>教程：</a:t>
            </a:r>
            <a:r>
              <a:rPr lang="en-US" altLang="zh-CN" sz="100" dirty="0">
                <a:solidFill>
                  <a:prstClr val="white"/>
                </a:solidFill>
                <a:latin typeface="Calibri" panose="020F0502020204030204"/>
                <a:ea typeface="宋体" panose="02010600030101010101" pitchFamily="2" charset="-122"/>
              </a:rPr>
              <a:t>www.1ppt.com/excel/  </a:t>
            </a:r>
            <a:endParaRPr lang="en-US" altLang="zh-CN" sz="100" dirty="0">
              <a:solidFill>
                <a:prstClr val="white"/>
              </a:solidFill>
              <a:latin typeface="Calibri" panose="020F0502020204030204"/>
              <a:ea typeface="宋体" panose="02010600030101010101" pitchFamily="2" charset="-122"/>
            </a:endParaRPr>
          </a:p>
          <a:p>
            <a:pPr eaLnBrk="1" fontAlgn="auto" hangingPunct="1">
              <a:spcBef>
                <a:spcPts val="0"/>
              </a:spcBef>
              <a:spcAft>
                <a:spcPts val="0"/>
              </a:spcAft>
              <a:buFontTx/>
              <a:buNone/>
            </a:pPr>
            <a:r>
              <a:rPr lang="zh-CN" altLang="en-US" sz="100" dirty="0">
                <a:solidFill>
                  <a:prstClr val="white"/>
                </a:solidFill>
                <a:latin typeface="Calibri" panose="020F0502020204030204"/>
                <a:ea typeface="宋体" panose="02010600030101010101" pitchFamily="2" charset="-122"/>
              </a:rPr>
              <a:t>资料下载：</a:t>
            </a:r>
            <a:r>
              <a:rPr lang="en-US" altLang="zh-CN" sz="100" dirty="0">
                <a:solidFill>
                  <a:prstClr val="white"/>
                </a:solidFill>
                <a:latin typeface="Calibri" panose="020F0502020204030204"/>
                <a:ea typeface="宋体" panose="02010600030101010101" pitchFamily="2" charset="-122"/>
              </a:rPr>
              <a:t>www.1ppt.com/ziliao/                PPT</a:t>
            </a:r>
            <a:r>
              <a:rPr lang="zh-CN" altLang="en-US" sz="100" dirty="0">
                <a:solidFill>
                  <a:prstClr val="white"/>
                </a:solidFill>
                <a:latin typeface="Calibri" panose="020F0502020204030204"/>
                <a:ea typeface="宋体" panose="02010600030101010101" pitchFamily="2" charset="-122"/>
              </a:rPr>
              <a:t>课件下载：</a:t>
            </a:r>
            <a:r>
              <a:rPr lang="en-US" altLang="zh-CN" sz="100" dirty="0">
                <a:solidFill>
                  <a:prstClr val="white"/>
                </a:solidFill>
                <a:latin typeface="Calibri" panose="020F0502020204030204"/>
                <a:ea typeface="宋体" panose="02010600030101010101" pitchFamily="2" charset="-122"/>
              </a:rPr>
              <a:t>www.1ppt.com/kejian/ </a:t>
            </a:r>
            <a:endParaRPr lang="en-US" altLang="zh-CN" sz="100" dirty="0">
              <a:solidFill>
                <a:prstClr val="white"/>
              </a:solidFill>
              <a:latin typeface="Calibri" panose="020F0502020204030204"/>
              <a:ea typeface="宋体" panose="02010600030101010101" pitchFamily="2" charset="-122"/>
            </a:endParaRPr>
          </a:p>
          <a:p>
            <a:pPr eaLnBrk="1" fontAlgn="auto" hangingPunct="1">
              <a:spcBef>
                <a:spcPts val="0"/>
              </a:spcBef>
              <a:spcAft>
                <a:spcPts val="0"/>
              </a:spcAft>
              <a:buFontTx/>
              <a:buNone/>
            </a:pPr>
            <a:r>
              <a:rPr lang="zh-CN" altLang="en-US" sz="100" dirty="0">
                <a:solidFill>
                  <a:prstClr val="white"/>
                </a:solidFill>
                <a:latin typeface="Calibri" panose="020F0502020204030204"/>
                <a:ea typeface="宋体" panose="02010600030101010101" pitchFamily="2" charset="-122"/>
              </a:rPr>
              <a:t>范文下载：</a:t>
            </a:r>
            <a:r>
              <a:rPr lang="en-US" altLang="zh-CN" sz="100" dirty="0">
                <a:solidFill>
                  <a:prstClr val="white"/>
                </a:solidFill>
                <a:latin typeface="Calibri" panose="020F0502020204030204"/>
                <a:ea typeface="宋体" panose="02010600030101010101" pitchFamily="2" charset="-122"/>
              </a:rPr>
              <a:t>www.1ppt.com/fanwen/             </a:t>
            </a:r>
            <a:r>
              <a:rPr lang="zh-CN" altLang="en-US" sz="100" dirty="0">
                <a:solidFill>
                  <a:prstClr val="white"/>
                </a:solidFill>
                <a:latin typeface="Calibri" panose="020F0502020204030204"/>
                <a:ea typeface="宋体" panose="02010600030101010101" pitchFamily="2" charset="-122"/>
              </a:rPr>
              <a:t>试卷下载：</a:t>
            </a:r>
            <a:r>
              <a:rPr lang="en-US" altLang="zh-CN" sz="100" dirty="0">
                <a:solidFill>
                  <a:prstClr val="white"/>
                </a:solidFill>
                <a:latin typeface="Calibri" panose="020F0502020204030204"/>
                <a:ea typeface="宋体" panose="02010600030101010101" pitchFamily="2" charset="-122"/>
              </a:rPr>
              <a:t>www.1ppt.com/shiti/  </a:t>
            </a:r>
            <a:endParaRPr lang="en-US" altLang="zh-CN" sz="100" dirty="0">
              <a:solidFill>
                <a:prstClr val="white"/>
              </a:solidFill>
              <a:latin typeface="Calibri" panose="020F0502020204030204"/>
              <a:ea typeface="宋体" panose="02010600030101010101" pitchFamily="2" charset="-122"/>
            </a:endParaRPr>
          </a:p>
          <a:p>
            <a:pPr eaLnBrk="1" fontAlgn="auto" hangingPunct="1">
              <a:spcBef>
                <a:spcPts val="0"/>
              </a:spcBef>
              <a:spcAft>
                <a:spcPts val="0"/>
              </a:spcAft>
              <a:buFontTx/>
              <a:buNone/>
            </a:pPr>
            <a:r>
              <a:rPr lang="zh-CN" altLang="en-US" sz="100" dirty="0">
                <a:solidFill>
                  <a:prstClr val="white"/>
                </a:solidFill>
                <a:latin typeface="Calibri" panose="020F0502020204030204"/>
                <a:ea typeface="宋体" panose="02010600030101010101" pitchFamily="2" charset="-122"/>
              </a:rPr>
              <a:t>教案下载：</a:t>
            </a:r>
            <a:r>
              <a:rPr lang="en-US" altLang="zh-CN" sz="100" dirty="0">
                <a:solidFill>
                  <a:prstClr val="white"/>
                </a:solidFill>
                <a:latin typeface="Calibri" panose="020F0502020204030204"/>
                <a:ea typeface="宋体" panose="02010600030101010101" pitchFamily="2" charset="-122"/>
              </a:rPr>
              <a:t>www.1ppt.com/jiaoan/  </a:t>
            </a:r>
            <a:r>
              <a:rPr lang="en-US" altLang="zh-CN" sz="100" dirty="0" smtClean="0">
                <a:solidFill>
                  <a:prstClr val="white"/>
                </a:solidFill>
                <a:latin typeface="Calibri" panose="020F0502020204030204"/>
                <a:ea typeface="宋体" panose="02010600030101010101" pitchFamily="2" charset="-122"/>
              </a:rPr>
              <a:t>      </a:t>
            </a:r>
            <a:endParaRPr lang="en-US" altLang="zh-CN" sz="100" dirty="0">
              <a:solidFill>
                <a:prstClr val="white"/>
              </a:solidFill>
              <a:latin typeface="Calibri" panose="020F0502020204030204"/>
              <a:ea typeface="宋体" panose="02010600030101010101" pitchFamily="2" charset="-122"/>
            </a:endParaRPr>
          </a:p>
          <a:p>
            <a:pPr eaLnBrk="1" fontAlgn="auto" hangingPunct="1">
              <a:spcBef>
                <a:spcPts val="0"/>
              </a:spcBef>
              <a:spcAft>
                <a:spcPts val="0"/>
              </a:spcAft>
              <a:buFontTx/>
              <a:buNone/>
            </a:pPr>
            <a:r>
              <a:rPr lang="zh-CN" altLang="en-US" sz="100" dirty="0" smtClean="0">
                <a:solidFill>
                  <a:prstClr val="white"/>
                </a:solidFill>
                <a:latin typeface="Calibri" panose="020F0502020204030204"/>
                <a:ea typeface="宋体" panose="02010600030101010101" pitchFamily="2" charset="-122"/>
              </a:rPr>
              <a:t>字体下载：</a:t>
            </a:r>
            <a:r>
              <a:rPr lang="en-US" altLang="zh-CN" sz="100" dirty="0" smtClean="0">
                <a:solidFill>
                  <a:prstClr val="white"/>
                </a:solidFill>
                <a:latin typeface="Calibri" panose="020F0502020204030204"/>
                <a:ea typeface="宋体" panose="02010600030101010101" pitchFamily="2" charset="-122"/>
              </a:rPr>
              <a:t>www.1ppt.com/ziti/</a:t>
            </a:r>
            <a:endParaRPr lang="en-US" altLang="zh-CN" sz="100" dirty="0">
              <a:solidFill>
                <a:prstClr val="white"/>
              </a:solidFill>
              <a:latin typeface="Calibri" panose="020F0502020204030204"/>
              <a:ea typeface="宋体" panose="02010600030101010101" pitchFamily="2" charset="-122"/>
            </a:endParaRPr>
          </a:p>
          <a:p>
            <a:pPr eaLnBrk="1" fontAlgn="auto" hangingPunct="1">
              <a:spcBef>
                <a:spcPts val="0"/>
              </a:spcBef>
              <a:spcAft>
                <a:spcPts val="0"/>
              </a:spcAft>
              <a:buFontTx/>
              <a:buNone/>
            </a:pPr>
            <a:r>
              <a:rPr lang="en-US" altLang="zh-CN" sz="100" dirty="0">
                <a:solidFill>
                  <a:prstClr val="white"/>
                </a:solidFill>
                <a:latin typeface="Calibri" panose="020F0502020204030204"/>
                <a:ea typeface="宋体" panose="02010600030101010101" pitchFamily="2" charset="-122"/>
              </a:rPr>
              <a:t> </a:t>
            </a:r>
            <a:endParaRPr lang="zh-CN" altLang="en-US" sz="100" dirty="0">
              <a:solidFill>
                <a:prstClr val="white"/>
              </a:solidFill>
              <a:latin typeface="Calibri" panose="020F0502020204030204"/>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1600200"/>
            <a:ext cx="10972800" cy="4525963"/>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609600" y="6356350"/>
            <a:ext cx="2844800" cy="365125"/>
          </a:xfrm>
          <a:prstGeom prst="rect">
            <a:avLst/>
          </a:prstGeom>
        </p:spPr>
        <p:txBody>
          <a:bodyPr/>
          <a:lstStyle>
            <a:lvl1pPr>
              <a:defRPr/>
            </a:lvl1pPr>
          </a:lstStyle>
          <a:p>
            <a:pPr>
              <a:defRPr/>
            </a:pPr>
            <a:fld id="{3DD6AA45-6E79-4D83-B0EF-AD2932A10260}" type="datetimeFigureOut">
              <a:rPr lang="zh-CN" altLang="en-US"/>
            </a:fld>
            <a:endParaRPr lang="zh-CN" altLang="en-US"/>
          </a:p>
        </p:txBody>
      </p:sp>
      <p:sp>
        <p:nvSpPr>
          <p:cNvPr id="5" name="页脚占位符 4"/>
          <p:cNvSpPr>
            <a:spLocks noGrp="1"/>
          </p:cNvSpPr>
          <p:nvPr>
            <p:ph type="ftr" sz="quarter" idx="11"/>
          </p:nvPr>
        </p:nvSpPr>
        <p:spPr>
          <a:xfrm>
            <a:off x="4165600" y="6356350"/>
            <a:ext cx="3860800" cy="365125"/>
          </a:xfrm>
          <a:prstGeom prst="rect">
            <a:avLst/>
          </a:prstGeom>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a:xfrm>
            <a:off x="8737600" y="6356350"/>
            <a:ext cx="2844800" cy="365125"/>
          </a:xfrm>
          <a:prstGeom prst="rect">
            <a:avLst/>
          </a:prstGeom>
        </p:spPr>
        <p:txBody>
          <a:bodyPr/>
          <a:lstStyle>
            <a:lvl1pPr>
              <a:defRPr/>
            </a:lvl1pPr>
          </a:lstStyle>
          <a:p>
            <a:pPr>
              <a:defRPr/>
            </a:pPr>
            <a:fld id="{1CBAEF01-27F4-4C57-91D3-DA6BDE0C0FEF}" type="slidenum">
              <a:rPr lang="zh-CN" altLang="en-US"/>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77200" cy="5851525"/>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609600" y="6356350"/>
            <a:ext cx="2844800" cy="365125"/>
          </a:xfrm>
          <a:prstGeom prst="rect">
            <a:avLst/>
          </a:prstGeom>
        </p:spPr>
        <p:txBody>
          <a:bodyPr/>
          <a:lstStyle>
            <a:lvl1pPr>
              <a:defRPr/>
            </a:lvl1pPr>
          </a:lstStyle>
          <a:p>
            <a:pPr>
              <a:defRPr/>
            </a:pPr>
            <a:fld id="{8989AFCF-35E6-4E8B-82C5-7EBA444E153A}" type="datetimeFigureOut">
              <a:rPr lang="zh-CN" altLang="en-US"/>
            </a:fld>
            <a:endParaRPr lang="zh-CN" altLang="en-US"/>
          </a:p>
        </p:txBody>
      </p:sp>
      <p:sp>
        <p:nvSpPr>
          <p:cNvPr id="5" name="页脚占位符 4"/>
          <p:cNvSpPr>
            <a:spLocks noGrp="1"/>
          </p:cNvSpPr>
          <p:nvPr>
            <p:ph type="ftr" sz="quarter" idx="11"/>
          </p:nvPr>
        </p:nvSpPr>
        <p:spPr>
          <a:xfrm>
            <a:off x="4165600" y="6356350"/>
            <a:ext cx="3860800" cy="365125"/>
          </a:xfrm>
          <a:prstGeom prst="rect">
            <a:avLst/>
          </a:prstGeom>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a:xfrm>
            <a:off x="8737600" y="6356350"/>
            <a:ext cx="2844800" cy="365125"/>
          </a:xfrm>
          <a:prstGeom prst="rect">
            <a:avLst/>
          </a:prstGeom>
        </p:spPr>
        <p:txBody>
          <a:bodyPr/>
          <a:lstStyle>
            <a:lvl1pPr>
              <a:defRPr/>
            </a:lvl1pPr>
          </a:lstStyle>
          <a:p>
            <a:pPr>
              <a:defRPr/>
            </a:pPr>
            <a:fld id="{74274C60-29B6-4A10-86B5-EE686C3EFAE6}" type="slidenum">
              <a:rPr lang="zh-CN" altLang="en-US"/>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2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3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4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5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6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7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8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9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0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1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2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3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4_空白">
    <p:spTree>
      <p:nvGrpSpPr>
        <p:cNvPr id="1" name=""/>
        <p:cNvGrpSpPr/>
        <p:nvPr/>
      </p:nvGrpSpPr>
      <p:grpSpPr>
        <a:xfrm>
          <a:off x="0" y="0"/>
          <a:ext cx="0" cy="0"/>
          <a:chOff x="0" y="0"/>
          <a:chExt cx="0" cy="0"/>
        </a:xfrm>
      </p:grpSpPr>
      <p:cxnSp>
        <p:nvCxnSpPr>
          <p:cNvPr id="4" name="直接连接符 3"/>
          <p:cNvCxnSpPr/>
          <p:nvPr userDrawn="1"/>
        </p:nvCxnSpPr>
        <p:spPr>
          <a:xfrm>
            <a:off x="1027113" y="862013"/>
            <a:ext cx="111633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userDrawn="1"/>
        </p:nvGrpSpPr>
        <p:grpSpPr>
          <a:xfrm>
            <a:off x="469586" y="323469"/>
            <a:ext cx="391396" cy="380367"/>
            <a:chOff x="1517331" y="1125257"/>
            <a:chExt cx="2204282" cy="2204282"/>
          </a:xfrm>
          <a:effectLst>
            <a:outerShdw blurRad="50800" dist="38100" dir="5400000" algn="t" rotWithShape="0">
              <a:prstClr val="black">
                <a:alpha val="40000"/>
              </a:prstClr>
            </a:outerShdw>
          </a:effectLst>
        </p:grpSpPr>
        <p:sp>
          <p:nvSpPr>
            <p:cNvPr id="6" name="椭圆 5"/>
            <p:cNvSpPr/>
            <p:nvPr/>
          </p:nvSpPr>
          <p:spPr>
            <a:xfrm>
              <a:off x="1517331" y="1125257"/>
              <a:ext cx="2204282" cy="2204282"/>
            </a:xfrm>
            <a:prstGeom prst="ellipse">
              <a:avLst/>
            </a:prstGeom>
            <a:gradFill>
              <a:gsLst>
                <a:gs pos="0">
                  <a:srgbClr val="EBEBEB"/>
                </a:gs>
                <a:gs pos="100000">
                  <a:srgbClr val="FEFEFE"/>
                </a:gs>
              </a:gsLst>
              <a:lin ang="7530000" scaled="0"/>
            </a:gradFill>
            <a:ln w="12700">
              <a:solidFill>
                <a:schemeClr val="bg1"/>
              </a:solidFill>
            </a:ln>
            <a:effectLst>
              <a:outerShdw blurRad="457200" dist="444500" dir="7800000" sx="59000" sy="59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endParaRPr>
            </a:p>
          </p:txBody>
        </p:sp>
      </p:grpSp>
      <p:sp>
        <p:nvSpPr>
          <p:cNvPr id="3" name="标题 1"/>
          <p:cNvSpPr>
            <a:spLocks noGrp="1"/>
          </p:cNvSpPr>
          <p:nvPr>
            <p:ph type="title"/>
          </p:nvPr>
        </p:nvSpPr>
        <p:spPr>
          <a:xfrm>
            <a:off x="962234" y="374446"/>
            <a:ext cx="4234702" cy="498832"/>
          </a:xfrm>
          <a:prstGeom prst="rect">
            <a:avLst/>
          </a:prstGeom>
        </p:spPr>
        <p:txBody>
          <a:bodyPr vert="horz" lIns="108853" tIns="54426" rIns="108853" bIns="54426" rtlCol="0" anchor="ctr">
            <a:noAutofit/>
          </a:bodyPr>
          <a:lstStyle>
            <a:lvl1pPr>
              <a:defRPr lang="zh-CN" altLang="en-US" sz="25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lvl="0"/>
            <a:r>
              <a:rPr lang="zh-CN" altLang="en-US" dirty="0" smtClean="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6" Type="http://schemas.openxmlformats.org/officeDocument/2006/relationships/theme" Target="../theme/theme1.xml"/><Relationship Id="rId35" Type="http://schemas.openxmlformats.org/officeDocument/2006/relationships/slideLayout" Target="../slideLayouts/slideLayout35.xml"/><Relationship Id="rId34" Type="http://schemas.openxmlformats.org/officeDocument/2006/relationships/slideLayout" Target="../slideLayouts/slideLayout34.xml"/><Relationship Id="rId33" Type="http://schemas.openxmlformats.org/officeDocument/2006/relationships/slideLayout" Target="../slideLayouts/slideLayout33.xml"/><Relationship Id="rId32" Type="http://schemas.openxmlformats.org/officeDocument/2006/relationships/slideLayout" Target="../slideLayouts/slideLayout32.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3" Type="http://schemas.openxmlformats.org/officeDocument/2006/relationships/slideLayout" Target="../slideLayouts/slideLayout3.xml"/><Relationship Id="rId29" Type="http://schemas.openxmlformats.org/officeDocument/2006/relationships/slideLayout" Target="../slideLayouts/slideLayout29.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Lst>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par>
    </p:tnLst>
  </p:timing>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vl6pPr marL="2514600" indent="-228600" algn="l" rtl="0" fontAlgn="base">
        <a:spcBef>
          <a:spcPct val="20000"/>
        </a:spcBef>
        <a:spcAft>
          <a:spcPct val="0"/>
        </a:spcAft>
        <a:buFont typeface="Arial" panose="020B0604020202020204" pitchFamily="34" charset="0"/>
        <a:buChar char="»"/>
        <a:defRPr sz="2000">
          <a:solidFill>
            <a:schemeClr val="tx1"/>
          </a:solidFill>
          <a:latin typeface="+mn-lt"/>
          <a:ea typeface="+mn-ea"/>
        </a:defRPr>
      </a:lvl6pPr>
      <a:lvl7pPr marL="2971800" indent="-228600" algn="l" rtl="0" fontAlgn="base">
        <a:spcBef>
          <a:spcPct val="20000"/>
        </a:spcBef>
        <a:spcAft>
          <a:spcPct val="0"/>
        </a:spcAft>
        <a:buFont typeface="Arial" panose="020B0604020202020204" pitchFamily="34" charset="0"/>
        <a:buChar char="»"/>
        <a:defRPr sz="2000">
          <a:solidFill>
            <a:schemeClr val="tx1"/>
          </a:solidFill>
          <a:latin typeface="+mn-lt"/>
          <a:ea typeface="+mn-ea"/>
        </a:defRPr>
      </a:lvl7pPr>
      <a:lvl8pPr marL="3429000" indent="-228600" algn="l" rtl="0" fontAlgn="base">
        <a:spcBef>
          <a:spcPct val="20000"/>
        </a:spcBef>
        <a:spcAft>
          <a:spcPct val="0"/>
        </a:spcAft>
        <a:buFont typeface="Arial" panose="020B0604020202020204" pitchFamily="34" charset="0"/>
        <a:buChar char="»"/>
        <a:defRPr sz="2000">
          <a:solidFill>
            <a:schemeClr val="tx1"/>
          </a:solidFill>
          <a:latin typeface="+mn-lt"/>
          <a:ea typeface="+mn-ea"/>
        </a:defRPr>
      </a:lvl8pPr>
      <a:lvl9pPr marL="3886200" indent="-228600" algn="l" rtl="0" fontAlgn="base">
        <a:spcBef>
          <a:spcPct val="20000"/>
        </a:spcBef>
        <a:spcAft>
          <a:spcPct val="0"/>
        </a:spcAft>
        <a:buFont typeface="Arial" panose="020B0604020202020204" pitchFamily="34" charset="0"/>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1.png"/><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1" Type="http://schemas.openxmlformats.org/officeDocument/2006/relationships/slideLayout" Target="../slideLayouts/slideLayout7.xml"/><Relationship Id="rId10" Type="http://schemas.openxmlformats.org/officeDocument/2006/relationships/tags" Target="../tags/tag9.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7.xml"/><Relationship Id="rId4" Type="http://schemas.openxmlformats.org/officeDocument/2006/relationships/image" Target="../media/image2.png"/><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tags" Target="../tags/tag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6" Type="http://schemas.openxmlformats.org/officeDocument/2006/relationships/notesSlide" Target="../notesSlides/notesSlide3.xml"/><Relationship Id="rId5" Type="http://schemas.openxmlformats.org/officeDocument/2006/relationships/slideLayout" Target="../slideLayouts/slideLayout13.xml"/><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7.xml"/><Relationship Id="rId1" Type="http://schemas.openxmlformats.org/officeDocument/2006/relationships/image" Target="../media/image7.png"/></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12.xml"/><Relationship Id="rId3" Type="http://schemas.openxmlformats.org/officeDocument/2006/relationships/slideLayout" Target="../slideLayouts/slideLayout26.xml"/><Relationship Id="rId2" Type="http://schemas.openxmlformats.org/officeDocument/2006/relationships/image" Target="../media/image9.jpeg"/><Relationship Id="rId1" Type="http://schemas.openxmlformats.org/officeDocument/2006/relationships/image" Target="../media/image8.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0.xml"/><Relationship Id="rId1" Type="http://schemas.openxmlformats.org/officeDocument/2006/relationships/image" Target="../media/image10.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0.xml"/><Relationship Id="rId1"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0.xml"/><Relationship Id="rId1" Type="http://schemas.openxmlformats.org/officeDocument/2006/relationships/image" Target="../media/image12.png"/></Relationships>
</file>

<file path=ppt/slides/_rels/slide23.xml.rels><?xml version="1.0" encoding="UTF-8" standalone="yes"?>
<Relationships xmlns="http://schemas.openxmlformats.org/package/2006/relationships"><Relationship Id="rId4" Type="http://schemas.openxmlformats.org/officeDocument/2006/relationships/notesSlide" Target="../notesSlides/notesSlide22.xml"/><Relationship Id="rId3" Type="http://schemas.openxmlformats.org/officeDocument/2006/relationships/slideLayout" Target="../slideLayouts/slideLayout20.xml"/><Relationship Id="rId2" Type="http://schemas.openxmlformats.org/officeDocument/2006/relationships/image" Target="../media/image14.png"/><Relationship Id="rId1"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0.xml"/><Relationship Id="rId1"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0.xml"/><Relationship Id="rId1" Type="http://schemas.openxmlformats.org/officeDocument/2006/relationships/image" Target="../media/image16.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0.xml"/><Relationship Id="rId1" Type="http://schemas.openxmlformats.org/officeDocument/2006/relationships/image" Target="../media/image17.png"/></Relationships>
</file>

<file path=ppt/slides/_rels/slide27.xml.rels><?xml version="1.0" encoding="UTF-8" standalone="yes"?>
<Relationships xmlns="http://schemas.openxmlformats.org/package/2006/relationships"><Relationship Id="rId4" Type="http://schemas.openxmlformats.org/officeDocument/2006/relationships/notesSlide" Target="../notesSlides/notesSlide26.xml"/><Relationship Id="rId3" Type="http://schemas.openxmlformats.org/officeDocument/2006/relationships/slideLayout" Target="../slideLayouts/slideLayout20.xml"/><Relationship Id="rId2" Type="http://schemas.openxmlformats.org/officeDocument/2006/relationships/image" Target="../media/image19.png"/><Relationship Id="rId1"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0.xml"/><Relationship Id="rId1" Type="http://schemas.openxmlformats.org/officeDocument/2006/relationships/image" Target="../media/image20.png"/></Relationships>
</file>

<file path=ppt/slides/_rels/slide29.xml.rels><?xml version="1.0" encoding="UTF-8" standalone="yes"?>
<Relationships xmlns="http://schemas.openxmlformats.org/package/2006/relationships"><Relationship Id="rId4" Type="http://schemas.openxmlformats.org/officeDocument/2006/relationships/notesSlide" Target="../notesSlides/notesSlide28.xml"/><Relationship Id="rId3" Type="http://schemas.openxmlformats.org/officeDocument/2006/relationships/slideLayout" Target="../slideLayouts/slideLayout20.xml"/><Relationship Id="rId2" Type="http://schemas.openxmlformats.org/officeDocument/2006/relationships/image" Target="../media/image22.png"/><Relationship Id="rId1" Type="http://schemas.openxmlformats.org/officeDocument/2006/relationships/image" Target="../media/image21.png"/></Relationships>
</file>

<file path=ppt/slides/_rels/slide30.xml.rels><?xml version="1.0" encoding="UTF-8" standalone="yes"?>
<Relationships xmlns="http://schemas.openxmlformats.org/package/2006/relationships"><Relationship Id="rId4" Type="http://schemas.openxmlformats.org/officeDocument/2006/relationships/notesSlide" Target="../notesSlides/notesSlide29.xml"/><Relationship Id="rId3" Type="http://schemas.openxmlformats.org/officeDocument/2006/relationships/slideLayout" Target="../slideLayouts/slideLayout20.xml"/><Relationship Id="rId2" Type="http://schemas.openxmlformats.org/officeDocument/2006/relationships/image" Target="../media/image24.png"/><Relationship Id="rId1" Type="http://schemas.openxmlformats.org/officeDocument/2006/relationships/image" Target="../media/image23.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0.xml"/><Relationship Id="rId1" Type="http://schemas.openxmlformats.org/officeDocument/2006/relationships/image" Target="../media/image25.png"/></Relationships>
</file>

<file path=ppt/slides/_rels/slide32.xml.rels><?xml version="1.0" encoding="UTF-8" standalone="yes"?>
<Relationships xmlns="http://schemas.openxmlformats.org/package/2006/relationships"><Relationship Id="rId4" Type="http://schemas.openxmlformats.org/officeDocument/2006/relationships/notesSlide" Target="../notesSlides/notesSlide31.xml"/><Relationship Id="rId3" Type="http://schemas.openxmlformats.org/officeDocument/2006/relationships/slideLayout" Target="../slideLayouts/slideLayout20.xml"/><Relationship Id="rId2" Type="http://schemas.openxmlformats.org/officeDocument/2006/relationships/image" Target="../media/image27.jpeg"/><Relationship Id="rId1" Type="http://schemas.openxmlformats.org/officeDocument/2006/relationships/image" Target="../media/image26.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9" Type="http://schemas.openxmlformats.org/officeDocument/2006/relationships/tags" Target="../tags/tag21.xml"/><Relationship Id="rId8" Type="http://schemas.openxmlformats.org/officeDocument/2006/relationships/tags" Target="../tags/tag20.xml"/><Relationship Id="rId7" Type="http://schemas.openxmlformats.org/officeDocument/2006/relationships/tags" Target="../tags/tag19.xml"/><Relationship Id="rId6" Type="http://schemas.openxmlformats.org/officeDocument/2006/relationships/tags" Target="../tags/tag18.xml"/><Relationship Id="rId5" Type="http://schemas.openxmlformats.org/officeDocument/2006/relationships/tags" Target="../tags/tag17.xml"/><Relationship Id="rId4" Type="http://schemas.openxmlformats.org/officeDocument/2006/relationships/tags" Target="../tags/tag16.xml"/><Relationship Id="rId3" Type="http://schemas.openxmlformats.org/officeDocument/2006/relationships/tags" Target="../tags/tag15.xml"/><Relationship Id="rId2" Type="http://schemas.openxmlformats.org/officeDocument/2006/relationships/tags" Target="../tags/tag14.xml"/><Relationship Id="rId19" Type="http://schemas.openxmlformats.org/officeDocument/2006/relationships/notesSlide" Target="../notesSlides/notesSlide33.xml"/><Relationship Id="rId18" Type="http://schemas.openxmlformats.org/officeDocument/2006/relationships/slideLayout" Target="../slideLayouts/slideLayout33.xml"/><Relationship Id="rId17" Type="http://schemas.openxmlformats.org/officeDocument/2006/relationships/tags" Target="../tags/tag29.xml"/><Relationship Id="rId16" Type="http://schemas.openxmlformats.org/officeDocument/2006/relationships/tags" Target="../tags/tag28.xml"/><Relationship Id="rId15" Type="http://schemas.openxmlformats.org/officeDocument/2006/relationships/tags" Target="../tags/tag27.xml"/><Relationship Id="rId14" Type="http://schemas.openxmlformats.org/officeDocument/2006/relationships/tags" Target="../tags/tag26.xml"/><Relationship Id="rId13" Type="http://schemas.openxmlformats.org/officeDocument/2006/relationships/tags" Target="../tags/tag25.xml"/><Relationship Id="rId12" Type="http://schemas.openxmlformats.org/officeDocument/2006/relationships/tags" Target="../tags/tag24.xml"/><Relationship Id="rId11" Type="http://schemas.openxmlformats.org/officeDocument/2006/relationships/tags" Target="../tags/tag23.xml"/><Relationship Id="rId10" Type="http://schemas.openxmlformats.org/officeDocument/2006/relationships/tags" Target="../tags/tag22.xml"/><Relationship Id="rId1" Type="http://schemas.openxmlformats.org/officeDocument/2006/relationships/tags" Target="../tags/tag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4" Type="http://schemas.openxmlformats.org/officeDocument/2006/relationships/notesSlide" Target="../notesSlides/notesSlide36.xml"/><Relationship Id="rId3" Type="http://schemas.openxmlformats.org/officeDocument/2006/relationships/slideLayout" Target="../slideLayouts/slideLayout28.xml"/><Relationship Id="rId2" Type="http://schemas.openxmlformats.org/officeDocument/2006/relationships/image" Target="../media/image29.jpeg"/><Relationship Id="rId1" Type="http://schemas.openxmlformats.org/officeDocument/2006/relationships/image" Target="../media/image28.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6" Type="http://schemas.openxmlformats.org/officeDocument/2006/relationships/notesSlide" Target="../notesSlides/notesSlide38.xml"/><Relationship Id="rId5" Type="http://schemas.openxmlformats.org/officeDocument/2006/relationships/slideLayout" Target="../slideLayouts/slideLayout30.xml"/><Relationship Id="rId4" Type="http://schemas.openxmlformats.org/officeDocument/2006/relationships/image" Target="../media/image33.jpeg"/><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image" Target="../media/image30.jpe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4.xml"/></Relationships>
</file>

<file path=ppt/slides/_rels/slide43.xml.rels><?xml version="1.0" encoding="UTF-8" standalone="yes"?>
<Relationships xmlns="http://schemas.openxmlformats.org/package/2006/relationships"><Relationship Id="rId8" Type="http://schemas.openxmlformats.org/officeDocument/2006/relationships/notesSlide" Target="../notesSlides/notesSlide42.xml"/><Relationship Id="rId7" Type="http://schemas.openxmlformats.org/officeDocument/2006/relationships/slideLayout" Target="../slideLayouts/slideLayout35.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image" Target="../media/image34.jpe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4.xml"/><Relationship Id="rId1"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3" name="PA_6"/>
          <p:cNvGrpSpPr/>
          <p:nvPr>
            <p:custDataLst>
              <p:tags r:id="rId1"/>
            </p:custDataLst>
          </p:nvPr>
        </p:nvGrpSpPr>
        <p:grpSpPr>
          <a:xfrm>
            <a:off x="7750962" y="1730529"/>
            <a:ext cx="1749828" cy="1573004"/>
            <a:chOff x="7314523" y="1440019"/>
            <a:chExt cx="2081664" cy="2112348"/>
          </a:xfrm>
        </p:grpSpPr>
        <p:grpSp>
          <p:nvGrpSpPr>
            <p:cNvPr id="84" name="组合 83"/>
            <p:cNvGrpSpPr/>
            <p:nvPr/>
          </p:nvGrpSpPr>
          <p:grpSpPr>
            <a:xfrm flipH="1">
              <a:off x="7314523" y="1440019"/>
              <a:ext cx="2081664" cy="2081664"/>
              <a:chOff x="2848130" y="1860030"/>
              <a:chExt cx="3807502" cy="3807503"/>
            </a:xfrm>
          </p:grpSpPr>
          <p:sp>
            <p:nvSpPr>
              <p:cNvPr id="86" name="六边形 85"/>
              <p:cNvSpPr/>
              <p:nvPr/>
            </p:nvSpPr>
            <p:spPr>
              <a:xfrm>
                <a:off x="2848130" y="1860030"/>
                <a:ext cx="3807502" cy="3807503"/>
              </a:xfrm>
              <a:prstGeom prst="hexagon">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3765" fontAlgn="auto">
                  <a:spcBef>
                    <a:spcPts val="0"/>
                  </a:spcBef>
                  <a:spcAft>
                    <a:spcPts val="0"/>
                  </a:spcAft>
                </a:pPr>
                <a:endParaRPr lang="zh-CN" altLang="en-US" sz="9600" b="1">
                  <a:solidFill>
                    <a:srgbClr val="0E5EA6"/>
                  </a:solidFill>
                  <a:latin typeface="微软雅黑" panose="020B0503020204020204" pitchFamily="34" charset="-122"/>
                  <a:ea typeface="微软雅黑" panose="020B0503020204020204" pitchFamily="34" charset="-122"/>
                </a:endParaRPr>
              </a:p>
            </p:txBody>
          </p:sp>
          <p:sp>
            <p:nvSpPr>
              <p:cNvPr id="87" name="六边形 86"/>
              <p:cNvSpPr/>
              <p:nvPr/>
            </p:nvSpPr>
            <p:spPr>
              <a:xfrm>
                <a:off x="2936814" y="1948724"/>
                <a:ext cx="3630122" cy="3630123"/>
              </a:xfrm>
              <a:prstGeom prst="hexagon">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3765" fontAlgn="auto">
                  <a:spcBef>
                    <a:spcPts val="0"/>
                  </a:spcBef>
                  <a:spcAft>
                    <a:spcPts val="0"/>
                  </a:spcAft>
                </a:pPr>
                <a:endParaRPr lang="zh-CN" altLang="en-US" sz="9600" b="1">
                  <a:solidFill>
                    <a:srgbClr val="0E5EA6"/>
                  </a:solidFill>
                  <a:latin typeface="微软雅黑" panose="020B0503020204020204" pitchFamily="34" charset="-122"/>
                  <a:ea typeface="微软雅黑" panose="020B0503020204020204" pitchFamily="34" charset="-122"/>
                </a:endParaRPr>
              </a:p>
            </p:txBody>
          </p:sp>
        </p:grpSp>
        <p:sp>
          <p:nvSpPr>
            <p:cNvPr id="85" name="文本框 36"/>
            <p:cNvSpPr txBox="1"/>
            <p:nvPr/>
          </p:nvSpPr>
          <p:spPr>
            <a:xfrm>
              <a:off x="7777917" y="1446134"/>
              <a:ext cx="1111980" cy="2106233"/>
            </a:xfrm>
            <a:prstGeom prst="rect">
              <a:avLst/>
            </a:prstGeom>
            <a:noFill/>
          </p:spPr>
          <p:txBody>
            <a:bodyPr wrap="none" rtlCol="0">
              <a:spAutoFit/>
            </a:bodyPr>
            <a:lstStyle/>
            <a:p>
              <a:pPr algn="l" defTabSz="913765" fontAlgn="auto">
                <a:spcBef>
                  <a:spcPts val="0"/>
                </a:spcBef>
                <a:spcAft>
                  <a:spcPts val="0"/>
                </a:spcAft>
              </a:pPr>
              <a:r>
                <a:rPr lang="en-US" altLang="zh-CN" sz="9600" b="1" dirty="0" smtClean="0">
                  <a:solidFill>
                    <a:srgbClr val="C00000"/>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8</a:t>
              </a:r>
              <a:endParaRPr lang="zh-CN" altLang="en-US" sz="9600" b="1" dirty="0">
                <a:solidFill>
                  <a:srgbClr val="C00000"/>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78" name="PA_6"/>
          <p:cNvGrpSpPr/>
          <p:nvPr>
            <p:custDataLst>
              <p:tags r:id="rId2"/>
            </p:custDataLst>
          </p:nvPr>
        </p:nvGrpSpPr>
        <p:grpSpPr>
          <a:xfrm>
            <a:off x="6181919" y="917079"/>
            <a:ext cx="1749828" cy="1588727"/>
            <a:chOff x="7314523" y="1440019"/>
            <a:chExt cx="2081664" cy="2133465"/>
          </a:xfrm>
        </p:grpSpPr>
        <p:grpSp>
          <p:nvGrpSpPr>
            <p:cNvPr id="79" name="组合 78"/>
            <p:cNvGrpSpPr/>
            <p:nvPr/>
          </p:nvGrpSpPr>
          <p:grpSpPr>
            <a:xfrm flipH="1">
              <a:off x="7314523" y="1440019"/>
              <a:ext cx="2081664" cy="2081664"/>
              <a:chOff x="2848130" y="1860030"/>
              <a:chExt cx="3807502" cy="3807503"/>
            </a:xfrm>
          </p:grpSpPr>
          <p:sp>
            <p:nvSpPr>
              <p:cNvPr id="81" name="六边形 80"/>
              <p:cNvSpPr/>
              <p:nvPr/>
            </p:nvSpPr>
            <p:spPr>
              <a:xfrm>
                <a:off x="2848130" y="1860030"/>
                <a:ext cx="3807502" cy="3807503"/>
              </a:xfrm>
              <a:prstGeom prst="hexagon">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3765" fontAlgn="auto">
                  <a:spcBef>
                    <a:spcPts val="0"/>
                  </a:spcBef>
                  <a:spcAft>
                    <a:spcPts val="0"/>
                  </a:spcAft>
                </a:pPr>
                <a:endParaRPr lang="zh-CN" altLang="en-US" sz="9600" b="1">
                  <a:solidFill>
                    <a:srgbClr val="0E5EA6"/>
                  </a:solidFill>
                  <a:latin typeface="微软雅黑" panose="020B0503020204020204" pitchFamily="34" charset="-122"/>
                  <a:ea typeface="微软雅黑" panose="020B0503020204020204" pitchFamily="34" charset="-122"/>
                </a:endParaRPr>
              </a:p>
            </p:txBody>
          </p:sp>
          <p:sp>
            <p:nvSpPr>
              <p:cNvPr id="82" name="六边形 81"/>
              <p:cNvSpPr/>
              <p:nvPr/>
            </p:nvSpPr>
            <p:spPr>
              <a:xfrm>
                <a:off x="2936814" y="1948724"/>
                <a:ext cx="3630122" cy="3630123"/>
              </a:xfrm>
              <a:prstGeom prst="hexagon">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3765" fontAlgn="auto">
                  <a:spcBef>
                    <a:spcPts val="0"/>
                  </a:spcBef>
                  <a:spcAft>
                    <a:spcPts val="0"/>
                  </a:spcAft>
                </a:pPr>
                <a:endParaRPr lang="zh-CN" altLang="en-US" sz="9600" b="1">
                  <a:solidFill>
                    <a:srgbClr val="0E5EA6"/>
                  </a:solidFill>
                  <a:latin typeface="微软雅黑" panose="020B0503020204020204" pitchFamily="34" charset="-122"/>
                  <a:ea typeface="微软雅黑" panose="020B0503020204020204" pitchFamily="34" charset="-122"/>
                </a:endParaRPr>
              </a:p>
            </p:txBody>
          </p:sp>
        </p:grpSp>
        <p:sp>
          <p:nvSpPr>
            <p:cNvPr id="80" name="文本框 36"/>
            <p:cNvSpPr txBox="1"/>
            <p:nvPr/>
          </p:nvSpPr>
          <p:spPr>
            <a:xfrm>
              <a:off x="7759914" y="1465624"/>
              <a:ext cx="1123601" cy="2107860"/>
            </a:xfrm>
            <a:prstGeom prst="rect">
              <a:avLst/>
            </a:prstGeom>
            <a:noFill/>
          </p:spPr>
          <p:txBody>
            <a:bodyPr wrap="none" rtlCol="0">
              <a:spAutoFit/>
            </a:bodyPr>
            <a:lstStyle/>
            <a:p>
              <a:pPr algn="l" defTabSz="913765" fontAlgn="auto">
                <a:spcBef>
                  <a:spcPts val="0"/>
                </a:spcBef>
                <a:spcAft>
                  <a:spcPts val="0"/>
                </a:spcAft>
              </a:pPr>
              <a:r>
                <a:rPr lang="en-US" altLang="zh-CN" sz="9600" b="1" dirty="0">
                  <a:solidFill>
                    <a:srgbClr val="0E5EA6"/>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1</a:t>
              </a:r>
              <a:endParaRPr lang="zh-CN" altLang="en-US" sz="9600" b="1" dirty="0">
                <a:solidFill>
                  <a:srgbClr val="0E5EA6"/>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68" name="PA_6"/>
          <p:cNvGrpSpPr/>
          <p:nvPr>
            <p:custDataLst>
              <p:tags r:id="rId3"/>
            </p:custDataLst>
          </p:nvPr>
        </p:nvGrpSpPr>
        <p:grpSpPr>
          <a:xfrm>
            <a:off x="4602115" y="1782778"/>
            <a:ext cx="1749828" cy="1574214"/>
            <a:chOff x="7314523" y="1440019"/>
            <a:chExt cx="2081664" cy="2113973"/>
          </a:xfrm>
        </p:grpSpPr>
        <p:grpSp>
          <p:nvGrpSpPr>
            <p:cNvPr id="69" name="组合 68"/>
            <p:cNvGrpSpPr/>
            <p:nvPr/>
          </p:nvGrpSpPr>
          <p:grpSpPr>
            <a:xfrm flipH="1">
              <a:off x="7314523" y="1440019"/>
              <a:ext cx="2081664" cy="2081664"/>
              <a:chOff x="2848130" y="1860030"/>
              <a:chExt cx="3807502" cy="3807503"/>
            </a:xfrm>
          </p:grpSpPr>
          <p:sp>
            <p:nvSpPr>
              <p:cNvPr id="71" name="六边形 70"/>
              <p:cNvSpPr/>
              <p:nvPr/>
            </p:nvSpPr>
            <p:spPr>
              <a:xfrm>
                <a:off x="2848130" y="1860030"/>
                <a:ext cx="3807502" cy="3807503"/>
              </a:xfrm>
              <a:prstGeom prst="hexagon">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3765" fontAlgn="auto">
                  <a:spcBef>
                    <a:spcPts val="0"/>
                  </a:spcBef>
                  <a:spcAft>
                    <a:spcPts val="0"/>
                  </a:spcAft>
                </a:pPr>
                <a:endParaRPr lang="zh-CN" altLang="en-US" sz="9600" b="1">
                  <a:solidFill>
                    <a:srgbClr val="0E5EA6"/>
                  </a:solidFill>
                  <a:latin typeface="微软雅黑" panose="020B0503020204020204" pitchFamily="34" charset="-122"/>
                  <a:ea typeface="微软雅黑" panose="020B0503020204020204" pitchFamily="34" charset="-122"/>
                </a:endParaRPr>
              </a:p>
            </p:txBody>
          </p:sp>
          <p:sp>
            <p:nvSpPr>
              <p:cNvPr id="72" name="六边形 71"/>
              <p:cNvSpPr/>
              <p:nvPr/>
            </p:nvSpPr>
            <p:spPr>
              <a:xfrm>
                <a:off x="2936814" y="1948724"/>
                <a:ext cx="3630122" cy="3630123"/>
              </a:xfrm>
              <a:prstGeom prst="hexagon">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3765" fontAlgn="auto">
                  <a:spcBef>
                    <a:spcPts val="0"/>
                  </a:spcBef>
                  <a:spcAft>
                    <a:spcPts val="0"/>
                  </a:spcAft>
                </a:pPr>
                <a:endParaRPr lang="zh-CN" altLang="en-US" sz="9600" b="1">
                  <a:solidFill>
                    <a:srgbClr val="0E5EA6"/>
                  </a:solidFill>
                  <a:latin typeface="微软雅黑" panose="020B0503020204020204" pitchFamily="34" charset="-122"/>
                  <a:ea typeface="微软雅黑" panose="020B0503020204020204" pitchFamily="34" charset="-122"/>
                </a:endParaRPr>
              </a:p>
            </p:txBody>
          </p:sp>
        </p:grpSp>
        <p:sp>
          <p:nvSpPr>
            <p:cNvPr id="70" name="文本框 36"/>
            <p:cNvSpPr txBox="1"/>
            <p:nvPr/>
          </p:nvSpPr>
          <p:spPr>
            <a:xfrm>
              <a:off x="7754713" y="1446134"/>
              <a:ext cx="1123601" cy="2107858"/>
            </a:xfrm>
            <a:prstGeom prst="rect">
              <a:avLst/>
            </a:prstGeom>
            <a:noFill/>
          </p:spPr>
          <p:txBody>
            <a:bodyPr wrap="none" rtlCol="0">
              <a:spAutoFit/>
            </a:bodyPr>
            <a:lstStyle/>
            <a:p>
              <a:pPr algn="l" defTabSz="913765" fontAlgn="auto">
                <a:spcBef>
                  <a:spcPts val="0"/>
                </a:spcBef>
                <a:spcAft>
                  <a:spcPts val="0"/>
                </a:spcAft>
              </a:pPr>
              <a:r>
                <a:rPr lang="en-US" altLang="zh-CN" sz="9600" b="1" dirty="0">
                  <a:solidFill>
                    <a:srgbClr val="0E5EA6"/>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0</a:t>
              </a:r>
              <a:endParaRPr lang="zh-CN" altLang="en-US" sz="9600" b="1" dirty="0">
                <a:solidFill>
                  <a:srgbClr val="0E5EA6"/>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73" name="PA_6"/>
          <p:cNvGrpSpPr/>
          <p:nvPr>
            <p:custDataLst>
              <p:tags r:id="rId4"/>
            </p:custDataLst>
          </p:nvPr>
        </p:nvGrpSpPr>
        <p:grpSpPr>
          <a:xfrm>
            <a:off x="3071664" y="979305"/>
            <a:ext cx="1749828" cy="1574214"/>
            <a:chOff x="7314523" y="1440019"/>
            <a:chExt cx="2081664" cy="2113973"/>
          </a:xfrm>
        </p:grpSpPr>
        <p:grpSp>
          <p:nvGrpSpPr>
            <p:cNvPr id="74" name="组合 73"/>
            <p:cNvGrpSpPr/>
            <p:nvPr/>
          </p:nvGrpSpPr>
          <p:grpSpPr>
            <a:xfrm flipH="1">
              <a:off x="7314523" y="1440019"/>
              <a:ext cx="2081664" cy="2081664"/>
              <a:chOff x="2848130" y="1860030"/>
              <a:chExt cx="3807502" cy="3807503"/>
            </a:xfrm>
          </p:grpSpPr>
          <p:sp>
            <p:nvSpPr>
              <p:cNvPr id="76" name="六边形 75"/>
              <p:cNvSpPr/>
              <p:nvPr/>
            </p:nvSpPr>
            <p:spPr>
              <a:xfrm>
                <a:off x="2848130" y="1860030"/>
                <a:ext cx="3807502" cy="3807503"/>
              </a:xfrm>
              <a:prstGeom prst="hexagon">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3765" fontAlgn="auto">
                  <a:spcBef>
                    <a:spcPts val="0"/>
                  </a:spcBef>
                  <a:spcAft>
                    <a:spcPts val="0"/>
                  </a:spcAft>
                </a:pPr>
                <a:endParaRPr lang="zh-CN" altLang="en-US" sz="9600" b="1">
                  <a:solidFill>
                    <a:srgbClr val="0E5EA6"/>
                  </a:solidFill>
                  <a:latin typeface="微软雅黑" panose="020B0503020204020204" pitchFamily="34" charset="-122"/>
                  <a:ea typeface="微软雅黑" panose="020B0503020204020204" pitchFamily="34" charset="-122"/>
                </a:endParaRPr>
              </a:p>
            </p:txBody>
          </p:sp>
          <p:sp>
            <p:nvSpPr>
              <p:cNvPr id="77" name="六边形 76"/>
              <p:cNvSpPr/>
              <p:nvPr/>
            </p:nvSpPr>
            <p:spPr>
              <a:xfrm>
                <a:off x="2936814" y="1948724"/>
                <a:ext cx="3630122" cy="3630123"/>
              </a:xfrm>
              <a:prstGeom prst="hexagon">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3765" fontAlgn="auto">
                  <a:spcBef>
                    <a:spcPts val="0"/>
                  </a:spcBef>
                  <a:spcAft>
                    <a:spcPts val="0"/>
                  </a:spcAft>
                </a:pPr>
                <a:endParaRPr lang="zh-CN" altLang="en-US" sz="9600" b="1">
                  <a:solidFill>
                    <a:srgbClr val="0E5EA6"/>
                  </a:solidFill>
                  <a:latin typeface="微软雅黑" panose="020B0503020204020204" pitchFamily="34" charset="-122"/>
                  <a:ea typeface="微软雅黑" panose="020B0503020204020204" pitchFamily="34" charset="-122"/>
                </a:endParaRPr>
              </a:p>
            </p:txBody>
          </p:sp>
        </p:grpSp>
        <p:sp>
          <p:nvSpPr>
            <p:cNvPr id="75" name="文本框 36"/>
            <p:cNvSpPr txBox="1"/>
            <p:nvPr/>
          </p:nvSpPr>
          <p:spPr>
            <a:xfrm>
              <a:off x="7776463" y="1446134"/>
              <a:ext cx="1123601" cy="2107858"/>
            </a:xfrm>
            <a:prstGeom prst="rect">
              <a:avLst/>
            </a:prstGeom>
            <a:noFill/>
          </p:spPr>
          <p:txBody>
            <a:bodyPr wrap="none" rtlCol="0">
              <a:spAutoFit/>
            </a:bodyPr>
            <a:lstStyle/>
            <a:p>
              <a:pPr algn="l" defTabSz="913765" fontAlgn="auto">
                <a:spcBef>
                  <a:spcPts val="0"/>
                </a:spcBef>
                <a:spcAft>
                  <a:spcPts val="0"/>
                </a:spcAft>
              </a:pPr>
              <a:r>
                <a:rPr lang="en-US" altLang="zh-CN" sz="9600" b="1" dirty="0">
                  <a:solidFill>
                    <a:srgbClr val="0E5EA6"/>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2</a:t>
              </a:r>
              <a:endParaRPr lang="zh-CN" altLang="en-US" sz="9600" b="1" dirty="0">
                <a:solidFill>
                  <a:srgbClr val="0E5EA6"/>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114" name="PA_六边形 113"/>
          <p:cNvSpPr/>
          <p:nvPr>
            <p:custDataLst>
              <p:tags r:id="rId5"/>
            </p:custDataLst>
          </p:nvPr>
        </p:nvSpPr>
        <p:spPr>
          <a:xfrm>
            <a:off x="1871534" y="4005064"/>
            <a:ext cx="8465984" cy="913544"/>
          </a:xfrm>
          <a:prstGeom prst="hexagon">
            <a:avLst/>
          </a:prstGeom>
          <a:solidFill>
            <a:srgbClr val="0E5EA6"/>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121902" tIns="60950" rIns="121902" bIns="60950" rtlCol="0" anchor="ctr"/>
          <a:lstStyle/>
          <a:p>
            <a:pPr defTabSz="913765" fontAlgn="auto">
              <a:spcBef>
                <a:spcPts val="0"/>
              </a:spcBef>
              <a:spcAft>
                <a:spcPts val="0"/>
              </a:spcAft>
            </a:pPr>
            <a:endParaRPr lang="zh-CN" altLang="en-US" sz="1900" b="0">
              <a:solidFill>
                <a:srgbClr val="0E5EA6"/>
              </a:solidFill>
            </a:endParaRPr>
          </a:p>
        </p:txBody>
      </p:sp>
      <p:sp>
        <p:nvSpPr>
          <p:cNvPr id="115" name="PA_圆角矩形 114"/>
          <p:cNvSpPr/>
          <p:nvPr>
            <p:custDataLst>
              <p:tags r:id="rId6"/>
            </p:custDataLst>
          </p:nvPr>
        </p:nvSpPr>
        <p:spPr>
          <a:xfrm>
            <a:off x="2300786" y="3845925"/>
            <a:ext cx="7471523" cy="118419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906" tIns="54454" rIns="108906" bIns="54454" anchor="ctr"/>
          <a:lstStyle/>
          <a:p>
            <a:pPr defTabSz="913765" fontAlgn="auto">
              <a:spcBef>
                <a:spcPts val="0"/>
              </a:spcBef>
              <a:spcAft>
                <a:spcPts val="0"/>
              </a:spcAft>
            </a:pPr>
            <a:r>
              <a:rPr lang="zh-CN" altLang="en-US" sz="4300" dirty="0" smtClean="0">
                <a:solidFill>
                  <a:prstClr val="white"/>
                </a:solidFill>
                <a:latin typeface="微软雅黑" panose="020B0503020204020204" pitchFamily="34" charset="-122"/>
                <a:ea typeface="微软雅黑" panose="020B0503020204020204" pitchFamily="34" charset="-122"/>
              </a:rPr>
              <a:t>学生资助工作的感受</a:t>
            </a:r>
            <a:endParaRPr lang="zh-CN" altLang="en-US" sz="4300" dirty="0">
              <a:solidFill>
                <a:prstClr val="white"/>
              </a:solidFill>
              <a:latin typeface="微软雅黑" panose="020B0503020204020204" pitchFamily="34" charset="-122"/>
              <a:ea typeface="微软雅黑" panose="020B0503020204020204" pitchFamily="34" charset="-122"/>
            </a:endParaRPr>
          </a:p>
        </p:txBody>
      </p:sp>
      <p:grpSp>
        <p:nvGrpSpPr>
          <p:cNvPr id="116" name="PA_组合 115"/>
          <p:cNvGrpSpPr/>
          <p:nvPr>
            <p:custDataLst>
              <p:tags r:id="rId7"/>
            </p:custDataLst>
          </p:nvPr>
        </p:nvGrpSpPr>
        <p:grpSpPr>
          <a:xfrm>
            <a:off x="9772309" y="3909054"/>
            <a:ext cx="1219886" cy="1102613"/>
            <a:chOff x="304799" y="673099"/>
            <a:chExt cx="4000501" cy="4000500"/>
          </a:xfrm>
          <a:effectLst>
            <a:outerShdw blurRad="444500" dist="254000" dir="8100000" algn="tr" rotWithShape="0">
              <a:prstClr val="black">
                <a:alpha val="50000"/>
              </a:prstClr>
            </a:outerShdw>
          </a:effectLst>
        </p:grpSpPr>
        <p:sp>
          <p:nvSpPr>
            <p:cNvPr id="117" name="六边形 116"/>
            <p:cNvSpPr/>
            <p:nvPr/>
          </p:nvSpPr>
          <p:spPr>
            <a:xfrm>
              <a:off x="304799" y="673099"/>
              <a:ext cx="4000501" cy="4000500"/>
            </a:xfrm>
            <a:prstGeom prst="hexagon">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3765" fontAlgn="auto">
                <a:spcBef>
                  <a:spcPts val="0"/>
                </a:spcBef>
                <a:spcAft>
                  <a:spcPts val="0"/>
                </a:spcAft>
              </a:pPr>
              <a:endParaRPr lang="zh-CN" altLang="en-US" sz="1900" b="0">
                <a:solidFill>
                  <a:prstClr val="black"/>
                </a:solidFill>
              </a:endParaRPr>
            </a:p>
          </p:txBody>
        </p:sp>
        <p:sp>
          <p:nvSpPr>
            <p:cNvPr id="118" name="六边形 117"/>
            <p:cNvSpPr/>
            <p:nvPr/>
          </p:nvSpPr>
          <p:spPr>
            <a:xfrm>
              <a:off x="392112" y="760412"/>
              <a:ext cx="3825876" cy="3825874"/>
            </a:xfrm>
            <a:prstGeom prst="hexagon">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3765" fontAlgn="auto">
                <a:spcBef>
                  <a:spcPts val="0"/>
                </a:spcBef>
                <a:spcAft>
                  <a:spcPts val="0"/>
                </a:spcAft>
              </a:pPr>
              <a:endParaRPr lang="zh-CN" altLang="en-US" sz="1900" b="0">
                <a:solidFill>
                  <a:prstClr val="white"/>
                </a:solidFill>
              </a:endParaRPr>
            </a:p>
          </p:txBody>
        </p:sp>
      </p:grpSp>
      <p:pic>
        <p:nvPicPr>
          <p:cNvPr id="119" name="PA_图片 6"/>
          <p:cNvPicPr>
            <a:picLocks noChangeAspect="1" noChangeArrowheads="1"/>
          </p:cNvPicPr>
          <p:nvPr>
            <p:custDataLst>
              <p:tags r:id="rId8"/>
            </p:custDataLst>
          </p:nvPr>
        </p:nvPicPr>
        <p:blipFill>
          <a:blip r:embed="rId9" cstate="screen"/>
          <a:stretch>
            <a:fillRect/>
          </a:stretch>
        </p:blipFill>
        <p:spPr bwMode="auto">
          <a:xfrm>
            <a:off x="9802854" y="3878242"/>
            <a:ext cx="1399211" cy="2303750"/>
          </a:xfrm>
          <a:prstGeom prst="rect">
            <a:avLst/>
          </a:prstGeom>
          <a:noFill/>
          <a:extLst>
            <a:ext uri="{909E8E84-426E-40DD-AFC4-6F175D3DCCD1}">
              <a14:hiddenFill xmlns:a14="http://schemas.microsoft.com/office/drawing/2010/main">
                <a:solidFill>
                  <a:srgbClr val="FFFFFF"/>
                </a:solidFill>
              </a14:hiddenFill>
            </a:ext>
          </a:extLst>
        </p:spPr>
      </p:pic>
      <p:sp>
        <p:nvSpPr>
          <p:cNvPr id="120" name="PA_文本框 3"/>
          <p:cNvSpPr txBox="1">
            <a:spLocks noChangeArrowheads="1"/>
          </p:cNvSpPr>
          <p:nvPr>
            <p:custDataLst>
              <p:tags r:id="rId10"/>
            </p:custDataLst>
          </p:nvPr>
        </p:nvSpPr>
        <p:spPr bwMode="auto">
          <a:xfrm>
            <a:off x="3071495" y="5186680"/>
            <a:ext cx="6429375" cy="476885"/>
          </a:xfrm>
          <a:prstGeom prst="rect">
            <a:avLst/>
          </a:prstGeom>
          <a:noFill/>
          <a:ln w="9525">
            <a:noFill/>
            <a:miter lim="800000"/>
          </a:ln>
        </p:spPr>
        <p:txBody>
          <a:bodyPr wrap="square" lIns="108906" tIns="54454" rIns="108906" bIns="54454">
            <a:spAutoFit/>
          </a:bodyPr>
          <a:lstStyle/>
          <a:p>
            <a:pPr defTabSz="913765" fontAlgn="auto">
              <a:spcBef>
                <a:spcPts val="0"/>
              </a:spcBef>
              <a:spcAft>
                <a:spcPts val="0"/>
              </a:spcAft>
            </a:pPr>
            <a:r>
              <a:rPr lang="zh-CN" altLang="en-US" sz="2400" dirty="0" smtClean="0">
                <a:solidFill>
                  <a:schemeClr val="tx2">
                    <a:lumMod val="50000"/>
                  </a:schemeClr>
                </a:solidFill>
                <a:latin typeface="微软雅黑" panose="020B0503020204020204" pitchFamily="34" charset="-122"/>
                <a:ea typeface="微软雅黑" panose="020B0503020204020204" pitchFamily="34" charset="-122"/>
              </a:rPr>
              <a:t>汇报人：徐效虎    汇报时间：</a:t>
            </a:r>
            <a:r>
              <a:rPr lang="en-US" altLang="zh-CN" sz="2400" dirty="0" smtClean="0">
                <a:solidFill>
                  <a:schemeClr val="tx2">
                    <a:lumMod val="50000"/>
                  </a:schemeClr>
                </a:solidFill>
                <a:latin typeface="微软雅黑" panose="020B0503020204020204" pitchFamily="34" charset="-122"/>
                <a:ea typeface="微软雅黑" panose="020B0503020204020204" pitchFamily="34" charset="-122"/>
              </a:rPr>
              <a:t>2018</a:t>
            </a:r>
            <a:r>
              <a:rPr lang="zh-CN" altLang="en-US" sz="2400" dirty="0" smtClean="0">
                <a:solidFill>
                  <a:schemeClr val="tx2">
                    <a:lumMod val="50000"/>
                  </a:schemeClr>
                </a:solidFill>
                <a:latin typeface="微软雅黑" panose="020B0503020204020204" pitchFamily="34" charset="-122"/>
                <a:ea typeface="微软雅黑" panose="020B0503020204020204" pitchFamily="34" charset="-122"/>
              </a:rPr>
              <a:t>年</a:t>
            </a:r>
            <a:r>
              <a:rPr lang="en-US" altLang="zh-CN" sz="2400" dirty="0" smtClean="0">
                <a:solidFill>
                  <a:schemeClr val="tx2">
                    <a:lumMod val="50000"/>
                  </a:schemeClr>
                </a:solidFill>
                <a:latin typeface="微软雅黑" panose="020B0503020204020204" pitchFamily="34" charset="-122"/>
                <a:ea typeface="微软雅黑" panose="020B0503020204020204" pitchFamily="34" charset="-122"/>
              </a:rPr>
              <a:t>9</a:t>
            </a:r>
            <a:r>
              <a:rPr lang="zh-CN" altLang="en-US" sz="2400" dirty="0">
                <a:solidFill>
                  <a:schemeClr val="tx2">
                    <a:lumMod val="50000"/>
                  </a:schemeClr>
                </a:solidFill>
                <a:latin typeface="微软雅黑" panose="020B0503020204020204" pitchFamily="34" charset="-122"/>
                <a:ea typeface="微软雅黑" panose="020B0503020204020204" pitchFamily="34" charset="-122"/>
              </a:rPr>
              <a:t>月</a:t>
            </a:r>
            <a:r>
              <a:rPr lang="en-US" altLang="zh-CN" sz="2400" dirty="0">
                <a:solidFill>
                  <a:schemeClr val="tx2">
                    <a:lumMod val="50000"/>
                  </a:schemeClr>
                </a:solidFill>
                <a:latin typeface="微软雅黑" panose="020B0503020204020204" pitchFamily="34" charset="-122"/>
                <a:ea typeface="微软雅黑" panose="020B0503020204020204" pitchFamily="34" charset="-122"/>
              </a:rPr>
              <a:t>28</a:t>
            </a:r>
            <a:r>
              <a:rPr lang="zh-CN" altLang="en-US" sz="2400" dirty="0">
                <a:solidFill>
                  <a:schemeClr val="tx2">
                    <a:lumMod val="50000"/>
                  </a:schemeClr>
                </a:solidFill>
                <a:latin typeface="微软雅黑" panose="020B0503020204020204" pitchFamily="34" charset="-122"/>
                <a:ea typeface="微软雅黑" panose="020B0503020204020204" pitchFamily="34" charset="-122"/>
              </a:rPr>
              <a:t>日</a:t>
            </a:r>
            <a:endParaRPr lang="zh-CN" altLang="en-US" sz="2400" b="0" dirty="0">
              <a:solidFill>
                <a:schemeClr val="tx2">
                  <a:lumMod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3"/>
                                        </p:tgtEl>
                                        <p:attrNameLst>
                                          <p:attrName>style.visibility</p:attrName>
                                        </p:attrNameLst>
                                      </p:cBhvr>
                                      <p:to>
                                        <p:strVal val="visible"/>
                                      </p:to>
                                    </p:set>
                                    <p:anim calcmode="lin" valueType="num">
                                      <p:cBhvr>
                                        <p:cTn id="7" dur="500" fill="hold"/>
                                        <p:tgtEl>
                                          <p:spTgt spid="73"/>
                                        </p:tgtEl>
                                        <p:attrNameLst>
                                          <p:attrName>ppt_w</p:attrName>
                                        </p:attrNameLst>
                                      </p:cBhvr>
                                      <p:tavLst>
                                        <p:tav tm="0">
                                          <p:val>
                                            <p:fltVal val="0"/>
                                          </p:val>
                                        </p:tav>
                                        <p:tav tm="100000">
                                          <p:val>
                                            <p:strVal val="#ppt_w"/>
                                          </p:val>
                                        </p:tav>
                                      </p:tavLst>
                                    </p:anim>
                                    <p:anim calcmode="lin" valueType="num">
                                      <p:cBhvr>
                                        <p:cTn id="8" dur="500" fill="hold"/>
                                        <p:tgtEl>
                                          <p:spTgt spid="73"/>
                                        </p:tgtEl>
                                        <p:attrNameLst>
                                          <p:attrName>ppt_h</p:attrName>
                                        </p:attrNameLst>
                                      </p:cBhvr>
                                      <p:tavLst>
                                        <p:tav tm="0">
                                          <p:val>
                                            <p:fltVal val="0"/>
                                          </p:val>
                                        </p:tav>
                                        <p:tav tm="100000">
                                          <p:val>
                                            <p:strVal val="#ppt_h"/>
                                          </p:val>
                                        </p:tav>
                                      </p:tavLst>
                                    </p:anim>
                                    <p:animEffect transition="in" filter="fade">
                                      <p:cBhvr>
                                        <p:cTn id="9" dur="500"/>
                                        <p:tgtEl>
                                          <p:spTgt spid="73"/>
                                        </p:tgtEl>
                                      </p:cBhvr>
                                    </p:animEffect>
                                  </p:childTnLst>
                                </p:cTn>
                              </p:par>
                              <p:par>
                                <p:cTn id="10" presetID="53" presetClass="entr" presetSubtype="16" fill="hold" nodeType="withEffect">
                                  <p:stCondLst>
                                    <p:cond delay="250"/>
                                  </p:stCondLst>
                                  <p:childTnLst>
                                    <p:set>
                                      <p:cBhvr>
                                        <p:cTn id="11" dur="1" fill="hold">
                                          <p:stCondLst>
                                            <p:cond delay="0"/>
                                          </p:stCondLst>
                                        </p:cTn>
                                        <p:tgtEl>
                                          <p:spTgt spid="68"/>
                                        </p:tgtEl>
                                        <p:attrNameLst>
                                          <p:attrName>style.visibility</p:attrName>
                                        </p:attrNameLst>
                                      </p:cBhvr>
                                      <p:to>
                                        <p:strVal val="visible"/>
                                      </p:to>
                                    </p:set>
                                    <p:anim calcmode="lin" valueType="num">
                                      <p:cBhvr>
                                        <p:cTn id="12" dur="500" fill="hold"/>
                                        <p:tgtEl>
                                          <p:spTgt spid="68"/>
                                        </p:tgtEl>
                                        <p:attrNameLst>
                                          <p:attrName>ppt_w</p:attrName>
                                        </p:attrNameLst>
                                      </p:cBhvr>
                                      <p:tavLst>
                                        <p:tav tm="0">
                                          <p:val>
                                            <p:fltVal val="0"/>
                                          </p:val>
                                        </p:tav>
                                        <p:tav tm="100000">
                                          <p:val>
                                            <p:strVal val="#ppt_w"/>
                                          </p:val>
                                        </p:tav>
                                      </p:tavLst>
                                    </p:anim>
                                    <p:anim calcmode="lin" valueType="num">
                                      <p:cBhvr>
                                        <p:cTn id="13" dur="500" fill="hold"/>
                                        <p:tgtEl>
                                          <p:spTgt spid="68"/>
                                        </p:tgtEl>
                                        <p:attrNameLst>
                                          <p:attrName>ppt_h</p:attrName>
                                        </p:attrNameLst>
                                      </p:cBhvr>
                                      <p:tavLst>
                                        <p:tav tm="0">
                                          <p:val>
                                            <p:fltVal val="0"/>
                                          </p:val>
                                        </p:tav>
                                        <p:tav tm="100000">
                                          <p:val>
                                            <p:strVal val="#ppt_h"/>
                                          </p:val>
                                        </p:tav>
                                      </p:tavLst>
                                    </p:anim>
                                    <p:animEffect transition="in" filter="fade">
                                      <p:cBhvr>
                                        <p:cTn id="14" dur="500"/>
                                        <p:tgtEl>
                                          <p:spTgt spid="68"/>
                                        </p:tgtEl>
                                      </p:cBhvr>
                                    </p:animEffect>
                                  </p:childTnLst>
                                </p:cTn>
                              </p:par>
                              <p:par>
                                <p:cTn id="15" presetID="53" presetClass="entr" presetSubtype="16" fill="hold" nodeType="withEffect">
                                  <p:stCondLst>
                                    <p:cond delay="500"/>
                                  </p:stCondLst>
                                  <p:childTnLst>
                                    <p:set>
                                      <p:cBhvr>
                                        <p:cTn id="16" dur="1" fill="hold">
                                          <p:stCondLst>
                                            <p:cond delay="0"/>
                                          </p:stCondLst>
                                        </p:cTn>
                                        <p:tgtEl>
                                          <p:spTgt spid="78"/>
                                        </p:tgtEl>
                                        <p:attrNameLst>
                                          <p:attrName>style.visibility</p:attrName>
                                        </p:attrNameLst>
                                      </p:cBhvr>
                                      <p:to>
                                        <p:strVal val="visible"/>
                                      </p:to>
                                    </p:set>
                                    <p:anim calcmode="lin" valueType="num">
                                      <p:cBhvr>
                                        <p:cTn id="17" dur="500" fill="hold"/>
                                        <p:tgtEl>
                                          <p:spTgt spid="78"/>
                                        </p:tgtEl>
                                        <p:attrNameLst>
                                          <p:attrName>ppt_w</p:attrName>
                                        </p:attrNameLst>
                                      </p:cBhvr>
                                      <p:tavLst>
                                        <p:tav tm="0">
                                          <p:val>
                                            <p:fltVal val="0"/>
                                          </p:val>
                                        </p:tav>
                                        <p:tav tm="100000">
                                          <p:val>
                                            <p:strVal val="#ppt_w"/>
                                          </p:val>
                                        </p:tav>
                                      </p:tavLst>
                                    </p:anim>
                                    <p:anim calcmode="lin" valueType="num">
                                      <p:cBhvr>
                                        <p:cTn id="18" dur="500" fill="hold"/>
                                        <p:tgtEl>
                                          <p:spTgt spid="78"/>
                                        </p:tgtEl>
                                        <p:attrNameLst>
                                          <p:attrName>ppt_h</p:attrName>
                                        </p:attrNameLst>
                                      </p:cBhvr>
                                      <p:tavLst>
                                        <p:tav tm="0">
                                          <p:val>
                                            <p:fltVal val="0"/>
                                          </p:val>
                                        </p:tav>
                                        <p:tav tm="100000">
                                          <p:val>
                                            <p:strVal val="#ppt_h"/>
                                          </p:val>
                                        </p:tav>
                                      </p:tavLst>
                                    </p:anim>
                                    <p:animEffect transition="in" filter="fade">
                                      <p:cBhvr>
                                        <p:cTn id="19" dur="500"/>
                                        <p:tgtEl>
                                          <p:spTgt spid="78"/>
                                        </p:tgtEl>
                                      </p:cBhvr>
                                    </p:animEffect>
                                  </p:childTnLst>
                                </p:cTn>
                              </p:par>
                              <p:par>
                                <p:cTn id="20" presetID="53" presetClass="entr" presetSubtype="16" fill="hold" nodeType="withEffect">
                                  <p:stCondLst>
                                    <p:cond delay="750"/>
                                  </p:stCondLst>
                                  <p:childTnLst>
                                    <p:set>
                                      <p:cBhvr>
                                        <p:cTn id="21" dur="1" fill="hold">
                                          <p:stCondLst>
                                            <p:cond delay="0"/>
                                          </p:stCondLst>
                                        </p:cTn>
                                        <p:tgtEl>
                                          <p:spTgt spid="83"/>
                                        </p:tgtEl>
                                        <p:attrNameLst>
                                          <p:attrName>style.visibility</p:attrName>
                                        </p:attrNameLst>
                                      </p:cBhvr>
                                      <p:to>
                                        <p:strVal val="visible"/>
                                      </p:to>
                                    </p:set>
                                    <p:anim calcmode="lin" valueType="num">
                                      <p:cBhvr>
                                        <p:cTn id="22" dur="500" fill="hold"/>
                                        <p:tgtEl>
                                          <p:spTgt spid="83"/>
                                        </p:tgtEl>
                                        <p:attrNameLst>
                                          <p:attrName>ppt_w</p:attrName>
                                        </p:attrNameLst>
                                      </p:cBhvr>
                                      <p:tavLst>
                                        <p:tav tm="0">
                                          <p:val>
                                            <p:fltVal val="0"/>
                                          </p:val>
                                        </p:tav>
                                        <p:tav tm="100000">
                                          <p:val>
                                            <p:strVal val="#ppt_w"/>
                                          </p:val>
                                        </p:tav>
                                      </p:tavLst>
                                    </p:anim>
                                    <p:anim calcmode="lin" valueType="num">
                                      <p:cBhvr>
                                        <p:cTn id="23" dur="500" fill="hold"/>
                                        <p:tgtEl>
                                          <p:spTgt spid="83"/>
                                        </p:tgtEl>
                                        <p:attrNameLst>
                                          <p:attrName>ppt_h</p:attrName>
                                        </p:attrNameLst>
                                      </p:cBhvr>
                                      <p:tavLst>
                                        <p:tav tm="0">
                                          <p:val>
                                            <p:fltVal val="0"/>
                                          </p:val>
                                        </p:tav>
                                        <p:tav tm="100000">
                                          <p:val>
                                            <p:strVal val="#ppt_h"/>
                                          </p:val>
                                        </p:tav>
                                      </p:tavLst>
                                    </p:anim>
                                    <p:animEffect transition="in" filter="fade">
                                      <p:cBhvr>
                                        <p:cTn id="24" dur="500"/>
                                        <p:tgtEl>
                                          <p:spTgt spid="83"/>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114"/>
                                        </p:tgtEl>
                                        <p:attrNameLst>
                                          <p:attrName>style.visibility</p:attrName>
                                        </p:attrNameLst>
                                      </p:cBhvr>
                                      <p:to>
                                        <p:strVal val="visible"/>
                                      </p:to>
                                    </p:set>
                                    <p:animEffect transition="in" filter="fade">
                                      <p:cBhvr>
                                        <p:cTn id="28" dur="500"/>
                                        <p:tgtEl>
                                          <p:spTgt spid="114"/>
                                        </p:tgtEl>
                                      </p:cBhvr>
                                    </p:animEffect>
                                  </p:childTnLst>
                                </p:cTn>
                              </p:par>
                              <p:par>
                                <p:cTn id="29" presetID="10" presetClass="entr" presetSubtype="0" fill="hold" nodeType="withEffect">
                                  <p:stCondLst>
                                    <p:cond delay="750"/>
                                  </p:stCondLst>
                                  <p:childTnLst>
                                    <p:set>
                                      <p:cBhvr>
                                        <p:cTn id="30" dur="1" fill="hold">
                                          <p:stCondLst>
                                            <p:cond delay="0"/>
                                          </p:stCondLst>
                                        </p:cTn>
                                        <p:tgtEl>
                                          <p:spTgt spid="119"/>
                                        </p:tgtEl>
                                        <p:attrNameLst>
                                          <p:attrName>style.visibility</p:attrName>
                                        </p:attrNameLst>
                                      </p:cBhvr>
                                      <p:to>
                                        <p:strVal val="visible"/>
                                      </p:to>
                                    </p:set>
                                    <p:animEffect transition="in" filter="fade">
                                      <p:cBhvr>
                                        <p:cTn id="31" dur="500"/>
                                        <p:tgtEl>
                                          <p:spTgt spid="119"/>
                                        </p:tgtEl>
                                      </p:cBhvr>
                                    </p:animEffect>
                                  </p:childTnLst>
                                </p:cTn>
                              </p:par>
                              <p:par>
                                <p:cTn id="32" presetID="22" presetClass="entr" presetSubtype="8" fill="hold" grpId="0" nodeType="withEffect">
                                  <p:stCondLst>
                                    <p:cond delay="750"/>
                                  </p:stCondLst>
                                  <p:childTnLst>
                                    <p:set>
                                      <p:cBhvr>
                                        <p:cTn id="33" dur="1" fill="hold">
                                          <p:stCondLst>
                                            <p:cond delay="0"/>
                                          </p:stCondLst>
                                        </p:cTn>
                                        <p:tgtEl>
                                          <p:spTgt spid="115"/>
                                        </p:tgtEl>
                                        <p:attrNameLst>
                                          <p:attrName>style.visibility</p:attrName>
                                        </p:attrNameLst>
                                      </p:cBhvr>
                                      <p:to>
                                        <p:strVal val="visible"/>
                                      </p:to>
                                    </p:set>
                                    <p:animEffect transition="in" filter="wipe(left)">
                                      <p:cBhvr>
                                        <p:cTn id="34" dur="1500"/>
                                        <p:tgtEl>
                                          <p:spTgt spid="115"/>
                                        </p:tgtEl>
                                      </p:cBhvr>
                                    </p:animEffect>
                                  </p:childTnLst>
                                </p:cTn>
                              </p:par>
                              <p:par>
                                <p:cTn id="35" presetID="10" presetClass="entr" presetSubtype="0" fill="hold" nodeType="withEffect">
                                  <p:stCondLst>
                                    <p:cond delay="750"/>
                                  </p:stCondLst>
                                  <p:childTnLst>
                                    <p:set>
                                      <p:cBhvr>
                                        <p:cTn id="36" dur="1" fill="hold">
                                          <p:stCondLst>
                                            <p:cond delay="0"/>
                                          </p:stCondLst>
                                        </p:cTn>
                                        <p:tgtEl>
                                          <p:spTgt spid="116"/>
                                        </p:tgtEl>
                                        <p:attrNameLst>
                                          <p:attrName>style.visibility</p:attrName>
                                        </p:attrNameLst>
                                      </p:cBhvr>
                                      <p:to>
                                        <p:strVal val="visible"/>
                                      </p:to>
                                    </p:set>
                                    <p:animEffect transition="in" filter="fade">
                                      <p:cBhvr>
                                        <p:cTn id="37" dur="500"/>
                                        <p:tgtEl>
                                          <p:spTgt spid="116"/>
                                        </p:tgtEl>
                                      </p:cBhvr>
                                    </p:animEffect>
                                  </p:childTnLst>
                                </p:cTn>
                              </p:par>
                              <p:par>
                                <p:cTn id="38" presetID="63" presetClass="path" presetSubtype="0" accel="50000" decel="50000" fill="hold" nodeType="withEffect">
                                  <p:stCondLst>
                                    <p:cond delay="750"/>
                                  </p:stCondLst>
                                  <p:childTnLst>
                                    <p:animMotion origin="layout" path="M -0.67152 1.11022E-16 L -4.44444E-6 1.11022E-16 " pathEditMode="relative" rAng="0" ptsTypes="AA">
                                      <p:cBhvr>
                                        <p:cTn id="39" dur="1750" fill="hold"/>
                                        <p:tgtEl>
                                          <p:spTgt spid="119"/>
                                        </p:tgtEl>
                                        <p:attrNameLst>
                                          <p:attrName>ppt_x</p:attrName>
                                          <p:attrName>ppt_y</p:attrName>
                                        </p:attrNameLst>
                                      </p:cBhvr>
                                      <p:rCtr x="33576" y="0"/>
                                    </p:animMotion>
                                  </p:childTnLst>
                                </p:cTn>
                              </p:par>
                              <p:par>
                                <p:cTn id="40" presetID="63" presetClass="path" presetSubtype="0" accel="50000" decel="50000" fill="hold" nodeType="withEffect">
                                  <p:stCondLst>
                                    <p:cond delay="750"/>
                                  </p:stCondLst>
                                  <p:childTnLst>
                                    <p:animMotion origin="layout" path="M -0.67205 1.35802E-6 L -2.5E-6 1.35802E-6 " pathEditMode="relative" rAng="0" ptsTypes="AA">
                                      <p:cBhvr>
                                        <p:cTn id="41" dur="1750" fill="hold"/>
                                        <p:tgtEl>
                                          <p:spTgt spid="116"/>
                                        </p:tgtEl>
                                        <p:attrNameLst>
                                          <p:attrName>ppt_x</p:attrName>
                                          <p:attrName>ppt_y</p:attrName>
                                        </p:attrNameLst>
                                      </p:cBhvr>
                                      <p:rCtr x="33594" y="0"/>
                                    </p:animMotion>
                                  </p:childTnLst>
                                </p:cTn>
                              </p:par>
                              <p:par>
                                <p:cTn id="42" presetID="10" presetClass="exit" presetSubtype="0" fill="hold" nodeType="withEffect">
                                  <p:stCondLst>
                                    <p:cond delay="2000"/>
                                  </p:stCondLst>
                                  <p:childTnLst>
                                    <p:animEffect transition="out" filter="fade">
                                      <p:cBhvr>
                                        <p:cTn id="43" dur="500"/>
                                        <p:tgtEl>
                                          <p:spTgt spid="119"/>
                                        </p:tgtEl>
                                      </p:cBhvr>
                                    </p:animEffect>
                                    <p:set>
                                      <p:cBhvr>
                                        <p:cTn id="44" dur="1" fill="hold">
                                          <p:stCondLst>
                                            <p:cond delay="499"/>
                                          </p:stCondLst>
                                        </p:cTn>
                                        <p:tgtEl>
                                          <p:spTgt spid="119"/>
                                        </p:tgtEl>
                                        <p:attrNameLst>
                                          <p:attrName>style.visibility</p:attrName>
                                        </p:attrNameLst>
                                      </p:cBhvr>
                                      <p:to>
                                        <p:strVal val="hidden"/>
                                      </p:to>
                                    </p:set>
                                  </p:childTnLst>
                                </p:cTn>
                              </p:par>
                            </p:childTnLst>
                          </p:cTn>
                        </p:par>
                        <p:par>
                          <p:cTn id="45" fill="hold">
                            <p:stCondLst>
                              <p:cond delay="1000"/>
                            </p:stCondLst>
                            <p:childTnLst>
                              <p:par>
                                <p:cTn id="46" presetID="23" presetClass="entr" presetSubtype="528" fill="hold" grpId="0" nodeType="afterEffect">
                                  <p:stCondLst>
                                    <p:cond delay="0"/>
                                  </p:stCondLst>
                                  <p:iterate type="lt">
                                    <p:tmPct val="10000"/>
                                  </p:iterate>
                                  <p:childTnLst>
                                    <p:set>
                                      <p:cBhvr>
                                        <p:cTn id="47" dur="1" fill="hold">
                                          <p:stCondLst>
                                            <p:cond delay="0"/>
                                          </p:stCondLst>
                                        </p:cTn>
                                        <p:tgtEl>
                                          <p:spTgt spid="120"/>
                                        </p:tgtEl>
                                        <p:attrNameLst>
                                          <p:attrName>style.visibility</p:attrName>
                                        </p:attrNameLst>
                                      </p:cBhvr>
                                      <p:to>
                                        <p:strVal val="visible"/>
                                      </p:to>
                                    </p:set>
                                    <p:anim calcmode="lin" valueType="num">
                                      <p:cBhvr>
                                        <p:cTn id="48" dur="500" fill="hold"/>
                                        <p:tgtEl>
                                          <p:spTgt spid="120"/>
                                        </p:tgtEl>
                                        <p:attrNameLst>
                                          <p:attrName>ppt_w</p:attrName>
                                        </p:attrNameLst>
                                      </p:cBhvr>
                                      <p:tavLst>
                                        <p:tav tm="0">
                                          <p:val>
                                            <p:fltVal val="0"/>
                                          </p:val>
                                        </p:tav>
                                        <p:tav tm="100000">
                                          <p:val>
                                            <p:strVal val="#ppt_w"/>
                                          </p:val>
                                        </p:tav>
                                      </p:tavLst>
                                    </p:anim>
                                    <p:anim calcmode="lin" valueType="num">
                                      <p:cBhvr>
                                        <p:cTn id="49" dur="500" fill="hold"/>
                                        <p:tgtEl>
                                          <p:spTgt spid="120"/>
                                        </p:tgtEl>
                                        <p:attrNameLst>
                                          <p:attrName>ppt_h</p:attrName>
                                        </p:attrNameLst>
                                      </p:cBhvr>
                                      <p:tavLst>
                                        <p:tav tm="0">
                                          <p:val>
                                            <p:fltVal val="0"/>
                                          </p:val>
                                        </p:tav>
                                        <p:tav tm="100000">
                                          <p:val>
                                            <p:strVal val="#ppt_h"/>
                                          </p:val>
                                        </p:tav>
                                      </p:tavLst>
                                    </p:anim>
                                    <p:anim calcmode="lin" valueType="num">
                                      <p:cBhvr>
                                        <p:cTn id="50" dur="500" fill="hold"/>
                                        <p:tgtEl>
                                          <p:spTgt spid="120"/>
                                        </p:tgtEl>
                                        <p:attrNameLst>
                                          <p:attrName>ppt_x</p:attrName>
                                        </p:attrNameLst>
                                      </p:cBhvr>
                                      <p:tavLst>
                                        <p:tav tm="0">
                                          <p:val>
                                            <p:fltVal val="0.5"/>
                                          </p:val>
                                        </p:tav>
                                        <p:tav tm="100000">
                                          <p:val>
                                            <p:strVal val="#ppt_x"/>
                                          </p:val>
                                        </p:tav>
                                      </p:tavLst>
                                    </p:anim>
                                    <p:anim calcmode="lin" valueType="num">
                                      <p:cBhvr>
                                        <p:cTn id="51" dur="500" fill="hold"/>
                                        <p:tgtEl>
                                          <p:spTgt spid="12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 grpId="0" animBg="1"/>
      <p:bldP spid="115" grpId="0"/>
      <p:bldP spid="1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PA_组合 23"/>
          <p:cNvGrpSpPr/>
          <p:nvPr>
            <p:custDataLst>
              <p:tags r:id="rId1"/>
            </p:custDataLst>
          </p:nvPr>
        </p:nvGrpSpPr>
        <p:grpSpPr>
          <a:xfrm>
            <a:off x="1199456" y="1916832"/>
            <a:ext cx="9455866" cy="3953760"/>
            <a:chOff x="1363302" y="1365525"/>
            <a:chExt cx="9457097" cy="4347774"/>
          </a:xfrm>
          <a:solidFill>
            <a:schemeClr val="bg1">
              <a:alpha val="56000"/>
            </a:schemeClr>
          </a:solidFill>
        </p:grpSpPr>
        <p:sp>
          <p:nvSpPr>
            <p:cNvPr id="25" name="圆角矩形 24"/>
            <p:cNvSpPr/>
            <p:nvPr/>
          </p:nvSpPr>
          <p:spPr>
            <a:xfrm>
              <a:off x="1394459" y="1380931"/>
              <a:ext cx="9402129" cy="4312638"/>
            </a:xfrm>
            <a:prstGeom prst="rect">
              <a:avLst/>
            </a:prstGeom>
          </p:spPr>
          <p:style>
            <a:lnRef idx="2">
              <a:schemeClr val="accent1"/>
            </a:lnRef>
            <a:fillRef idx="1">
              <a:schemeClr val="lt1"/>
            </a:fillRef>
            <a:effectRef idx="0">
              <a:schemeClr val="accent1"/>
            </a:effectRef>
            <a:fontRef idx="minor">
              <a:schemeClr val="dk1"/>
            </a:fontRef>
          </p:style>
          <p:txBody>
            <a:bodyPr anchor="ctr"/>
            <a:lstStyle/>
            <a:p>
              <a:pPr algn="ctr" defTabSz="805815">
                <a:defRPr/>
              </a:pPr>
              <a:endParaRPr lang="zh-CN" altLang="en-US" sz="1600" kern="0">
                <a:solidFill>
                  <a:sysClr val="window" lastClr="FFFFFF"/>
                </a:solidFill>
                <a:latin typeface="Agency FB"/>
                <a:ea typeface="造字工房悦黑（非商用）常规体"/>
              </a:endParaRPr>
            </a:p>
          </p:txBody>
        </p:sp>
        <p:sp>
          <p:nvSpPr>
            <p:cNvPr id="26" name="圆角矩形 25"/>
            <p:cNvSpPr/>
            <p:nvPr/>
          </p:nvSpPr>
          <p:spPr>
            <a:xfrm>
              <a:off x="1363302" y="1365525"/>
              <a:ext cx="9457097" cy="4347774"/>
            </a:xfrm>
            <a:prstGeom prst="rect">
              <a:avLst/>
            </a:prstGeom>
          </p:spPr>
          <p:style>
            <a:lnRef idx="2">
              <a:schemeClr val="accent1"/>
            </a:lnRef>
            <a:fillRef idx="1">
              <a:schemeClr val="lt1"/>
            </a:fillRef>
            <a:effectRef idx="0">
              <a:schemeClr val="accent1"/>
            </a:effectRef>
            <a:fontRef idx="minor">
              <a:schemeClr val="dk1"/>
            </a:fontRef>
          </p:style>
          <p:txBody>
            <a:bodyPr anchor="ctr"/>
            <a:lstStyle/>
            <a:p>
              <a:pPr algn="ctr" defTabSz="805815">
                <a:defRPr/>
              </a:pPr>
              <a:endParaRPr lang="zh-CN" altLang="en-US" sz="1600" kern="0">
                <a:solidFill>
                  <a:sysClr val="window" lastClr="FFFFFF"/>
                </a:solidFill>
                <a:latin typeface="Agency FB"/>
                <a:ea typeface="造字工房悦黑（非商用）常规体"/>
              </a:endParaRPr>
            </a:p>
          </p:txBody>
        </p:sp>
      </p:grpSp>
      <p:sp>
        <p:nvSpPr>
          <p:cNvPr id="15370" name="PA_流程图: 手动输入 15"/>
          <p:cNvSpPr>
            <a:spLocks noChangeArrowheads="1"/>
          </p:cNvSpPr>
          <p:nvPr>
            <p:custDataLst>
              <p:tags r:id="rId2"/>
            </p:custDataLst>
          </p:nvPr>
        </p:nvSpPr>
        <p:spPr bwMode="auto">
          <a:xfrm rot="16200000" flipH="1" flipV="1">
            <a:off x="1620118" y="537295"/>
            <a:ext cx="1262905" cy="1928217"/>
          </a:xfrm>
          <a:prstGeom prst="flowChartManualInpu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21" name="TextBox 20"/>
          <p:cNvSpPr txBox="1">
            <a:spLocks noChangeArrowheads="1"/>
          </p:cNvSpPr>
          <p:nvPr/>
        </p:nvSpPr>
        <p:spPr bwMode="auto">
          <a:xfrm>
            <a:off x="1416051" y="1003300"/>
            <a:ext cx="151159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ash"/>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4800" b="1" dirty="0" smtClean="0">
                <a:solidFill>
                  <a:schemeClr val="bg1"/>
                </a:solidFill>
                <a:latin typeface="Arial" panose="020B0604020202020204" pitchFamily="34" charset="0"/>
                <a:ea typeface="微软雅黑" panose="020B0503020204020204" pitchFamily="34" charset="-122"/>
              </a:rPr>
              <a:t>前言</a:t>
            </a:r>
            <a:endParaRPr lang="zh-CN" altLang="en-US" sz="4800" b="1" dirty="0">
              <a:solidFill>
                <a:schemeClr val="bg1"/>
              </a:solidFill>
              <a:latin typeface="Arial" panose="020B0604020202020204" pitchFamily="34" charset="0"/>
              <a:ea typeface="微软雅黑" panose="020B0503020204020204" pitchFamily="34" charset="-122"/>
            </a:endParaRPr>
          </a:p>
        </p:txBody>
      </p:sp>
      <p:sp>
        <p:nvSpPr>
          <p:cNvPr id="27" name="PA_文本框 9"/>
          <p:cNvSpPr txBox="1">
            <a:spLocks noChangeArrowheads="1"/>
          </p:cNvSpPr>
          <p:nvPr>
            <p:custDataLst>
              <p:tags r:id="rId3"/>
            </p:custDataLst>
          </p:nvPr>
        </p:nvSpPr>
        <p:spPr bwMode="auto">
          <a:xfrm>
            <a:off x="2073910" y="2345690"/>
            <a:ext cx="8043863" cy="2167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6" tIns="45713" rIns="91426" bIns="45713">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20000"/>
              </a:spcBef>
            </a:pPr>
            <a:r>
              <a:rPr lang="zh-CN" altLang="en-US" b="1" dirty="0">
                <a:solidFill>
                  <a:srgbClr val="445469"/>
                </a:solidFill>
                <a:latin typeface="Arial" panose="020B0604020202020204" pitchFamily="34" charset="0"/>
                <a:ea typeface="微软雅黑" panose="020B0503020204020204" pitchFamily="34" charset="-122"/>
              </a:rPr>
              <a:t>回</a:t>
            </a:r>
            <a:r>
              <a:rPr lang="zh-CN" altLang="en-US" b="1" dirty="0" smtClean="0">
                <a:solidFill>
                  <a:srgbClr val="445469"/>
                </a:solidFill>
                <a:latin typeface="Arial" panose="020B0604020202020204" pitchFamily="34" charset="0"/>
                <a:ea typeface="微软雅黑" panose="020B0503020204020204" pitchFamily="34" charset="-122"/>
              </a:rPr>
              <a:t>顾</a:t>
            </a:r>
            <a:r>
              <a:rPr lang="en-US" b="1" dirty="0" smtClean="0">
                <a:solidFill>
                  <a:srgbClr val="C00000"/>
                </a:solidFill>
                <a:latin typeface="Arial" panose="020B0604020202020204" pitchFamily="34" charset="0"/>
                <a:ea typeface="微软雅黑" panose="020B0503020204020204" pitchFamily="34" charset="-122"/>
              </a:rPr>
              <a:t>2012-2018</a:t>
            </a:r>
            <a:r>
              <a:rPr lang="zh-CN" altLang="en-US" b="1" dirty="0" smtClean="0">
                <a:solidFill>
                  <a:srgbClr val="C00000"/>
                </a:solidFill>
                <a:latin typeface="Arial" panose="020B0604020202020204" pitchFamily="34" charset="0"/>
                <a:ea typeface="微软雅黑" panose="020B0503020204020204" pitchFamily="34" charset="-122"/>
              </a:rPr>
              <a:t>年</a:t>
            </a:r>
            <a:r>
              <a:rPr lang="zh-CN" altLang="en-US" b="1" dirty="0">
                <a:solidFill>
                  <a:srgbClr val="445469"/>
                </a:solidFill>
                <a:latin typeface="Arial" panose="020B0604020202020204" pitchFamily="34" charset="0"/>
                <a:ea typeface="微软雅黑" panose="020B0503020204020204" pitchFamily="34" charset="-122"/>
              </a:rPr>
              <a:t>这</a:t>
            </a:r>
            <a:r>
              <a:rPr lang="en-US" altLang="zh-CN" b="1" dirty="0">
                <a:solidFill>
                  <a:srgbClr val="445469"/>
                </a:solidFill>
                <a:latin typeface="Arial" panose="020B0604020202020204" pitchFamily="34" charset="0"/>
                <a:ea typeface="微软雅黑" panose="020B0503020204020204" pitchFamily="34" charset="-122"/>
              </a:rPr>
              <a:t>6</a:t>
            </a:r>
            <a:r>
              <a:rPr lang="zh-CN" altLang="en-US" b="1" dirty="0">
                <a:solidFill>
                  <a:srgbClr val="445469"/>
                </a:solidFill>
                <a:latin typeface="Arial" panose="020B0604020202020204" pitchFamily="34" charset="0"/>
                <a:ea typeface="微软雅黑" panose="020B0503020204020204" pitchFamily="34" charset="-122"/>
              </a:rPr>
              <a:t>年的工作，在完成工作任务的同时，我们也找到了工作中的不足和问题，主要反映于</a:t>
            </a:r>
            <a:r>
              <a:rPr lang="zh-CN" altLang="en-US" b="1" dirty="0">
                <a:solidFill>
                  <a:srgbClr val="FF0000"/>
                </a:solidFill>
                <a:latin typeface="Arial" panose="020B0604020202020204" pitchFamily="34" charset="0"/>
                <a:ea typeface="微软雅黑" panose="020B0503020204020204" pitchFamily="34" charset="-122"/>
              </a:rPr>
              <a:t>对学生资助工作的完成质量、完成效率</a:t>
            </a:r>
            <a:r>
              <a:rPr lang="zh-CN" altLang="en-US" b="1" dirty="0">
                <a:solidFill>
                  <a:srgbClr val="445469"/>
                </a:solidFill>
                <a:latin typeface="Arial" panose="020B0604020202020204" pitchFamily="34" charset="0"/>
                <a:ea typeface="微软雅黑" panose="020B0503020204020204" pitchFamily="34" charset="-122"/>
              </a:rPr>
              <a:t>还有待进一步探索，在我校，</a:t>
            </a:r>
            <a:r>
              <a:rPr lang="zh-CN" altLang="en-US" b="1" dirty="0">
                <a:solidFill>
                  <a:srgbClr val="FF0000"/>
                </a:solidFill>
                <a:latin typeface="Arial" panose="020B0604020202020204" pitchFamily="34" charset="0"/>
                <a:ea typeface="微软雅黑" panose="020B0503020204020204" pitchFamily="34" charset="-122"/>
              </a:rPr>
              <a:t>学生资助信息数据库的建立</a:t>
            </a:r>
            <a:r>
              <a:rPr lang="zh-CN" altLang="en-US" b="1" dirty="0">
                <a:solidFill>
                  <a:srgbClr val="445469"/>
                </a:solidFill>
                <a:latin typeface="Arial" panose="020B0604020202020204" pitchFamily="34" charset="0"/>
                <a:ea typeface="微软雅黑" panose="020B0503020204020204" pitchFamily="34" charset="-122"/>
              </a:rPr>
              <a:t>充分体现我们利用这个平台能为领导、班主任、学生及家长提供快捷方便的信息的功能发挥。展望新的学期下，我们将继续努力，力争在学生资助工作更上一个新台阶。</a:t>
            </a:r>
            <a:endParaRPr lang="zh-CN" altLang="en-US" b="1" dirty="0">
              <a:solidFill>
                <a:srgbClr val="445469"/>
              </a:solidFill>
              <a:latin typeface="Arial" panose="020B0604020202020204" pitchFamily="34" charset="0"/>
              <a:ea typeface="微软雅黑" panose="020B0503020204020204" pitchFamily="34" charset="-122"/>
            </a:endParaRPr>
          </a:p>
        </p:txBody>
      </p:sp>
      <p:pic>
        <p:nvPicPr>
          <p:cNvPr id="28" name="Picture 3"/>
          <p:cNvPicPr>
            <a:picLocks noChangeAspect="1" noChangeArrowheads="1"/>
          </p:cNvPicPr>
          <p:nvPr/>
        </p:nvPicPr>
        <p:blipFill>
          <a:blip r:embed="rId4" cstate="screen">
            <a:duotone>
              <a:schemeClr val="accent1">
                <a:shade val="45000"/>
                <a:satMod val="135000"/>
              </a:schemeClr>
              <a:prstClr val="white"/>
            </a:duotone>
          </a:blip>
          <a:stretch>
            <a:fillRect/>
          </a:stretch>
        </p:blipFill>
        <p:spPr bwMode="auto">
          <a:xfrm>
            <a:off x="8760296" y="3891746"/>
            <a:ext cx="2909589" cy="2869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6000" fill="hold" grpId="0" nodeType="withEffect" p14:presetBounceEnd="48000">
                                      <p:stCondLst>
                                        <p:cond delay="0"/>
                                      </p:stCondLst>
                                      <p:childTnLst>
                                        <p:set>
                                          <p:cBhvr>
                                            <p:cTn id="6" dur="1" fill="hold">
                                              <p:stCondLst>
                                                <p:cond delay="0"/>
                                              </p:stCondLst>
                                            </p:cTn>
                                            <p:tgtEl>
                                              <p:spTgt spid="15370"/>
                                            </p:tgtEl>
                                            <p:attrNameLst>
                                              <p:attrName>style.visibility</p:attrName>
                                            </p:attrNameLst>
                                          </p:cBhvr>
                                          <p:to>
                                            <p:strVal val="visible"/>
                                          </p:to>
                                        </p:set>
                                        <p:anim calcmode="lin" valueType="num" p14:bounceEnd="48000">
                                          <p:cBhvr additive="base">
                                            <p:cTn id="7" dur="1000" fill="hold"/>
                                            <p:tgtEl>
                                              <p:spTgt spid="15370"/>
                                            </p:tgtEl>
                                            <p:attrNameLst>
                                              <p:attrName>ppt_x</p:attrName>
                                            </p:attrNameLst>
                                          </p:cBhvr>
                                          <p:tavLst>
                                            <p:tav tm="0">
                                              <p:val>
                                                <p:strVal val="#ppt_x"/>
                                              </p:val>
                                            </p:tav>
                                            <p:tav tm="100000">
                                              <p:val>
                                                <p:strVal val="#ppt_x"/>
                                              </p:val>
                                            </p:tav>
                                          </p:tavLst>
                                        </p:anim>
                                        <p:anim calcmode="lin" valueType="num" p14:bounceEnd="48000">
                                          <p:cBhvr additive="base">
                                            <p:cTn id="8" dur="1000" fill="hold"/>
                                            <p:tgtEl>
                                              <p:spTgt spid="15370"/>
                                            </p:tgtEl>
                                            <p:attrNameLst>
                                              <p:attrName>ppt_y</p:attrName>
                                            </p:attrNameLst>
                                          </p:cBhvr>
                                          <p:tavLst>
                                            <p:tav tm="0">
                                              <p:val>
                                                <p:strVal val="0-#ppt_h/2"/>
                                              </p:val>
                                            </p:tav>
                                            <p:tav tm="100000">
                                              <p:val>
                                                <p:strVal val="#ppt_y"/>
                                              </p:val>
                                            </p:tav>
                                          </p:tavLst>
                                        </p:anim>
                                      </p:childTnLst>
                                    </p:cTn>
                                  </p:par>
                                  <p:par>
                                    <p:cTn id="9" presetID="2" presetClass="entr" presetSubtype="4" accel="36000" fill="hold" nodeType="withEffect" p14:presetBounceEnd="48000">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14:bounceEnd="48000">
                                          <p:cBhvr additive="base">
                                            <p:cTn id="11" dur="1000" fill="hold"/>
                                            <p:tgtEl>
                                              <p:spTgt spid="24"/>
                                            </p:tgtEl>
                                            <p:attrNameLst>
                                              <p:attrName>ppt_x</p:attrName>
                                            </p:attrNameLst>
                                          </p:cBhvr>
                                          <p:tavLst>
                                            <p:tav tm="0">
                                              <p:val>
                                                <p:strVal val="#ppt_x"/>
                                              </p:val>
                                            </p:tav>
                                            <p:tav tm="100000">
                                              <p:val>
                                                <p:strVal val="#ppt_x"/>
                                              </p:val>
                                            </p:tav>
                                          </p:tavLst>
                                        </p:anim>
                                        <p:anim calcmode="lin" valueType="num" p14:bounceEnd="48000">
                                          <p:cBhvr additive="base">
                                            <p:cTn id="12" dur="10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2"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900" fill="hold"/>
                                            <p:tgtEl>
                                              <p:spTgt spid="28"/>
                                            </p:tgtEl>
                                            <p:attrNameLst>
                                              <p:attrName>ppt_x</p:attrName>
                                            </p:attrNameLst>
                                          </p:cBhvr>
                                          <p:tavLst>
                                            <p:tav tm="0">
                                              <p:val>
                                                <p:strVal val="1+#ppt_w/2"/>
                                              </p:val>
                                            </p:tav>
                                            <p:tav tm="100000">
                                              <p:val>
                                                <p:strVal val="#ppt_x"/>
                                              </p:val>
                                            </p:tav>
                                          </p:tavLst>
                                        </p:anim>
                                        <p:anim calcmode="lin" valueType="num">
                                          <p:cBhvr additive="base">
                                            <p:cTn id="24" dur="9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0" grpId="0" animBg="1"/>
          <p:bldP spid="21" grpId="0"/>
          <p:bldP spid="2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6000" fill="hold" grpId="0" nodeType="withEffect">
                                      <p:stCondLst>
                                        <p:cond delay="0"/>
                                      </p:stCondLst>
                                      <p:childTnLst>
                                        <p:set>
                                          <p:cBhvr>
                                            <p:cTn id="6" dur="1" fill="hold">
                                              <p:stCondLst>
                                                <p:cond delay="0"/>
                                              </p:stCondLst>
                                            </p:cTn>
                                            <p:tgtEl>
                                              <p:spTgt spid="15370"/>
                                            </p:tgtEl>
                                            <p:attrNameLst>
                                              <p:attrName>style.visibility</p:attrName>
                                            </p:attrNameLst>
                                          </p:cBhvr>
                                          <p:to>
                                            <p:strVal val="visible"/>
                                          </p:to>
                                        </p:set>
                                        <p:anim calcmode="lin" valueType="num">
                                          <p:cBhvr additive="base">
                                            <p:cTn id="7" dur="1000" fill="hold"/>
                                            <p:tgtEl>
                                              <p:spTgt spid="15370"/>
                                            </p:tgtEl>
                                            <p:attrNameLst>
                                              <p:attrName>ppt_x</p:attrName>
                                            </p:attrNameLst>
                                          </p:cBhvr>
                                          <p:tavLst>
                                            <p:tav tm="0">
                                              <p:val>
                                                <p:strVal val="#ppt_x"/>
                                              </p:val>
                                            </p:tav>
                                            <p:tav tm="100000">
                                              <p:val>
                                                <p:strVal val="#ppt_x"/>
                                              </p:val>
                                            </p:tav>
                                          </p:tavLst>
                                        </p:anim>
                                        <p:anim calcmode="lin" valueType="num">
                                          <p:cBhvr additive="base">
                                            <p:cTn id="8" dur="1000" fill="hold"/>
                                            <p:tgtEl>
                                              <p:spTgt spid="15370"/>
                                            </p:tgtEl>
                                            <p:attrNameLst>
                                              <p:attrName>ppt_y</p:attrName>
                                            </p:attrNameLst>
                                          </p:cBhvr>
                                          <p:tavLst>
                                            <p:tav tm="0">
                                              <p:val>
                                                <p:strVal val="0-#ppt_h/2"/>
                                              </p:val>
                                            </p:tav>
                                            <p:tav tm="100000">
                                              <p:val>
                                                <p:strVal val="#ppt_y"/>
                                              </p:val>
                                            </p:tav>
                                          </p:tavLst>
                                        </p:anim>
                                      </p:childTnLst>
                                    </p:cTn>
                                  </p:par>
                                  <p:par>
                                    <p:cTn id="9" presetID="2" presetClass="entr" presetSubtype="4" accel="36000" fill="hold"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000" fill="hold"/>
                                            <p:tgtEl>
                                              <p:spTgt spid="24"/>
                                            </p:tgtEl>
                                            <p:attrNameLst>
                                              <p:attrName>ppt_x</p:attrName>
                                            </p:attrNameLst>
                                          </p:cBhvr>
                                          <p:tavLst>
                                            <p:tav tm="0">
                                              <p:val>
                                                <p:strVal val="#ppt_x"/>
                                              </p:val>
                                            </p:tav>
                                            <p:tav tm="100000">
                                              <p:val>
                                                <p:strVal val="#ppt_x"/>
                                              </p:val>
                                            </p:tav>
                                          </p:tavLst>
                                        </p:anim>
                                        <p:anim calcmode="lin" valueType="num">
                                          <p:cBhvr additive="base">
                                            <p:cTn id="12" dur="10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2"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900" fill="hold"/>
                                            <p:tgtEl>
                                              <p:spTgt spid="28"/>
                                            </p:tgtEl>
                                            <p:attrNameLst>
                                              <p:attrName>ppt_x</p:attrName>
                                            </p:attrNameLst>
                                          </p:cBhvr>
                                          <p:tavLst>
                                            <p:tav tm="0">
                                              <p:val>
                                                <p:strVal val="1+#ppt_w/2"/>
                                              </p:val>
                                            </p:tav>
                                            <p:tav tm="100000">
                                              <p:val>
                                                <p:strVal val="#ppt_x"/>
                                              </p:val>
                                            </p:tav>
                                          </p:tavLst>
                                        </p:anim>
                                        <p:anim calcmode="lin" valueType="num">
                                          <p:cBhvr additive="base">
                                            <p:cTn id="24" dur="9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0" grpId="0" animBg="1"/>
          <p:bldP spid="21" grpId="0"/>
          <p:bldP spid="27"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Freeform 5"/>
          <p:cNvSpPr>
            <a:spLocks noChangeArrowheads="1"/>
          </p:cNvSpPr>
          <p:nvPr/>
        </p:nvSpPr>
        <p:spPr bwMode="auto">
          <a:xfrm>
            <a:off x="4743450" y="1622425"/>
            <a:ext cx="5214938" cy="539750"/>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43" name="Oval 14"/>
          <p:cNvSpPr>
            <a:spLocks noChangeArrowheads="1"/>
          </p:cNvSpPr>
          <p:nvPr/>
        </p:nvSpPr>
        <p:spPr bwMode="auto">
          <a:xfrm>
            <a:off x="1081088" y="2325688"/>
            <a:ext cx="2473325" cy="2417762"/>
          </a:xfrm>
          <a:prstGeom prst="ellipse">
            <a:avLst/>
          </a:prstGeom>
          <a:solidFill>
            <a:srgbClr val="0070C0"/>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tIns="45718" rIns="0" bIns="45718" anchor="ctr"/>
          <a:lstStyle/>
          <a:p>
            <a:pPr algn="ctr">
              <a:defRPr/>
            </a:pPr>
            <a:endParaRPr lang="zh-CN" altLang="zh-CN" dirty="0">
              <a:solidFill>
                <a:schemeClr val="bg1"/>
              </a:solidFill>
              <a:latin typeface="微软雅黑" panose="020B0503020204020204" pitchFamily="34" charset="-122"/>
              <a:ea typeface="微软雅黑" panose="020B0503020204020204" pitchFamily="34" charset="-122"/>
              <a:sym typeface="黑体" panose="02010609060101010101" pitchFamily="49" charset="-122"/>
            </a:endParaRPr>
          </a:p>
        </p:txBody>
      </p:sp>
      <p:sp>
        <p:nvSpPr>
          <p:cNvPr id="44" name="Freeform 15"/>
          <p:cNvSpPr>
            <a:spLocks noEditPoints="1" noChangeArrowheads="1"/>
          </p:cNvSpPr>
          <p:nvPr/>
        </p:nvSpPr>
        <p:spPr bwMode="auto">
          <a:xfrm>
            <a:off x="1779588" y="2619375"/>
            <a:ext cx="1195387" cy="1068388"/>
          </a:xfrm>
          <a:custGeom>
            <a:avLst/>
            <a:gdLst>
              <a:gd name="T0" fmla="*/ 2147483647 w 1910"/>
              <a:gd name="T1" fmla="*/ 2147483647 h 1774"/>
              <a:gd name="T2" fmla="*/ 2147483647 w 1910"/>
              <a:gd name="T3" fmla="*/ 2147483647 h 1774"/>
              <a:gd name="T4" fmla="*/ 2147483647 w 1910"/>
              <a:gd name="T5" fmla="*/ 2147483647 h 1774"/>
              <a:gd name="T6" fmla="*/ 2147483647 w 1910"/>
              <a:gd name="T7" fmla="*/ 2147483647 h 1774"/>
              <a:gd name="T8" fmla="*/ 2147483647 w 1910"/>
              <a:gd name="T9" fmla="*/ 873387918 h 1774"/>
              <a:gd name="T10" fmla="*/ 2147483647 w 1910"/>
              <a:gd name="T11" fmla="*/ 2147483647 h 1774"/>
              <a:gd name="T12" fmla="*/ 2147483647 w 1910"/>
              <a:gd name="T13" fmla="*/ 2147483647 h 1774"/>
              <a:gd name="T14" fmla="*/ 2147483647 w 1910"/>
              <a:gd name="T15" fmla="*/ 2147483647 h 1774"/>
              <a:gd name="T16" fmla="*/ 2147483647 w 1910"/>
              <a:gd name="T17" fmla="*/ 2147483647 h 1774"/>
              <a:gd name="T18" fmla="*/ 2147483647 w 1910"/>
              <a:gd name="T19" fmla="*/ 2147483647 h 1774"/>
              <a:gd name="T20" fmla="*/ 2147483647 w 1910"/>
              <a:gd name="T21" fmla="*/ 2147483647 h 1774"/>
              <a:gd name="T22" fmla="*/ 2147483647 w 1910"/>
              <a:gd name="T23" fmla="*/ 2147483647 h 1774"/>
              <a:gd name="T24" fmla="*/ 2147483647 w 1910"/>
              <a:gd name="T25" fmla="*/ 2147483647 h 1774"/>
              <a:gd name="T26" fmla="*/ 2147483647 w 1910"/>
              <a:gd name="T27" fmla="*/ 2147483647 h 1774"/>
              <a:gd name="T28" fmla="*/ 2147483647 w 1910"/>
              <a:gd name="T29" fmla="*/ 2147483647 h 1774"/>
              <a:gd name="T30" fmla="*/ 2147483647 w 1910"/>
              <a:gd name="T31" fmla="*/ 2147483647 h 1774"/>
              <a:gd name="T32" fmla="*/ 2147483647 w 1910"/>
              <a:gd name="T33" fmla="*/ 2147483647 h 1774"/>
              <a:gd name="T34" fmla="*/ 2147483647 w 1910"/>
              <a:gd name="T35" fmla="*/ 2147483647 h 1774"/>
              <a:gd name="T36" fmla="*/ 2147483647 w 1910"/>
              <a:gd name="T37" fmla="*/ 2147483647 h 1774"/>
              <a:gd name="T38" fmla="*/ 2147483647 w 1910"/>
              <a:gd name="T39" fmla="*/ 2147483647 h 1774"/>
              <a:gd name="T40" fmla="*/ 2147483647 w 1910"/>
              <a:gd name="T41" fmla="*/ 2147483647 h 1774"/>
              <a:gd name="T42" fmla="*/ 2147483647 w 1910"/>
              <a:gd name="T43" fmla="*/ 2147483647 h 1774"/>
              <a:gd name="T44" fmla="*/ 2147483647 w 1910"/>
              <a:gd name="T45" fmla="*/ 2147483647 h 1774"/>
              <a:gd name="T46" fmla="*/ 2147483647 w 1910"/>
              <a:gd name="T47" fmla="*/ 2147483647 h 1774"/>
              <a:gd name="T48" fmla="*/ 2147483647 w 1910"/>
              <a:gd name="T49" fmla="*/ 2147483647 h 1774"/>
              <a:gd name="T50" fmla="*/ 2147483647 w 1910"/>
              <a:gd name="T51" fmla="*/ 2147483647 h 1774"/>
              <a:gd name="T52" fmla="*/ 2147483647 w 1910"/>
              <a:gd name="T53" fmla="*/ 2147483647 h 1774"/>
              <a:gd name="T54" fmla="*/ 2147483647 w 1910"/>
              <a:gd name="T55" fmla="*/ 2147483647 h 1774"/>
              <a:gd name="T56" fmla="*/ 2147483647 w 1910"/>
              <a:gd name="T57" fmla="*/ 2147483647 h 1774"/>
              <a:gd name="T58" fmla="*/ 2147483647 w 1910"/>
              <a:gd name="T59" fmla="*/ 2147483647 h 1774"/>
              <a:gd name="T60" fmla="*/ 2147483647 w 1910"/>
              <a:gd name="T61" fmla="*/ 2147483647 h 1774"/>
              <a:gd name="T62" fmla="*/ 2147483647 w 1910"/>
              <a:gd name="T63" fmla="*/ 2147483647 h 1774"/>
              <a:gd name="T64" fmla="*/ 0 w 1910"/>
              <a:gd name="T65" fmla="*/ 2147483647 h 1774"/>
              <a:gd name="T66" fmla="*/ 2147483647 w 1910"/>
              <a:gd name="T67" fmla="*/ 2147483647 h 1774"/>
              <a:gd name="T68" fmla="*/ 2147483647 w 1910"/>
              <a:gd name="T69" fmla="*/ 2147483647 h 1774"/>
              <a:gd name="T70" fmla="*/ 2147483647 w 1910"/>
              <a:gd name="T71" fmla="*/ 2147483647 h 1774"/>
              <a:gd name="T72" fmla="*/ 2147483647 w 1910"/>
              <a:gd name="T73" fmla="*/ 2147483647 h 1774"/>
              <a:gd name="T74" fmla="*/ 2147483647 w 1910"/>
              <a:gd name="T75" fmla="*/ 2147483647 h 1774"/>
              <a:gd name="T76" fmla="*/ 2147483647 w 1910"/>
              <a:gd name="T77" fmla="*/ 2147483647 h 177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910"/>
              <a:gd name="T118" fmla="*/ 0 h 1774"/>
              <a:gd name="T119" fmla="*/ 1910 w 1910"/>
              <a:gd name="T120" fmla="*/ 1774 h 177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910" h="1774">
                <a:moveTo>
                  <a:pt x="848" y="1550"/>
                </a:moveTo>
                <a:lnTo>
                  <a:pt x="1051" y="1550"/>
                </a:lnTo>
                <a:lnTo>
                  <a:pt x="1122" y="1668"/>
                </a:lnTo>
                <a:lnTo>
                  <a:pt x="788" y="1668"/>
                </a:lnTo>
                <a:lnTo>
                  <a:pt x="848" y="1550"/>
                </a:lnTo>
                <a:close/>
                <a:moveTo>
                  <a:pt x="535" y="59"/>
                </a:moveTo>
                <a:lnTo>
                  <a:pt x="584" y="90"/>
                </a:lnTo>
                <a:cubicBezTo>
                  <a:pt x="587" y="92"/>
                  <a:pt x="589" y="93"/>
                  <a:pt x="591" y="95"/>
                </a:cubicBezTo>
                <a:lnTo>
                  <a:pt x="1031" y="39"/>
                </a:lnTo>
                <a:cubicBezTo>
                  <a:pt x="1020" y="15"/>
                  <a:pt x="994" y="0"/>
                  <a:pt x="963" y="4"/>
                </a:cubicBezTo>
                <a:lnTo>
                  <a:pt x="535" y="59"/>
                </a:lnTo>
                <a:close/>
                <a:moveTo>
                  <a:pt x="477" y="72"/>
                </a:moveTo>
                <a:lnTo>
                  <a:pt x="560" y="125"/>
                </a:lnTo>
                <a:cubicBezTo>
                  <a:pt x="572" y="133"/>
                  <a:pt x="582" y="155"/>
                  <a:pt x="582" y="175"/>
                </a:cubicBezTo>
                <a:lnTo>
                  <a:pt x="582" y="937"/>
                </a:lnTo>
                <a:cubicBezTo>
                  <a:pt x="582" y="957"/>
                  <a:pt x="572" y="966"/>
                  <a:pt x="560" y="959"/>
                </a:cubicBezTo>
                <a:lnTo>
                  <a:pt x="477" y="906"/>
                </a:lnTo>
                <a:cubicBezTo>
                  <a:pt x="464" y="898"/>
                  <a:pt x="454" y="875"/>
                  <a:pt x="454" y="856"/>
                </a:cubicBezTo>
                <a:lnTo>
                  <a:pt x="454" y="93"/>
                </a:lnTo>
                <a:cubicBezTo>
                  <a:pt x="454" y="74"/>
                  <a:pt x="464" y="64"/>
                  <a:pt x="477" y="72"/>
                </a:cubicBezTo>
                <a:close/>
                <a:moveTo>
                  <a:pt x="820" y="308"/>
                </a:moveTo>
                <a:lnTo>
                  <a:pt x="869" y="340"/>
                </a:lnTo>
                <a:cubicBezTo>
                  <a:pt x="872" y="341"/>
                  <a:pt x="874" y="343"/>
                  <a:pt x="877" y="345"/>
                </a:cubicBezTo>
                <a:lnTo>
                  <a:pt x="1316" y="289"/>
                </a:lnTo>
                <a:cubicBezTo>
                  <a:pt x="1305" y="264"/>
                  <a:pt x="1279" y="250"/>
                  <a:pt x="1249" y="253"/>
                </a:cubicBezTo>
                <a:lnTo>
                  <a:pt x="820" y="308"/>
                </a:lnTo>
                <a:close/>
                <a:moveTo>
                  <a:pt x="762" y="322"/>
                </a:moveTo>
                <a:lnTo>
                  <a:pt x="845" y="375"/>
                </a:lnTo>
                <a:cubicBezTo>
                  <a:pt x="857" y="382"/>
                  <a:pt x="867" y="405"/>
                  <a:pt x="867" y="424"/>
                </a:cubicBezTo>
                <a:lnTo>
                  <a:pt x="867" y="1187"/>
                </a:lnTo>
                <a:cubicBezTo>
                  <a:pt x="867" y="1206"/>
                  <a:pt x="857" y="1216"/>
                  <a:pt x="845" y="1208"/>
                </a:cubicBezTo>
                <a:lnTo>
                  <a:pt x="762" y="1155"/>
                </a:lnTo>
                <a:cubicBezTo>
                  <a:pt x="750" y="1147"/>
                  <a:pt x="740" y="1125"/>
                  <a:pt x="740" y="1105"/>
                </a:cubicBezTo>
                <a:lnTo>
                  <a:pt x="740" y="343"/>
                </a:lnTo>
                <a:cubicBezTo>
                  <a:pt x="740" y="323"/>
                  <a:pt x="750" y="314"/>
                  <a:pt x="762" y="322"/>
                </a:cubicBezTo>
                <a:close/>
                <a:moveTo>
                  <a:pt x="908" y="408"/>
                </a:moveTo>
                <a:lnTo>
                  <a:pt x="1368" y="349"/>
                </a:lnTo>
                <a:cubicBezTo>
                  <a:pt x="1407" y="344"/>
                  <a:pt x="1440" y="370"/>
                  <a:pt x="1440" y="408"/>
                </a:cubicBezTo>
                <a:lnTo>
                  <a:pt x="1440" y="1064"/>
                </a:lnTo>
                <a:cubicBezTo>
                  <a:pt x="1440" y="1102"/>
                  <a:pt x="1407" y="1137"/>
                  <a:pt x="1368" y="1142"/>
                </a:cubicBezTo>
                <a:lnTo>
                  <a:pt x="908" y="1201"/>
                </a:lnTo>
                <a:lnTo>
                  <a:pt x="908" y="408"/>
                </a:lnTo>
                <a:close/>
                <a:moveTo>
                  <a:pt x="996" y="515"/>
                </a:moveTo>
                <a:lnTo>
                  <a:pt x="1356" y="469"/>
                </a:lnTo>
                <a:lnTo>
                  <a:pt x="1356" y="631"/>
                </a:lnTo>
                <a:lnTo>
                  <a:pt x="996" y="677"/>
                </a:lnTo>
                <a:lnTo>
                  <a:pt x="996" y="515"/>
                </a:lnTo>
                <a:close/>
                <a:moveTo>
                  <a:pt x="622" y="158"/>
                </a:moveTo>
                <a:lnTo>
                  <a:pt x="1082" y="99"/>
                </a:lnTo>
                <a:cubicBezTo>
                  <a:pt x="1122" y="94"/>
                  <a:pt x="1155" y="121"/>
                  <a:pt x="1155" y="158"/>
                </a:cubicBezTo>
                <a:lnTo>
                  <a:pt x="1155" y="177"/>
                </a:lnTo>
                <a:lnTo>
                  <a:pt x="719" y="233"/>
                </a:lnTo>
                <a:cubicBezTo>
                  <a:pt x="688" y="242"/>
                  <a:pt x="676" y="262"/>
                  <a:pt x="677" y="303"/>
                </a:cubicBezTo>
                <a:lnTo>
                  <a:pt x="677" y="944"/>
                </a:lnTo>
                <a:lnTo>
                  <a:pt x="622" y="951"/>
                </a:lnTo>
                <a:lnTo>
                  <a:pt x="622" y="158"/>
                </a:lnTo>
                <a:close/>
                <a:moveTo>
                  <a:pt x="286" y="530"/>
                </a:moveTo>
                <a:lnTo>
                  <a:pt x="378" y="530"/>
                </a:lnTo>
                <a:lnTo>
                  <a:pt x="378" y="381"/>
                </a:lnTo>
                <a:lnTo>
                  <a:pt x="293" y="381"/>
                </a:lnTo>
                <a:cubicBezTo>
                  <a:pt x="215" y="381"/>
                  <a:pt x="152" y="445"/>
                  <a:pt x="152" y="523"/>
                </a:cubicBezTo>
                <a:lnTo>
                  <a:pt x="152" y="1314"/>
                </a:lnTo>
                <a:cubicBezTo>
                  <a:pt x="152" y="1378"/>
                  <a:pt x="195" y="1433"/>
                  <a:pt x="254" y="1450"/>
                </a:cubicBezTo>
                <a:lnTo>
                  <a:pt x="0" y="1651"/>
                </a:lnTo>
                <a:lnTo>
                  <a:pt x="0" y="1774"/>
                </a:lnTo>
                <a:lnTo>
                  <a:pt x="1910" y="1774"/>
                </a:lnTo>
                <a:lnTo>
                  <a:pt x="1910" y="1651"/>
                </a:lnTo>
                <a:lnTo>
                  <a:pt x="1638" y="1452"/>
                </a:lnTo>
                <a:cubicBezTo>
                  <a:pt x="1701" y="1438"/>
                  <a:pt x="1748" y="1381"/>
                  <a:pt x="1748" y="1314"/>
                </a:cubicBezTo>
                <a:lnTo>
                  <a:pt x="1748" y="523"/>
                </a:lnTo>
                <a:cubicBezTo>
                  <a:pt x="1748" y="445"/>
                  <a:pt x="1685" y="381"/>
                  <a:pt x="1607" y="381"/>
                </a:cubicBezTo>
                <a:lnTo>
                  <a:pt x="1523" y="381"/>
                </a:lnTo>
                <a:lnTo>
                  <a:pt x="1523" y="530"/>
                </a:lnTo>
                <a:lnTo>
                  <a:pt x="1614" y="530"/>
                </a:lnTo>
                <a:lnTo>
                  <a:pt x="1614" y="1336"/>
                </a:lnTo>
                <a:lnTo>
                  <a:pt x="286" y="1336"/>
                </a:lnTo>
                <a:lnTo>
                  <a:pt x="286" y="53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814" tIns="54407" rIns="108814" bIns="54407"/>
          <a:lstStyle/>
          <a:p>
            <a:endParaRPr lang="zh-CN" altLang="en-US"/>
          </a:p>
        </p:txBody>
      </p:sp>
      <p:sp>
        <p:nvSpPr>
          <p:cNvPr id="45" name="TextBox 37"/>
          <p:cNvSpPr>
            <a:spLocks noChangeArrowheads="1"/>
          </p:cNvSpPr>
          <p:nvPr/>
        </p:nvSpPr>
        <p:spPr bwMode="auto">
          <a:xfrm>
            <a:off x="1758950" y="3765550"/>
            <a:ext cx="11176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14" tIns="54407" rIns="108814" bIns="5440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2800" b="1" dirty="0">
                <a:solidFill>
                  <a:srgbClr val="F8F8F8"/>
                </a:solidFill>
                <a:latin typeface="微软雅黑" panose="020B0503020204020204" pitchFamily="34" charset="-122"/>
                <a:ea typeface="微软雅黑" panose="020B0503020204020204" pitchFamily="34" charset="-122"/>
                <a:sym typeface="黑体" panose="02010609060101010101" pitchFamily="49" charset="-122"/>
              </a:rPr>
              <a:t>目录</a:t>
            </a:r>
            <a:endParaRPr lang="zh-CN" altLang="en-US" sz="2800" b="1" dirty="0">
              <a:solidFill>
                <a:srgbClr val="F8F8F8"/>
              </a:solidFill>
              <a:latin typeface="微软雅黑" panose="020B0503020204020204" pitchFamily="34" charset="-122"/>
              <a:ea typeface="微软雅黑" panose="020B0503020204020204" pitchFamily="34" charset="-122"/>
              <a:sym typeface="黑体" panose="02010609060101010101" pitchFamily="49" charset="-122"/>
            </a:endParaRPr>
          </a:p>
        </p:txBody>
      </p:sp>
      <p:sp>
        <p:nvSpPr>
          <p:cNvPr id="46" name="TextBox 38"/>
          <p:cNvSpPr>
            <a:spLocks noChangeArrowheads="1"/>
          </p:cNvSpPr>
          <p:nvPr/>
        </p:nvSpPr>
        <p:spPr bwMode="auto">
          <a:xfrm>
            <a:off x="1831975" y="4257675"/>
            <a:ext cx="1081088"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14" tIns="54407" rIns="108814" bIns="5440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1200">
                <a:solidFill>
                  <a:srgbClr val="F8F8F8"/>
                </a:solidFill>
                <a:latin typeface="微软雅黑" panose="020B0503020204020204" pitchFamily="34" charset="-122"/>
                <a:ea typeface="微软雅黑" panose="020B0503020204020204" pitchFamily="34" charset="-122"/>
                <a:sym typeface="黑体" panose="02010609060101010101" pitchFamily="49" charset="-122"/>
              </a:rPr>
              <a:t>CONTENTS</a:t>
            </a:r>
            <a:endParaRPr lang="zh-CN" altLang="en-US" sz="1200">
              <a:solidFill>
                <a:srgbClr val="F8F8F8"/>
              </a:solidFill>
              <a:latin typeface="微软雅黑" panose="020B0503020204020204" pitchFamily="34" charset="-122"/>
              <a:ea typeface="微软雅黑" panose="020B0503020204020204" pitchFamily="34" charset="-122"/>
              <a:sym typeface="黑体" panose="02010609060101010101" pitchFamily="49" charset="-122"/>
            </a:endParaRPr>
          </a:p>
        </p:txBody>
      </p:sp>
      <p:sp>
        <p:nvSpPr>
          <p:cNvPr id="47" name="Freeform 5"/>
          <p:cNvSpPr>
            <a:spLocks noChangeArrowheads="1"/>
          </p:cNvSpPr>
          <p:nvPr/>
        </p:nvSpPr>
        <p:spPr bwMode="auto">
          <a:xfrm>
            <a:off x="5568950" y="2439988"/>
            <a:ext cx="5214938" cy="541337"/>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48" name="Freeform 5"/>
          <p:cNvSpPr>
            <a:spLocks noChangeArrowheads="1"/>
          </p:cNvSpPr>
          <p:nvPr/>
        </p:nvSpPr>
        <p:spPr bwMode="auto">
          <a:xfrm>
            <a:off x="4743450" y="3195638"/>
            <a:ext cx="5214938" cy="539750"/>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49" name="Freeform 5"/>
          <p:cNvSpPr>
            <a:spLocks noChangeArrowheads="1"/>
          </p:cNvSpPr>
          <p:nvPr/>
        </p:nvSpPr>
        <p:spPr bwMode="auto">
          <a:xfrm>
            <a:off x="5568950" y="3949700"/>
            <a:ext cx="5214938" cy="541338"/>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9525" cap="flat" cmpd="sng">
            <a:solidFill>
              <a:srgbClr val="0070C0"/>
            </a:solidFill>
            <a:miter lim="800000"/>
          </a:ln>
        </p:spPr>
        <p:txBody>
          <a:bodyPr lIns="117222" tIns="58611" rIns="117222" bIns="58611"/>
          <a:lstStyle/>
          <a:p>
            <a:endParaRPr lang="zh-CN" altLang="en-US"/>
          </a:p>
        </p:txBody>
      </p:sp>
      <p:sp>
        <p:nvSpPr>
          <p:cNvPr id="50" name="Freeform 5"/>
          <p:cNvSpPr>
            <a:spLocks noChangeArrowheads="1"/>
          </p:cNvSpPr>
          <p:nvPr/>
        </p:nvSpPr>
        <p:spPr bwMode="auto">
          <a:xfrm>
            <a:off x="4743450" y="4703763"/>
            <a:ext cx="5214938" cy="541337"/>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51" name="TextBox 4"/>
          <p:cNvSpPr>
            <a:spLocks noChangeArrowheads="1"/>
          </p:cNvSpPr>
          <p:nvPr/>
        </p:nvSpPr>
        <p:spPr bwMode="auto">
          <a:xfrm>
            <a:off x="5351463" y="1738313"/>
            <a:ext cx="5397500" cy="322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在工作中的我遇到了什么问题</a:t>
            </a:r>
            <a:endPar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Freeform 6"/>
          <p:cNvSpPr>
            <a:spLocks noChangeArrowheads="1"/>
          </p:cNvSpPr>
          <p:nvPr/>
        </p:nvSpPr>
        <p:spPr bwMode="auto">
          <a:xfrm>
            <a:off x="4381500" y="1670050"/>
            <a:ext cx="482600" cy="444500"/>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53" name="TextBox 7"/>
          <p:cNvSpPr>
            <a:spLocks noChangeArrowheads="1"/>
          </p:cNvSpPr>
          <p:nvPr/>
        </p:nvSpPr>
        <p:spPr bwMode="auto">
          <a:xfrm>
            <a:off x="4538663" y="174625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TextBox 8"/>
          <p:cNvSpPr>
            <a:spLocks noChangeArrowheads="1"/>
          </p:cNvSpPr>
          <p:nvPr/>
        </p:nvSpPr>
        <p:spPr bwMode="auto">
          <a:xfrm>
            <a:off x="6176963" y="2519363"/>
            <a:ext cx="5500687" cy="322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我想了什么办法</a:t>
            </a:r>
            <a:endParaRPr lang="zh-CN" altLang="en-US" sz="2500" b="1">
              <a:solidFill>
                <a:srgbClr val="0070C0"/>
              </a:solidFill>
            </a:endParaRPr>
          </a:p>
        </p:txBody>
      </p:sp>
      <p:sp>
        <p:nvSpPr>
          <p:cNvPr id="55" name="Freeform 6"/>
          <p:cNvSpPr>
            <a:spLocks noChangeArrowheads="1"/>
          </p:cNvSpPr>
          <p:nvPr/>
        </p:nvSpPr>
        <p:spPr bwMode="auto">
          <a:xfrm>
            <a:off x="5207000" y="2486025"/>
            <a:ext cx="482600" cy="446088"/>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56" name="TextBox 11"/>
          <p:cNvSpPr>
            <a:spLocks noChangeArrowheads="1"/>
          </p:cNvSpPr>
          <p:nvPr/>
        </p:nvSpPr>
        <p:spPr bwMode="auto">
          <a:xfrm>
            <a:off x="5364163" y="2557463"/>
            <a:ext cx="16192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7" name="TextBox 12"/>
          <p:cNvSpPr>
            <a:spLocks noChangeArrowheads="1"/>
          </p:cNvSpPr>
          <p:nvPr/>
        </p:nvSpPr>
        <p:spPr bwMode="auto">
          <a:xfrm>
            <a:off x="5435600" y="3303588"/>
            <a:ext cx="5348288" cy="322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用上魔方网表后效果如何</a:t>
            </a:r>
            <a:endParaRPr lang="zh-CN" altLang="en-US" sz="2500" b="1">
              <a:solidFill>
                <a:srgbClr val="0070C0"/>
              </a:solidFill>
            </a:endParaRPr>
          </a:p>
        </p:txBody>
      </p:sp>
      <p:sp>
        <p:nvSpPr>
          <p:cNvPr id="58" name="Freeform 6"/>
          <p:cNvSpPr>
            <a:spLocks noChangeArrowheads="1"/>
          </p:cNvSpPr>
          <p:nvPr/>
        </p:nvSpPr>
        <p:spPr bwMode="auto">
          <a:xfrm>
            <a:off x="4381500" y="3240088"/>
            <a:ext cx="482600" cy="446087"/>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59" name="TextBox 15"/>
          <p:cNvSpPr>
            <a:spLocks noChangeArrowheads="1"/>
          </p:cNvSpPr>
          <p:nvPr/>
        </p:nvSpPr>
        <p:spPr bwMode="auto">
          <a:xfrm>
            <a:off x="4538663" y="334010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0" name="TextBox 16"/>
          <p:cNvSpPr>
            <a:spLocks noChangeArrowheads="1"/>
          </p:cNvSpPr>
          <p:nvPr/>
        </p:nvSpPr>
        <p:spPr bwMode="auto">
          <a:xfrm>
            <a:off x="6261100" y="4052888"/>
            <a:ext cx="5578475" cy="322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还有哪些问题与不足</a:t>
            </a:r>
            <a:endParaRPr lang="zh-CN" altLang="en-US" sz="2500" b="1">
              <a:solidFill>
                <a:srgbClr val="0070C0"/>
              </a:solidFill>
            </a:endParaRPr>
          </a:p>
        </p:txBody>
      </p:sp>
      <p:sp>
        <p:nvSpPr>
          <p:cNvPr id="61" name="Freeform 6"/>
          <p:cNvSpPr>
            <a:spLocks noChangeArrowheads="1"/>
          </p:cNvSpPr>
          <p:nvPr/>
        </p:nvSpPr>
        <p:spPr bwMode="auto">
          <a:xfrm>
            <a:off x="5207000" y="3997325"/>
            <a:ext cx="482600" cy="446088"/>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62" name="TextBox 19"/>
          <p:cNvSpPr>
            <a:spLocks noChangeArrowheads="1"/>
          </p:cNvSpPr>
          <p:nvPr/>
        </p:nvSpPr>
        <p:spPr bwMode="auto">
          <a:xfrm>
            <a:off x="5364163" y="408940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TextBox 20"/>
          <p:cNvSpPr>
            <a:spLocks noChangeArrowheads="1"/>
          </p:cNvSpPr>
          <p:nvPr/>
        </p:nvSpPr>
        <p:spPr bwMode="auto">
          <a:xfrm>
            <a:off x="5435600" y="4795838"/>
            <a:ext cx="5540375" cy="322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今后工作的展望</a:t>
            </a:r>
            <a:endParaRPr lang="zh-CN" altLang="en-US" sz="2500" b="1">
              <a:solidFill>
                <a:srgbClr val="0070C0"/>
              </a:solidFill>
            </a:endParaRPr>
          </a:p>
        </p:txBody>
      </p:sp>
      <p:sp>
        <p:nvSpPr>
          <p:cNvPr id="64" name="Freeform 6"/>
          <p:cNvSpPr>
            <a:spLocks noChangeArrowheads="1"/>
          </p:cNvSpPr>
          <p:nvPr/>
        </p:nvSpPr>
        <p:spPr bwMode="auto">
          <a:xfrm>
            <a:off x="4381500" y="4751388"/>
            <a:ext cx="482600" cy="446087"/>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65" name="TextBox 23"/>
          <p:cNvSpPr>
            <a:spLocks noChangeArrowheads="1"/>
          </p:cNvSpPr>
          <p:nvPr/>
        </p:nvSpPr>
        <p:spPr bwMode="auto">
          <a:xfrm>
            <a:off x="4538663" y="483235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6" name="Freeform 5"/>
          <p:cNvSpPr>
            <a:spLocks noChangeArrowheads="1"/>
          </p:cNvSpPr>
          <p:nvPr/>
        </p:nvSpPr>
        <p:spPr bwMode="auto">
          <a:xfrm>
            <a:off x="4743450" y="1620520"/>
            <a:ext cx="5214938" cy="541338"/>
          </a:xfrm>
          <a:custGeom>
            <a:avLst/>
            <a:gdLst>
              <a:gd name="T0" fmla="*/ 12255 w 12769"/>
              <a:gd name="T1" fmla="*/ 31 h 1159"/>
              <a:gd name="T2" fmla="*/ 12727 w 12769"/>
              <a:gd name="T3" fmla="*/ 503 h 1159"/>
              <a:gd name="T4" fmla="*/ 12727 w 12769"/>
              <a:gd name="T5" fmla="*/ 656 h 1159"/>
              <a:gd name="T6" fmla="*/ 12255 w 12769"/>
              <a:gd name="T7" fmla="*/ 1128 h 1159"/>
              <a:gd name="T8" fmla="*/ 12180 w 12769"/>
              <a:gd name="T9" fmla="*/ 1159 h 1159"/>
              <a:gd name="T10" fmla="*/ 591 w 12769"/>
              <a:gd name="T11" fmla="*/ 1159 h 1159"/>
              <a:gd name="T12" fmla="*/ 514 w 12769"/>
              <a:gd name="T13" fmla="*/ 1128 h 1159"/>
              <a:gd name="T14" fmla="*/ 42 w 12769"/>
              <a:gd name="T15" fmla="*/ 656 h 1159"/>
              <a:gd name="T16" fmla="*/ 42 w 12769"/>
              <a:gd name="T17" fmla="*/ 503 h 1159"/>
              <a:gd name="T18" fmla="*/ 514 w 12769"/>
              <a:gd name="T19" fmla="*/ 31 h 1159"/>
              <a:gd name="T20" fmla="*/ 591 w 12769"/>
              <a:gd name="T21" fmla="*/ 0 h 1159"/>
              <a:gd name="T22" fmla="*/ 12178 w 12769"/>
              <a:gd name="T23" fmla="*/ 0 h 1159"/>
              <a:gd name="T24" fmla="*/ 12255 w 12769"/>
              <a:gd name="T25" fmla="*/ 31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rgbClr val="C00000"/>
          </a:solidFill>
          <a:ln w="12700">
            <a:solidFill>
              <a:srgbClr val="0070C0"/>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45718" rIns="0" bIns="45718" anchor="ctr"/>
          <a:lstStyle/>
          <a:p>
            <a:pPr algn="ctr">
              <a:defRPr/>
            </a:pPr>
            <a:endParaRPr lang="zh-CN" altLang="zh-CN">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 name="TextBox 4"/>
          <p:cNvSpPr>
            <a:spLocks noChangeArrowheads="1"/>
          </p:cNvSpPr>
          <p:nvPr/>
        </p:nvSpPr>
        <p:spPr bwMode="auto">
          <a:xfrm>
            <a:off x="5410518" y="1729740"/>
            <a:ext cx="5397500" cy="322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在工作中的我遇到了什么问题</a:t>
            </a:r>
            <a:endParaRPr lang="zh-CN" altLang="en-US" sz="2500" b="1">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 calcmode="lin" valueType="num">
                                      <p:cBhvr>
                                        <p:cTn id="9" dur="500" fill="hold"/>
                                        <p:tgtEl>
                                          <p:spTgt spid="45"/>
                                        </p:tgtEl>
                                        <p:attrNameLst>
                                          <p:attrName>style.rotation</p:attrName>
                                        </p:attrNameLst>
                                      </p:cBhvr>
                                      <p:tavLst>
                                        <p:tav tm="0">
                                          <p:val>
                                            <p:fltVal val="90"/>
                                          </p:val>
                                        </p:tav>
                                        <p:tav tm="100000">
                                          <p:val>
                                            <p:fltVal val="0"/>
                                          </p:val>
                                        </p:tav>
                                      </p:tavLst>
                                    </p:anim>
                                    <p:animEffect>
                                      <p:cBhvr>
                                        <p:cTn id="10" dur="500"/>
                                        <p:tgtEl>
                                          <p:spTgt spid="45"/>
                                        </p:tgtEl>
                                      </p:cBhvr>
                                    </p:animEffect>
                                  </p:childTnLst>
                                </p:cTn>
                              </p:par>
                            </p:childTnLst>
                          </p:cTn>
                        </p:par>
                        <p:par>
                          <p:cTn id="11" fill="hold">
                            <p:stCondLst>
                              <p:cond delay="500"/>
                            </p:stCondLst>
                            <p:childTnLst>
                              <p:par>
                                <p:cTn id="12" presetID="31" presetClass="entr" presetSubtype="0" fill="hold" grpId="0" nodeType="afterEffect">
                                  <p:stCondLst>
                                    <p:cond delay="0"/>
                                  </p:stCondLst>
                                  <p:childTnLst>
                                    <p:set>
                                      <p:cBhvr>
                                        <p:cTn id="13" dur="1" fill="hold">
                                          <p:stCondLst>
                                            <p:cond delay="0"/>
                                          </p:stCondLst>
                                        </p:cTn>
                                        <p:tgtEl>
                                          <p:spTgt spid="46"/>
                                        </p:tgtEl>
                                        <p:attrNameLst>
                                          <p:attrName>style.visibility</p:attrName>
                                        </p:attrNameLst>
                                      </p:cBhvr>
                                      <p:to>
                                        <p:strVal val="visible"/>
                                      </p:to>
                                    </p:set>
                                    <p:anim calcmode="lin" valueType="num">
                                      <p:cBhvr>
                                        <p:cTn id="14" dur="500" fill="hold"/>
                                        <p:tgtEl>
                                          <p:spTgt spid="46"/>
                                        </p:tgtEl>
                                        <p:attrNameLst>
                                          <p:attrName>ppt_w</p:attrName>
                                        </p:attrNameLst>
                                      </p:cBhvr>
                                      <p:tavLst>
                                        <p:tav tm="0">
                                          <p:val>
                                            <p:fltVal val="0"/>
                                          </p:val>
                                        </p:tav>
                                        <p:tav tm="100000">
                                          <p:val>
                                            <p:strVal val="#ppt_w"/>
                                          </p:val>
                                        </p:tav>
                                      </p:tavLst>
                                    </p:anim>
                                    <p:anim calcmode="lin" valueType="num">
                                      <p:cBhvr>
                                        <p:cTn id="15" dur="500" fill="hold"/>
                                        <p:tgtEl>
                                          <p:spTgt spid="46"/>
                                        </p:tgtEl>
                                        <p:attrNameLst>
                                          <p:attrName>ppt_h</p:attrName>
                                        </p:attrNameLst>
                                      </p:cBhvr>
                                      <p:tavLst>
                                        <p:tav tm="0">
                                          <p:val>
                                            <p:fltVal val="0"/>
                                          </p:val>
                                        </p:tav>
                                        <p:tav tm="100000">
                                          <p:val>
                                            <p:strVal val="#ppt_h"/>
                                          </p:val>
                                        </p:tav>
                                      </p:tavLst>
                                    </p:anim>
                                    <p:anim calcmode="lin" valueType="num">
                                      <p:cBhvr>
                                        <p:cTn id="16" dur="500" fill="hold"/>
                                        <p:tgtEl>
                                          <p:spTgt spid="46"/>
                                        </p:tgtEl>
                                        <p:attrNameLst>
                                          <p:attrName>style.rotation</p:attrName>
                                        </p:attrNameLst>
                                      </p:cBhvr>
                                      <p:tavLst>
                                        <p:tav tm="0">
                                          <p:val>
                                            <p:fltVal val="90"/>
                                          </p:val>
                                        </p:tav>
                                        <p:tav tm="100000">
                                          <p:val>
                                            <p:fltVal val="0"/>
                                          </p:val>
                                        </p:tav>
                                      </p:tavLst>
                                    </p:anim>
                                    <p:animEffect>
                                      <p:cBhvr>
                                        <p:cTn id="17" dur="500"/>
                                        <p:tgtEl>
                                          <p:spTgt spid="46"/>
                                        </p:tgtEl>
                                      </p:cBhvr>
                                    </p:animEffect>
                                  </p:childTnLst>
                                </p:cTn>
                              </p:par>
                            </p:childTnLst>
                          </p:cTn>
                        </p:par>
                        <p:par>
                          <p:cTn id="18" fill="hold">
                            <p:stCondLst>
                              <p:cond delay="1000"/>
                            </p:stCondLst>
                            <p:childTnLst>
                              <p:par>
                                <p:cTn id="19" presetID="31" presetClass="entr" presetSubtype="0"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 calcmode="lin" valueType="num">
                                      <p:cBhvr>
                                        <p:cTn id="21" dur="500" fill="hold"/>
                                        <p:tgtEl>
                                          <p:spTgt spid="43"/>
                                        </p:tgtEl>
                                        <p:attrNameLst>
                                          <p:attrName>ppt_w</p:attrName>
                                        </p:attrNameLst>
                                      </p:cBhvr>
                                      <p:tavLst>
                                        <p:tav tm="0">
                                          <p:val>
                                            <p:fltVal val="0"/>
                                          </p:val>
                                        </p:tav>
                                        <p:tav tm="100000">
                                          <p:val>
                                            <p:strVal val="#ppt_w"/>
                                          </p:val>
                                        </p:tav>
                                      </p:tavLst>
                                    </p:anim>
                                    <p:anim calcmode="lin" valueType="num">
                                      <p:cBhvr>
                                        <p:cTn id="22" dur="500" fill="hold"/>
                                        <p:tgtEl>
                                          <p:spTgt spid="43"/>
                                        </p:tgtEl>
                                        <p:attrNameLst>
                                          <p:attrName>ppt_h</p:attrName>
                                        </p:attrNameLst>
                                      </p:cBhvr>
                                      <p:tavLst>
                                        <p:tav tm="0">
                                          <p:val>
                                            <p:fltVal val="0"/>
                                          </p:val>
                                        </p:tav>
                                        <p:tav tm="100000">
                                          <p:val>
                                            <p:strVal val="#ppt_h"/>
                                          </p:val>
                                        </p:tav>
                                      </p:tavLst>
                                    </p:anim>
                                    <p:anim calcmode="lin" valueType="num">
                                      <p:cBhvr>
                                        <p:cTn id="23" dur="500" fill="hold"/>
                                        <p:tgtEl>
                                          <p:spTgt spid="43"/>
                                        </p:tgtEl>
                                        <p:attrNameLst>
                                          <p:attrName>style.rotation</p:attrName>
                                        </p:attrNameLst>
                                      </p:cBhvr>
                                      <p:tavLst>
                                        <p:tav tm="0">
                                          <p:val>
                                            <p:fltVal val="90"/>
                                          </p:val>
                                        </p:tav>
                                        <p:tav tm="100000">
                                          <p:val>
                                            <p:fltVal val="0"/>
                                          </p:val>
                                        </p:tav>
                                      </p:tavLst>
                                    </p:anim>
                                    <p:animEffect>
                                      <p:cBhvr>
                                        <p:cTn id="24" dur="500"/>
                                        <p:tgtEl>
                                          <p:spTgt spid="43"/>
                                        </p:tgtEl>
                                      </p:cBhvr>
                                    </p:animEffect>
                                  </p:childTnLst>
                                </p:cTn>
                              </p:par>
                            </p:childTnLst>
                          </p:cTn>
                        </p:par>
                        <p:par>
                          <p:cTn id="25" fill="hold">
                            <p:stCondLst>
                              <p:cond delay="1500"/>
                            </p:stCondLst>
                            <p:childTnLst>
                              <p:par>
                                <p:cTn id="26" presetID="31" presetClass="entr" presetSubtype="0" fill="hold" grpId="0" nodeType="afterEffect">
                                  <p:stCondLst>
                                    <p:cond delay="0"/>
                                  </p:stCondLst>
                                  <p:childTnLst>
                                    <p:set>
                                      <p:cBhvr>
                                        <p:cTn id="27" dur="1" fill="hold">
                                          <p:stCondLst>
                                            <p:cond delay="0"/>
                                          </p:stCondLst>
                                        </p:cTn>
                                        <p:tgtEl>
                                          <p:spTgt spid="44"/>
                                        </p:tgtEl>
                                        <p:attrNameLst>
                                          <p:attrName>style.visibility</p:attrName>
                                        </p:attrNameLst>
                                      </p:cBhvr>
                                      <p:to>
                                        <p:strVal val="visible"/>
                                      </p:to>
                                    </p:set>
                                    <p:anim calcmode="lin" valueType="num">
                                      <p:cBhvr>
                                        <p:cTn id="28" dur="500" fill="hold"/>
                                        <p:tgtEl>
                                          <p:spTgt spid="44"/>
                                        </p:tgtEl>
                                        <p:attrNameLst>
                                          <p:attrName>ppt_w</p:attrName>
                                        </p:attrNameLst>
                                      </p:cBhvr>
                                      <p:tavLst>
                                        <p:tav tm="0">
                                          <p:val>
                                            <p:fltVal val="0"/>
                                          </p:val>
                                        </p:tav>
                                        <p:tav tm="100000">
                                          <p:val>
                                            <p:strVal val="#ppt_w"/>
                                          </p:val>
                                        </p:tav>
                                      </p:tavLst>
                                    </p:anim>
                                    <p:anim calcmode="lin" valueType="num">
                                      <p:cBhvr>
                                        <p:cTn id="29" dur="500" fill="hold"/>
                                        <p:tgtEl>
                                          <p:spTgt spid="44"/>
                                        </p:tgtEl>
                                        <p:attrNameLst>
                                          <p:attrName>ppt_h</p:attrName>
                                        </p:attrNameLst>
                                      </p:cBhvr>
                                      <p:tavLst>
                                        <p:tav tm="0">
                                          <p:val>
                                            <p:fltVal val="0"/>
                                          </p:val>
                                        </p:tav>
                                        <p:tav tm="100000">
                                          <p:val>
                                            <p:strVal val="#ppt_h"/>
                                          </p:val>
                                        </p:tav>
                                      </p:tavLst>
                                    </p:anim>
                                    <p:anim calcmode="lin" valueType="num">
                                      <p:cBhvr>
                                        <p:cTn id="30" dur="500" fill="hold"/>
                                        <p:tgtEl>
                                          <p:spTgt spid="44"/>
                                        </p:tgtEl>
                                        <p:attrNameLst>
                                          <p:attrName>style.rotation</p:attrName>
                                        </p:attrNameLst>
                                      </p:cBhvr>
                                      <p:tavLst>
                                        <p:tav tm="0">
                                          <p:val>
                                            <p:fltVal val="90"/>
                                          </p:val>
                                        </p:tav>
                                        <p:tav tm="100000">
                                          <p:val>
                                            <p:fltVal val="0"/>
                                          </p:val>
                                        </p:tav>
                                      </p:tavLst>
                                    </p:anim>
                                    <p:animEffect>
                                      <p:cBhvr>
                                        <p:cTn id="31" dur="500"/>
                                        <p:tgtEl>
                                          <p:spTgt spid="44"/>
                                        </p:tgtEl>
                                      </p:cBhvr>
                                    </p:animEffect>
                                  </p:childTnLst>
                                </p:cTn>
                              </p:par>
                              <p:par>
                                <p:cTn id="32" presetID="2" presetClass="entr" presetSubtype="8" fill="hold" grpId="0" nodeType="withEffect">
                                  <p:stCondLst>
                                    <p:cond delay="0"/>
                                  </p:stCondLst>
                                  <p:childTnLst>
                                    <p:set>
                                      <p:cBhvr>
                                        <p:cTn id="33" dur="1" fill="hold">
                                          <p:stCondLst>
                                            <p:cond delay="0"/>
                                          </p:stCondLst>
                                        </p:cTn>
                                        <p:tgtEl>
                                          <p:spTgt spid="51"/>
                                        </p:tgtEl>
                                        <p:attrNameLst>
                                          <p:attrName>style.visibility</p:attrName>
                                        </p:attrNameLst>
                                      </p:cBhvr>
                                      <p:to>
                                        <p:strVal val="visible"/>
                                      </p:to>
                                    </p:set>
                                    <p:anim calcmode="lin" valueType="num">
                                      <p:cBhvr>
                                        <p:cTn id="34" dur="500" fill="hold"/>
                                        <p:tgtEl>
                                          <p:spTgt spid="51"/>
                                        </p:tgtEl>
                                        <p:attrNameLst>
                                          <p:attrName>ppt_x</p:attrName>
                                        </p:attrNameLst>
                                      </p:cBhvr>
                                      <p:tavLst>
                                        <p:tav tm="0">
                                          <p:val>
                                            <p:strVal val="0-#ppt_w/2"/>
                                          </p:val>
                                        </p:tav>
                                        <p:tav tm="100000">
                                          <p:val>
                                            <p:strVal val="#ppt_x"/>
                                          </p:val>
                                        </p:tav>
                                      </p:tavLst>
                                    </p:anim>
                                    <p:anim calcmode="lin" valueType="num">
                                      <p:cBhvr>
                                        <p:cTn id="35" dur="500" fill="hold"/>
                                        <p:tgtEl>
                                          <p:spTgt spid="5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42"/>
                                        </p:tgtEl>
                                        <p:attrNameLst>
                                          <p:attrName>style.visibility</p:attrName>
                                        </p:attrNameLst>
                                      </p:cBhvr>
                                      <p:to>
                                        <p:strVal val="visible"/>
                                      </p:to>
                                    </p:set>
                                    <p:anim calcmode="lin" valueType="num">
                                      <p:cBhvr>
                                        <p:cTn id="38" dur="500" fill="hold"/>
                                        <p:tgtEl>
                                          <p:spTgt spid="42"/>
                                        </p:tgtEl>
                                        <p:attrNameLst>
                                          <p:attrName>ppt_x</p:attrName>
                                        </p:attrNameLst>
                                      </p:cBhvr>
                                      <p:tavLst>
                                        <p:tav tm="0">
                                          <p:val>
                                            <p:strVal val="0-#ppt_w/2"/>
                                          </p:val>
                                        </p:tav>
                                        <p:tav tm="100000">
                                          <p:val>
                                            <p:strVal val="#ppt_x"/>
                                          </p:val>
                                        </p:tav>
                                      </p:tavLst>
                                    </p:anim>
                                    <p:anim calcmode="lin" valueType="num">
                                      <p:cBhvr>
                                        <p:cTn id="39" dur="500" fill="hold"/>
                                        <p:tgtEl>
                                          <p:spTgt spid="4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52"/>
                                        </p:tgtEl>
                                        <p:attrNameLst>
                                          <p:attrName>style.visibility</p:attrName>
                                        </p:attrNameLst>
                                      </p:cBhvr>
                                      <p:to>
                                        <p:strVal val="visible"/>
                                      </p:to>
                                    </p:set>
                                    <p:anim calcmode="lin" valueType="num">
                                      <p:cBhvr>
                                        <p:cTn id="42" dur="500" fill="hold"/>
                                        <p:tgtEl>
                                          <p:spTgt spid="52"/>
                                        </p:tgtEl>
                                        <p:attrNameLst>
                                          <p:attrName>ppt_x</p:attrName>
                                        </p:attrNameLst>
                                      </p:cBhvr>
                                      <p:tavLst>
                                        <p:tav tm="0">
                                          <p:val>
                                            <p:strVal val="0-#ppt_w/2"/>
                                          </p:val>
                                        </p:tav>
                                        <p:tav tm="100000">
                                          <p:val>
                                            <p:strVal val="#ppt_x"/>
                                          </p:val>
                                        </p:tav>
                                      </p:tavLst>
                                    </p:anim>
                                    <p:anim calcmode="lin" valueType="num">
                                      <p:cBhvr>
                                        <p:cTn id="43" dur="500" fill="hold"/>
                                        <p:tgtEl>
                                          <p:spTgt spid="5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ppt_x</p:attrName>
                                        </p:attrNameLst>
                                      </p:cBhvr>
                                      <p:tavLst>
                                        <p:tav tm="0">
                                          <p:val>
                                            <p:strVal val="0-#ppt_w/2"/>
                                          </p:val>
                                        </p:tav>
                                        <p:tav tm="100000">
                                          <p:val>
                                            <p:strVal val="#ppt_x"/>
                                          </p:val>
                                        </p:tav>
                                      </p:tavLst>
                                    </p:anim>
                                    <p:anim calcmode="lin" valueType="num">
                                      <p:cBhvr>
                                        <p:cTn id="47" dur="500" fill="hold"/>
                                        <p:tgtEl>
                                          <p:spTgt spid="53"/>
                                        </p:tgtEl>
                                        <p:attrNameLst>
                                          <p:attrName>ppt_y</p:attrName>
                                        </p:attrNameLst>
                                      </p:cBhvr>
                                      <p:tavLst>
                                        <p:tav tm="0">
                                          <p:val>
                                            <p:strVal val="#ppt_y"/>
                                          </p:val>
                                        </p:tav>
                                        <p:tav tm="100000">
                                          <p:val>
                                            <p:strVal val="#ppt_y"/>
                                          </p:val>
                                        </p:tav>
                                      </p:tavLst>
                                    </p:anim>
                                  </p:childTnLst>
                                </p:cTn>
                              </p:par>
                            </p:childTnLst>
                          </p:cTn>
                        </p:par>
                        <p:par>
                          <p:cTn id="48" fill="hold">
                            <p:stCondLst>
                              <p:cond delay="2000"/>
                            </p:stCondLst>
                            <p:childTnLst>
                              <p:par>
                                <p:cTn id="49" presetID="2" presetClass="entr" presetSubtype="2" fill="hold" grpId="0" nodeType="afterEffect">
                                  <p:stCondLst>
                                    <p:cond delay="0"/>
                                  </p:stCondLst>
                                  <p:childTnLst>
                                    <p:set>
                                      <p:cBhvr>
                                        <p:cTn id="50" dur="1" fill="hold">
                                          <p:stCondLst>
                                            <p:cond delay="0"/>
                                          </p:stCondLst>
                                        </p:cTn>
                                        <p:tgtEl>
                                          <p:spTgt spid="54"/>
                                        </p:tgtEl>
                                        <p:attrNameLst>
                                          <p:attrName>style.visibility</p:attrName>
                                        </p:attrNameLst>
                                      </p:cBhvr>
                                      <p:to>
                                        <p:strVal val="visible"/>
                                      </p:to>
                                    </p:set>
                                    <p:anim calcmode="lin" valueType="num">
                                      <p:cBhvr>
                                        <p:cTn id="51" dur="500" fill="hold"/>
                                        <p:tgtEl>
                                          <p:spTgt spid="54"/>
                                        </p:tgtEl>
                                        <p:attrNameLst>
                                          <p:attrName>ppt_x</p:attrName>
                                        </p:attrNameLst>
                                      </p:cBhvr>
                                      <p:tavLst>
                                        <p:tav tm="0">
                                          <p:val>
                                            <p:strVal val="1+#ppt_w/2"/>
                                          </p:val>
                                        </p:tav>
                                        <p:tav tm="100000">
                                          <p:val>
                                            <p:strVal val="#ppt_x"/>
                                          </p:val>
                                        </p:tav>
                                      </p:tavLst>
                                    </p:anim>
                                    <p:anim calcmode="lin" valueType="num">
                                      <p:cBhvr>
                                        <p:cTn id="52" dur="500" fill="hold"/>
                                        <p:tgtEl>
                                          <p:spTgt spid="54"/>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47"/>
                                        </p:tgtEl>
                                        <p:attrNameLst>
                                          <p:attrName>style.visibility</p:attrName>
                                        </p:attrNameLst>
                                      </p:cBhvr>
                                      <p:to>
                                        <p:strVal val="visible"/>
                                      </p:to>
                                    </p:set>
                                    <p:anim calcmode="lin" valueType="num">
                                      <p:cBhvr>
                                        <p:cTn id="55" dur="500" fill="hold"/>
                                        <p:tgtEl>
                                          <p:spTgt spid="47"/>
                                        </p:tgtEl>
                                        <p:attrNameLst>
                                          <p:attrName>ppt_x</p:attrName>
                                        </p:attrNameLst>
                                      </p:cBhvr>
                                      <p:tavLst>
                                        <p:tav tm="0">
                                          <p:val>
                                            <p:strVal val="1+#ppt_w/2"/>
                                          </p:val>
                                        </p:tav>
                                        <p:tav tm="100000">
                                          <p:val>
                                            <p:strVal val="#ppt_x"/>
                                          </p:val>
                                        </p:tav>
                                      </p:tavLst>
                                    </p:anim>
                                    <p:anim calcmode="lin" valueType="num">
                                      <p:cBhvr>
                                        <p:cTn id="56" dur="500" fill="hold"/>
                                        <p:tgtEl>
                                          <p:spTgt spid="47"/>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55"/>
                                        </p:tgtEl>
                                        <p:attrNameLst>
                                          <p:attrName>style.visibility</p:attrName>
                                        </p:attrNameLst>
                                      </p:cBhvr>
                                      <p:to>
                                        <p:strVal val="visible"/>
                                      </p:to>
                                    </p:set>
                                    <p:anim calcmode="lin" valueType="num">
                                      <p:cBhvr>
                                        <p:cTn id="59" dur="500" fill="hold"/>
                                        <p:tgtEl>
                                          <p:spTgt spid="55"/>
                                        </p:tgtEl>
                                        <p:attrNameLst>
                                          <p:attrName>ppt_x</p:attrName>
                                        </p:attrNameLst>
                                      </p:cBhvr>
                                      <p:tavLst>
                                        <p:tav tm="0">
                                          <p:val>
                                            <p:strVal val="1+#ppt_w/2"/>
                                          </p:val>
                                        </p:tav>
                                        <p:tav tm="100000">
                                          <p:val>
                                            <p:strVal val="#ppt_x"/>
                                          </p:val>
                                        </p:tav>
                                      </p:tavLst>
                                    </p:anim>
                                    <p:anim calcmode="lin" valueType="num">
                                      <p:cBhvr>
                                        <p:cTn id="60" dur="500" fill="hold"/>
                                        <p:tgtEl>
                                          <p:spTgt spid="5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56"/>
                                        </p:tgtEl>
                                        <p:attrNameLst>
                                          <p:attrName>style.visibility</p:attrName>
                                        </p:attrNameLst>
                                      </p:cBhvr>
                                      <p:to>
                                        <p:strVal val="visible"/>
                                      </p:to>
                                    </p:set>
                                    <p:anim calcmode="lin" valueType="num">
                                      <p:cBhvr>
                                        <p:cTn id="63" dur="500" fill="hold"/>
                                        <p:tgtEl>
                                          <p:spTgt spid="56"/>
                                        </p:tgtEl>
                                        <p:attrNameLst>
                                          <p:attrName>ppt_x</p:attrName>
                                        </p:attrNameLst>
                                      </p:cBhvr>
                                      <p:tavLst>
                                        <p:tav tm="0">
                                          <p:val>
                                            <p:strVal val="1+#ppt_w/2"/>
                                          </p:val>
                                        </p:tav>
                                        <p:tav tm="100000">
                                          <p:val>
                                            <p:strVal val="#ppt_x"/>
                                          </p:val>
                                        </p:tav>
                                      </p:tavLst>
                                    </p:anim>
                                    <p:anim calcmode="lin" valueType="num">
                                      <p:cBhvr>
                                        <p:cTn id="64" dur="500" fill="hold"/>
                                        <p:tgtEl>
                                          <p:spTgt spid="56"/>
                                        </p:tgtEl>
                                        <p:attrNameLst>
                                          <p:attrName>ppt_y</p:attrName>
                                        </p:attrNameLst>
                                      </p:cBhvr>
                                      <p:tavLst>
                                        <p:tav tm="0">
                                          <p:val>
                                            <p:strVal val="#ppt_y"/>
                                          </p:val>
                                        </p:tav>
                                        <p:tav tm="100000">
                                          <p:val>
                                            <p:strVal val="#ppt_y"/>
                                          </p:val>
                                        </p:tav>
                                      </p:tavLst>
                                    </p:anim>
                                  </p:childTnLst>
                                </p:cTn>
                              </p:par>
                            </p:childTnLst>
                          </p:cTn>
                        </p:par>
                        <p:par>
                          <p:cTn id="65" fill="hold">
                            <p:stCondLst>
                              <p:cond delay="2500"/>
                            </p:stCondLst>
                            <p:childTnLst>
                              <p:par>
                                <p:cTn id="66" presetID="2" presetClass="entr" presetSubtype="8" fill="hold" grpId="0" nodeType="afterEffect">
                                  <p:stCondLst>
                                    <p:cond delay="0"/>
                                  </p:stCondLst>
                                  <p:childTnLst>
                                    <p:set>
                                      <p:cBhvr>
                                        <p:cTn id="67" dur="1" fill="hold">
                                          <p:stCondLst>
                                            <p:cond delay="0"/>
                                          </p:stCondLst>
                                        </p:cTn>
                                        <p:tgtEl>
                                          <p:spTgt spid="57"/>
                                        </p:tgtEl>
                                        <p:attrNameLst>
                                          <p:attrName>style.visibility</p:attrName>
                                        </p:attrNameLst>
                                      </p:cBhvr>
                                      <p:to>
                                        <p:strVal val="visible"/>
                                      </p:to>
                                    </p:set>
                                    <p:anim calcmode="lin" valueType="num">
                                      <p:cBhvr>
                                        <p:cTn id="68" dur="500" fill="hold"/>
                                        <p:tgtEl>
                                          <p:spTgt spid="57"/>
                                        </p:tgtEl>
                                        <p:attrNameLst>
                                          <p:attrName>ppt_x</p:attrName>
                                        </p:attrNameLst>
                                      </p:cBhvr>
                                      <p:tavLst>
                                        <p:tav tm="0">
                                          <p:val>
                                            <p:strVal val="0-#ppt_w/2"/>
                                          </p:val>
                                        </p:tav>
                                        <p:tav tm="100000">
                                          <p:val>
                                            <p:strVal val="#ppt_x"/>
                                          </p:val>
                                        </p:tav>
                                      </p:tavLst>
                                    </p:anim>
                                    <p:anim calcmode="lin" valueType="num">
                                      <p:cBhvr>
                                        <p:cTn id="69" dur="500" fill="hold"/>
                                        <p:tgtEl>
                                          <p:spTgt spid="57"/>
                                        </p:tgtEl>
                                        <p:attrNameLst>
                                          <p:attrName>ppt_y</p:attrName>
                                        </p:attrNameLst>
                                      </p:cBhvr>
                                      <p:tavLst>
                                        <p:tav tm="0">
                                          <p:val>
                                            <p:strVal val="#ppt_y"/>
                                          </p:val>
                                        </p:tav>
                                        <p:tav tm="100000">
                                          <p:val>
                                            <p:strVal val="#ppt_y"/>
                                          </p:val>
                                        </p:tav>
                                      </p:tavLst>
                                    </p:anim>
                                  </p:childTnLst>
                                </p:cTn>
                              </p:par>
                              <p:par>
                                <p:cTn id="70" presetID="2" presetClass="entr" presetSubtype="8" fill="hold" grpId="0" nodeType="with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p:cTn id="72" dur="500" fill="hold"/>
                                        <p:tgtEl>
                                          <p:spTgt spid="48"/>
                                        </p:tgtEl>
                                        <p:attrNameLst>
                                          <p:attrName>ppt_x</p:attrName>
                                        </p:attrNameLst>
                                      </p:cBhvr>
                                      <p:tavLst>
                                        <p:tav tm="0">
                                          <p:val>
                                            <p:strVal val="0-#ppt_w/2"/>
                                          </p:val>
                                        </p:tav>
                                        <p:tav tm="100000">
                                          <p:val>
                                            <p:strVal val="#ppt_x"/>
                                          </p:val>
                                        </p:tav>
                                      </p:tavLst>
                                    </p:anim>
                                    <p:anim calcmode="lin" valueType="num">
                                      <p:cBhvr>
                                        <p:cTn id="73" dur="500" fill="hold"/>
                                        <p:tgtEl>
                                          <p:spTgt spid="48"/>
                                        </p:tgtEl>
                                        <p:attrNameLst>
                                          <p:attrName>ppt_y</p:attrName>
                                        </p:attrNameLst>
                                      </p:cBhvr>
                                      <p:tavLst>
                                        <p:tav tm="0">
                                          <p:val>
                                            <p:strVal val="#ppt_y"/>
                                          </p:val>
                                        </p:tav>
                                        <p:tav tm="100000">
                                          <p:val>
                                            <p:strVal val="#ppt_y"/>
                                          </p:val>
                                        </p:tav>
                                      </p:tavLst>
                                    </p:anim>
                                  </p:childTnLst>
                                </p:cTn>
                              </p:par>
                              <p:par>
                                <p:cTn id="74" presetID="2" presetClass="entr" presetSubtype="8" fill="hold" grpId="0" nodeType="withEffect">
                                  <p:stCondLst>
                                    <p:cond delay="0"/>
                                  </p:stCondLst>
                                  <p:childTnLst>
                                    <p:set>
                                      <p:cBhvr>
                                        <p:cTn id="75" dur="1" fill="hold">
                                          <p:stCondLst>
                                            <p:cond delay="0"/>
                                          </p:stCondLst>
                                        </p:cTn>
                                        <p:tgtEl>
                                          <p:spTgt spid="58"/>
                                        </p:tgtEl>
                                        <p:attrNameLst>
                                          <p:attrName>style.visibility</p:attrName>
                                        </p:attrNameLst>
                                      </p:cBhvr>
                                      <p:to>
                                        <p:strVal val="visible"/>
                                      </p:to>
                                    </p:set>
                                    <p:anim calcmode="lin" valueType="num">
                                      <p:cBhvr>
                                        <p:cTn id="76" dur="500" fill="hold"/>
                                        <p:tgtEl>
                                          <p:spTgt spid="58"/>
                                        </p:tgtEl>
                                        <p:attrNameLst>
                                          <p:attrName>ppt_x</p:attrName>
                                        </p:attrNameLst>
                                      </p:cBhvr>
                                      <p:tavLst>
                                        <p:tav tm="0">
                                          <p:val>
                                            <p:strVal val="0-#ppt_w/2"/>
                                          </p:val>
                                        </p:tav>
                                        <p:tav tm="100000">
                                          <p:val>
                                            <p:strVal val="#ppt_x"/>
                                          </p:val>
                                        </p:tav>
                                      </p:tavLst>
                                    </p:anim>
                                    <p:anim calcmode="lin" valueType="num">
                                      <p:cBhvr>
                                        <p:cTn id="77" dur="500" fill="hold"/>
                                        <p:tgtEl>
                                          <p:spTgt spid="58"/>
                                        </p:tgtEl>
                                        <p:attrNameLst>
                                          <p:attrName>ppt_y</p:attrName>
                                        </p:attrNameLst>
                                      </p:cBhvr>
                                      <p:tavLst>
                                        <p:tav tm="0">
                                          <p:val>
                                            <p:strVal val="#ppt_y"/>
                                          </p:val>
                                        </p:tav>
                                        <p:tav tm="100000">
                                          <p:val>
                                            <p:strVal val="#ppt_y"/>
                                          </p:val>
                                        </p:tav>
                                      </p:tavLst>
                                    </p:anim>
                                  </p:childTnLst>
                                </p:cTn>
                              </p:par>
                              <p:par>
                                <p:cTn id="78" presetID="2" presetClass="entr" presetSubtype="8" fill="hold" grpId="0" nodeType="withEffect">
                                  <p:stCondLst>
                                    <p:cond delay="0"/>
                                  </p:stCondLst>
                                  <p:childTnLst>
                                    <p:set>
                                      <p:cBhvr>
                                        <p:cTn id="79" dur="1" fill="hold">
                                          <p:stCondLst>
                                            <p:cond delay="0"/>
                                          </p:stCondLst>
                                        </p:cTn>
                                        <p:tgtEl>
                                          <p:spTgt spid="59"/>
                                        </p:tgtEl>
                                        <p:attrNameLst>
                                          <p:attrName>style.visibility</p:attrName>
                                        </p:attrNameLst>
                                      </p:cBhvr>
                                      <p:to>
                                        <p:strVal val="visible"/>
                                      </p:to>
                                    </p:set>
                                    <p:anim calcmode="lin" valueType="num">
                                      <p:cBhvr>
                                        <p:cTn id="80" dur="500" fill="hold"/>
                                        <p:tgtEl>
                                          <p:spTgt spid="59"/>
                                        </p:tgtEl>
                                        <p:attrNameLst>
                                          <p:attrName>ppt_x</p:attrName>
                                        </p:attrNameLst>
                                      </p:cBhvr>
                                      <p:tavLst>
                                        <p:tav tm="0">
                                          <p:val>
                                            <p:strVal val="0-#ppt_w/2"/>
                                          </p:val>
                                        </p:tav>
                                        <p:tav tm="100000">
                                          <p:val>
                                            <p:strVal val="#ppt_x"/>
                                          </p:val>
                                        </p:tav>
                                      </p:tavLst>
                                    </p:anim>
                                    <p:anim calcmode="lin" valueType="num">
                                      <p:cBhvr>
                                        <p:cTn id="81" dur="500" fill="hold"/>
                                        <p:tgtEl>
                                          <p:spTgt spid="59"/>
                                        </p:tgtEl>
                                        <p:attrNameLst>
                                          <p:attrName>ppt_y</p:attrName>
                                        </p:attrNameLst>
                                      </p:cBhvr>
                                      <p:tavLst>
                                        <p:tav tm="0">
                                          <p:val>
                                            <p:strVal val="#ppt_y"/>
                                          </p:val>
                                        </p:tav>
                                        <p:tav tm="100000">
                                          <p:val>
                                            <p:strVal val="#ppt_y"/>
                                          </p:val>
                                        </p:tav>
                                      </p:tavLst>
                                    </p:anim>
                                  </p:childTnLst>
                                </p:cTn>
                              </p:par>
                            </p:childTnLst>
                          </p:cTn>
                        </p:par>
                        <p:par>
                          <p:cTn id="82" fill="hold">
                            <p:stCondLst>
                              <p:cond delay="3000"/>
                            </p:stCondLst>
                            <p:childTnLst>
                              <p:par>
                                <p:cTn id="83" presetID="2" presetClass="entr" presetSubtype="2"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 calcmode="lin" valueType="num">
                                      <p:cBhvr>
                                        <p:cTn id="85" dur="500" fill="hold"/>
                                        <p:tgtEl>
                                          <p:spTgt spid="60"/>
                                        </p:tgtEl>
                                        <p:attrNameLst>
                                          <p:attrName>ppt_x</p:attrName>
                                        </p:attrNameLst>
                                      </p:cBhvr>
                                      <p:tavLst>
                                        <p:tav tm="0">
                                          <p:val>
                                            <p:strVal val="1+#ppt_w/2"/>
                                          </p:val>
                                        </p:tav>
                                        <p:tav tm="100000">
                                          <p:val>
                                            <p:strVal val="#ppt_x"/>
                                          </p:val>
                                        </p:tav>
                                      </p:tavLst>
                                    </p:anim>
                                    <p:anim calcmode="lin" valueType="num">
                                      <p:cBhvr>
                                        <p:cTn id="86" dur="500" fill="hold"/>
                                        <p:tgtEl>
                                          <p:spTgt spid="60"/>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49"/>
                                        </p:tgtEl>
                                        <p:attrNameLst>
                                          <p:attrName>style.visibility</p:attrName>
                                        </p:attrNameLst>
                                      </p:cBhvr>
                                      <p:to>
                                        <p:strVal val="visible"/>
                                      </p:to>
                                    </p:set>
                                    <p:anim calcmode="lin" valueType="num">
                                      <p:cBhvr>
                                        <p:cTn id="89" dur="500" fill="hold"/>
                                        <p:tgtEl>
                                          <p:spTgt spid="49"/>
                                        </p:tgtEl>
                                        <p:attrNameLst>
                                          <p:attrName>ppt_x</p:attrName>
                                        </p:attrNameLst>
                                      </p:cBhvr>
                                      <p:tavLst>
                                        <p:tav tm="0">
                                          <p:val>
                                            <p:strVal val="1+#ppt_w/2"/>
                                          </p:val>
                                        </p:tav>
                                        <p:tav tm="100000">
                                          <p:val>
                                            <p:strVal val="#ppt_x"/>
                                          </p:val>
                                        </p:tav>
                                      </p:tavLst>
                                    </p:anim>
                                    <p:anim calcmode="lin" valueType="num">
                                      <p:cBhvr>
                                        <p:cTn id="90" dur="500" fill="hold"/>
                                        <p:tgtEl>
                                          <p:spTgt spid="49"/>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61"/>
                                        </p:tgtEl>
                                        <p:attrNameLst>
                                          <p:attrName>style.visibility</p:attrName>
                                        </p:attrNameLst>
                                      </p:cBhvr>
                                      <p:to>
                                        <p:strVal val="visible"/>
                                      </p:to>
                                    </p:set>
                                    <p:anim calcmode="lin" valueType="num">
                                      <p:cBhvr>
                                        <p:cTn id="93" dur="500" fill="hold"/>
                                        <p:tgtEl>
                                          <p:spTgt spid="61"/>
                                        </p:tgtEl>
                                        <p:attrNameLst>
                                          <p:attrName>ppt_x</p:attrName>
                                        </p:attrNameLst>
                                      </p:cBhvr>
                                      <p:tavLst>
                                        <p:tav tm="0">
                                          <p:val>
                                            <p:strVal val="1+#ppt_w/2"/>
                                          </p:val>
                                        </p:tav>
                                        <p:tav tm="100000">
                                          <p:val>
                                            <p:strVal val="#ppt_x"/>
                                          </p:val>
                                        </p:tav>
                                      </p:tavLst>
                                    </p:anim>
                                    <p:anim calcmode="lin" valueType="num">
                                      <p:cBhvr>
                                        <p:cTn id="94" dur="500" fill="hold"/>
                                        <p:tgtEl>
                                          <p:spTgt spid="61"/>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62"/>
                                        </p:tgtEl>
                                        <p:attrNameLst>
                                          <p:attrName>style.visibility</p:attrName>
                                        </p:attrNameLst>
                                      </p:cBhvr>
                                      <p:to>
                                        <p:strVal val="visible"/>
                                      </p:to>
                                    </p:set>
                                    <p:anim calcmode="lin" valueType="num">
                                      <p:cBhvr>
                                        <p:cTn id="97" dur="500" fill="hold"/>
                                        <p:tgtEl>
                                          <p:spTgt spid="62"/>
                                        </p:tgtEl>
                                        <p:attrNameLst>
                                          <p:attrName>ppt_x</p:attrName>
                                        </p:attrNameLst>
                                      </p:cBhvr>
                                      <p:tavLst>
                                        <p:tav tm="0">
                                          <p:val>
                                            <p:strVal val="1+#ppt_w/2"/>
                                          </p:val>
                                        </p:tav>
                                        <p:tav tm="100000">
                                          <p:val>
                                            <p:strVal val="#ppt_x"/>
                                          </p:val>
                                        </p:tav>
                                      </p:tavLst>
                                    </p:anim>
                                    <p:anim calcmode="lin" valueType="num">
                                      <p:cBhvr>
                                        <p:cTn id="98" dur="500" fill="hold"/>
                                        <p:tgtEl>
                                          <p:spTgt spid="62"/>
                                        </p:tgtEl>
                                        <p:attrNameLst>
                                          <p:attrName>ppt_y</p:attrName>
                                        </p:attrNameLst>
                                      </p:cBhvr>
                                      <p:tavLst>
                                        <p:tav tm="0">
                                          <p:val>
                                            <p:strVal val="#ppt_y"/>
                                          </p:val>
                                        </p:tav>
                                        <p:tav tm="100000">
                                          <p:val>
                                            <p:strVal val="#ppt_y"/>
                                          </p:val>
                                        </p:tav>
                                      </p:tavLst>
                                    </p:anim>
                                  </p:childTnLst>
                                </p:cTn>
                              </p:par>
                            </p:childTnLst>
                          </p:cTn>
                        </p:par>
                        <p:par>
                          <p:cTn id="99" fill="hold">
                            <p:stCondLst>
                              <p:cond delay="3500"/>
                            </p:stCondLst>
                            <p:childTnLst>
                              <p:par>
                                <p:cTn id="100" presetID="2" presetClass="entr" presetSubtype="8" fill="hold" grpId="0" nodeType="afterEffect">
                                  <p:stCondLst>
                                    <p:cond delay="0"/>
                                  </p:stCondLst>
                                  <p:childTnLst>
                                    <p:set>
                                      <p:cBhvr>
                                        <p:cTn id="101" dur="1" fill="hold">
                                          <p:stCondLst>
                                            <p:cond delay="0"/>
                                          </p:stCondLst>
                                        </p:cTn>
                                        <p:tgtEl>
                                          <p:spTgt spid="63"/>
                                        </p:tgtEl>
                                        <p:attrNameLst>
                                          <p:attrName>style.visibility</p:attrName>
                                        </p:attrNameLst>
                                      </p:cBhvr>
                                      <p:to>
                                        <p:strVal val="visible"/>
                                      </p:to>
                                    </p:set>
                                    <p:anim calcmode="lin" valueType="num">
                                      <p:cBhvr>
                                        <p:cTn id="102" dur="500" fill="hold"/>
                                        <p:tgtEl>
                                          <p:spTgt spid="63"/>
                                        </p:tgtEl>
                                        <p:attrNameLst>
                                          <p:attrName>ppt_x</p:attrName>
                                        </p:attrNameLst>
                                      </p:cBhvr>
                                      <p:tavLst>
                                        <p:tav tm="0">
                                          <p:val>
                                            <p:strVal val="0-#ppt_w/2"/>
                                          </p:val>
                                        </p:tav>
                                        <p:tav tm="100000">
                                          <p:val>
                                            <p:strVal val="#ppt_x"/>
                                          </p:val>
                                        </p:tav>
                                      </p:tavLst>
                                    </p:anim>
                                    <p:anim calcmode="lin" valueType="num">
                                      <p:cBhvr>
                                        <p:cTn id="103" dur="500" fill="hold"/>
                                        <p:tgtEl>
                                          <p:spTgt spid="63"/>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50"/>
                                        </p:tgtEl>
                                        <p:attrNameLst>
                                          <p:attrName>style.visibility</p:attrName>
                                        </p:attrNameLst>
                                      </p:cBhvr>
                                      <p:to>
                                        <p:strVal val="visible"/>
                                      </p:to>
                                    </p:set>
                                    <p:anim calcmode="lin" valueType="num">
                                      <p:cBhvr>
                                        <p:cTn id="106" dur="500" fill="hold"/>
                                        <p:tgtEl>
                                          <p:spTgt spid="50"/>
                                        </p:tgtEl>
                                        <p:attrNameLst>
                                          <p:attrName>ppt_x</p:attrName>
                                        </p:attrNameLst>
                                      </p:cBhvr>
                                      <p:tavLst>
                                        <p:tav tm="0">
                                          <p:val>
                                            <p:strVal val="0-#ppt_w/2"/>
                                          </p:val>
                                        </p:tav>
                                        <p:tav tm="100000">
                                          <p:val>
                                            <p:strVal val="#ppt_x"/>
                                          </p:val>
                                        </p:tav>
                                      </p:tavLst>
                                    </p:anim>
                                    <p:anim calcmode="lin" valueType="num">
                                      <p:cBhvr>
                                        <p:cTn id="107" dur="500" fill="hold"/>
                                        <p:tgtEl>
                                          <p:spTgt spid="50"/>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64"/>
                                        </p:tgtEl>
                                        <p:attrNameLst>
                                          <p:attrName>style.visibility</p:attrName>
                                        </p:attrNameLst>
                                      </p:cBhvr>
                                      <p:to>
                                        <p:strVal val="visible"/>
                                      </p:to>
                                    </p:set>
                                    <p:anim calcmode="lin" valueType="num">
                                      <p:cBhvr>
                                        <p:cTn id="110" dur="500" fill="hold"/>
                                        <p:tgtEl>
                                          <p:spTgt spid="64"/>
                                        </p:tgtEl>
                                        <p:attrNameLst>
                                          <p:attrName>ppt_x</p:attrName>
                                        </p:attrNameLst>
                                      </p:cBhvr>
                                      <p:tavLst>
                                        <p:tav tm="0">
                                          <p:val>
                                            <p:strVal val="0-#ppt_w/2"/>
                                          </p:val>
                                        </p:tav>
                                        <p:tav tm="100000">
                                          <p:val>
                                            <p:strVal val="#ppt_x"/>
                                          </p:val>
                                        </p:tav>
                                      </p:tavLst>
                                    </p:anim>
                                    <p:anim calcmode="lin" valueType="num">
                                      <p:cBhvr>
                                        <p:cTn id="111" dur="500" fill="hold"/>
                                        <p:tgtEl>
                                          <p:spTgt spid="64"/>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65"/>
                                        </p:tgtEl>
                                        <p:attrNameLst>
                                          <p:attrName>style.visibility</p:attrName>
                                        </p:attrNameLst>
                                      </p:cBhvr>
                                      <p:to>
                                        <p:strVal val="visible"/>
                                      </p:to>
                                    </p:set>
                                    <p:anim calcmode="lin" valueType="num">
                                      <p:cBhvr>
                                        <p:cTn id="114" dur="500" fill="hold"/>
                                        <p:tgtEl>
                                          <p:spTgt spid="65"/>
                                        </p:tgtEl>
                                        <p:attrNameLst>
                                          <p:attrName>ppt_x</p:attrName>
                                        </p:attrNameLst>
                                      </p:cBhvr>
                                      <p:tavLst>
                                        <p:tav tm="0">
                                          <p:val>
                                            <p:strVal val="0-#ppt_w/2"/>
                                          </p:val>
                                        </p:tav>
                                        <p:tav tm="100000">
                                          <p:val>
                                            <p:strVal val="#ppt_x"/>
                                          </p:val>
                                        </p:tav>
                                      </p:tavLst>
                                    </p:anim>
                                    <p:anim calcmode="lin" valueType="num">
                                      <p:cBhvr>
                                        <p:cTn id="115" dur="500" fill="hold"/>
                                        <p:tgtEl>
                                          <p:spTgt spid="65"/>
                                        </p:tgtEl>
                                        <p:attrNameLst>
                                          <p:attrName>ppt_y</p:attrName>
                                        </p:attrNameLst>
                                      </p:cBhvr>
                                      <p:tavLst>
                                        <p:tav tm="0">
                                          <p:val>
                                            <p:strVal val="#ppt_y"/>
                                          </p:val>
                                        </p:tav>
                                        <p:tav tm="100000">
                                          <p:val>
                                            <p:strVal val="#ppt_y"/>
                                          </p:val>
                                        </p:tav>
                                      </p:tavLst>
                                    </p:anim>
                                  </p:childTnLst>
                                </p:cTn>
                              </p:par>
                            </p:childTnLst>
                          </p:cTn>
                        </p:par>
                        <p:par>
                          <p:cTn id="116" fill="hold">
                            <p:stCondLst>
                              <p:cond delay="4000"/>
                            </p:stCondLst>
                            <p:childTnLst>
                              <p:par>
                                <p:cTn id="117" presetID="2" presetClass="entr" presetSubtype="8" fill="hold" nodeType="afterEffect">
                                  <p:stCondLst>
                                    <p:cond delay="0"/>
                                  </p:stCondLst>
                                  <p:childTnLst>
                                    <p:set>
                                      <p:cBhvr>
                                        <p:cTn id="118" dur="1" fill="hold">
                                          <p:stCondLst>
                                            <p:cond delay="0"/>
                                          </p:stCondLst>
                                        </p:cTn>
                                        <p:tgtEl>
                                          <p:spTgt spid="66"/>
                                        </p:tgtEl>
                                        <p:attrNameLst>
                                          <p:attrName>style.visibility</p:attrName>
                                        </p:attrNameLst>
                                      </p:cBhvr>
                                      <p:to>
                                        <p:strVal val="visible"/>
                                      </p:to>
                                    </p:set>
                                    <p:anim calcmode="lin" valueType="num">
                                      <p:cBhvr>
                                        <p:cTn id="119" dur="500" fill="hold"/>
                                        <p:tgtEl>
                                          <p:spTgt spid="66"/>
                                        </p:tgtEl>
                                        <p:attrNameLst>
                                          <p:attrName>ppt_x</p:attrName>
                                        </p:attrNameLst>
                                      </p:cBhvr>
                                      <p:tavLst>
                                        <p:tav tm="0">
                                          <p:val>
                                            <p:strVal val="0-#ppt_w/2"/>
                                          </p:val>
                                        </p:tav>
                                        <p:tav tm="100000">
                                          <p:val>
                                            <p:strVal val="#ppt_x"/>
                                          </p:val>
                                        </p:tav>
                                      </p:tavLst>
                                    </p:anim>
                                    <p:anim calcmode="lin" valueType="num">
                                      <p:cBhvr>
                                        <p:cTn id="120" dur="500" fill="hold"/>
                                        <p:tgtEl>
                                          <p:spTgt spid="66"/>
                                        </p:tgtEl>
                                        <p:attrNameLst>
                                          <p:attrName>ppt_y</p:attrName>
                                        </p:attrNameLst>
                                      </p:cBhvr>
                                      <p:tavLst>
                                        <p:tav tm="0">
                                          <p:val>
                                            <p:strVal val="#ppt_y"/>
                                          </p:val>
                                        </p:tav>
                                        <p:tav tm="100000">
                                          <p:val>
                                            <p:strVal val="#ppt_y"/>
                                          </p:val>
                                        </p:tav>
                                      </p:tavLst>
                                    </p:anim>
                                  </p:childTnLst>
                                </p:cTn>
                              </p:par>
                            </p:childTnLst>
                          </p:cTn>
                        </p:par>
                        <p:par>
                          <p:cTn id="121" fill="hold">
                            <p:stCondLst>
                              <p:cond delay="4500"/>
                            </p:stCondLst>
                            <p:childTnLst>
                              <p:par>
                                <p:cTn id="122" presetID="22" presetClass="entr" presetSubtype="8" fill="hold" grpId="0" nodeType="afterEffect">
                                  <p:stCondLst>
                                    <p:cond delay="0"/>
                                  </p:stCondLst>
                                  <p:childTnLst>
                                    <p:set>
                                      <p:cBhvr>
                                        <p:cTn id="123" dur="1" fill="hold">
                                          <p:stCondLst>
                                            <p:cond delay="0"/>
                                          </p:stCondLst>
                                        </p:cTn>
                                        <p:tgtEl>
                                          <p:spTgt spid="67"/>
                                        </p:tgtEl>
                                        <p:attrNameLst>
                                          <p:attrName>style.visibility</p:attrName>
                                        </p:attrNameLst>
                                      </p:cBhvr>
                                      <p:to>
                                        <p:strVal val="visible"/>
                                      </p:to>
                                    </p:set>
                                    <p:animEffect transition="in" filter="wipe(left)">
                                      <p:cBhvr>
                                        <p:cTn id="124"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bldLvl="0" animBg="1" autoUpdateAnimBg="0"/>
      <p:bldP spid="44" grpId="0" animBg="1"/>
      <p:bldP spid="45" grpId="0" bldLvl="0" autoUpdateAnimBg="0"/>
      <p:bldP spid="46" grpId="0" bldLvl="0" autoUpdateAnimBg="0"/>
      <p:bldP spid="47" grpId="0" animBg="1"/>
      <p:bldP spid="48" grpId="0" animBg="1"/>
      <p:bldP spid="49" grpId="0" animBg="1"/>
      <p:bldP spid="50" grpId="0" animBg="1"/>
      <p:bldP spid="51" grpId="0" bldLvl="0" autoUpdateAnimBg="0"/>
      <p:bldP spid="52" grpId="0" animBg="1"/>
      <p:bldP spid="53" grpId="0" bldLvl="0" autoUpdateAnimBg="0"/>
      <p:bldP spid="54" grpId="0" bldLvl="0" autoUpdateAnimBg="0"/>
      <p:bldP spid="55" grpId="0" animBg="1"/>
      <p:bldP spid="56" grpId="0" bldLvl="0" autoUpdateAnimBg="0"/>
      <p:bldP spid="57" grpId="0" bldLvl="0" autoUpdateAnimBg="0"/>
      <p:bldP spid="58" grpId="0" animBg="1"/>
      <p:bldP spid="59" grpId="0" bldLvl="0" autoUpdateAnimBg="0"/>
      <p:bldP spid="60" grpId="0" bldLvl="0" autoUpdateAnimBg="0"/>
      <p:bldP spid="61" grpId="0" animBg="1"/>
      <p:bldP spid="62" grpId="0" bldLvl="0" autoUpdateAnimBg="0"/>
      <p:bldP spid="63" grpId="0" bldLvl="0" autoUpdateAnimBg="0"/>
      <p:bldP spid="64" grpId="0" animBg="1"/>
      <p:bldP spid="65" grpId="0" bldLvl="0" autoUpdateAnimBg="0"/>
      <p:bldP spid="6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我们一直在这样录入数据</a:t>
            </a:r>
            <a:endParaRPr lang="en-US" altLang="zh-CN" sz="2400" b="1" kern="1200" dirty="0">
              <a:solidFill>
                <a:srgbClr val="445469"/>
              </a:solidFill>
              <a:latin typeface="Arial" panose="020B0604020202020204" pitchFamily="34" charset="0"/>
              <a:cs typeface="+mn-cs"/>
            </a:endParaRPr>
          </a:p>
        </p:txBody>
      </p:sp>
      <p:sp>
        <p:nvSpPr>
          <p:cNvPr id="54" name="TextBox 53"/>
          <p:cNvSpPr txBox="1">
            <a:spLocks noChangeArrowheads="1"/>
          </p:cNvSpPr>
          <p:nvPr/>
        </p:nvSpPr>
        <p:spPr bwMode="auto">
          <a:xfrm>
            <a:off x="1281113" y="1916113"/>
            <a:ext cx="4491037" cy="1595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7" tIns="60958" rIns="121917" bIns="60958">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600">
                <a:solidFill>
                  <a:srgbClr val="445469"/>
                </a:solidFill>
                <a:latin typeface="Arial" panose="020B0604020202020204" pitchFamily="34" charset="0"/>
                <a:ea typeface="微软雅黑" panose="020B0503020204020204" pitchFamily="34" charset="-122"/>
                <a:sym typeface="Arial" panose="020B0604020202020204" pitchFamily="34" charset="0"/>
              </a:rPr>
              <a:t>学生信息收集及整理先由班主任或者学生自主填好纸质档，交给处室资料录入的专员完成。一般情况是处室人员只疲于录入汇总表，对于个人申请表则不会录入。对于处室人员的负担加重。</a:t>
            </a:r>
            <a:endParaRPr lang="en-US" altLang="zh-CN" sz="16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Box 68"/>
          <p:cNvSpPr txBox="1">
            <a:spLocks noChangeArrowheads="1"/>
          </p:cNvSpPr>
          <p:nvPr/>
        </p:nvSpPr>
        <p:spPr bwMode="auto">
          <a:xfrm>
            <a:off x="6383338" y="4557713"/>
            <a:ext cx="4837112" cy="1890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7" tIns="60958" rIns="121917" bIns="60958">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600">
                <a:solidFill>
                  <a:srgbClr val="445469"/>
                </a:solidFill>
                <a:latin typeface="Arial" panose="020B0604020202020204" pitchFamily="34" charset="0"/>
                <a:ea typeface="微软雅黑" panose="020B0503020204020204" pitchFamily="34" charset="-122"/>
                <a:sym typeface="Arial" panose="020B0604020202020204" pitchFamily="34" charset="0"/>
              </a:rPr>
              <a:t>学生信息收集由班主任完成</a:t>
            </a:r>
            <a:r>
              <a:rPr lang="en-US" altLang="zh-CN" sz="1600">
                <a:solidFill>
                  <a:srgbClr val="445469"/>
                </a:solidFill>
                <a:latin typeface="Arial" panose="020B0604020202020204" pitchFamily="34" charset="0"/>
                <a:ea typeface="微软雅黑" panose="020B0503020204020204" pitchFamily="34" charset="-122"/>
                <a:sym typeface="Arial" panose="020B0604020202020204" pitchFamily="34" charset="0"/>
              </a:rPr>
              <a:t>EXCEL</a:t>
            </a:r>
            <a:r>
              <a:rPr lang="zh-CN" altLang="en-US" sz="1600">
                <a:solidFill>
                  <a:srgbClr val="445469"/>
                </a:solidFill>
                <a:latin typeface="Arial" panose="020B0604020202020204" pitchFamily="34" charset="0"/>
                <a:ea typeface="微软雅黑" panose="020B0503020204020204" pitchFamily="34" charset="-122"/>
                <a:sym typeface="Arial" panose="020B0604020202020204" pitchFamily="34" charset="0"/>
              </a:rPr>
              <a:t>电子档，班主任精力耗费过多，要完成电子档的时间拉长，班主任负担重，每个班主任录入</a:t>
            </a:r>
            <a:r>
              <a:rPr lang="en-US" altLang="zh-CN" sz="1600">
                <a:solidFill>
                  <a:srgbClr val="445469"/>
                </a:solidFill>
                <a:latin typeface="Arial" panose="020B0604020202020204" pitchFamily="34" charset="0"/>
                <a:ea typeface="微软雅黑" panose="020B0503020204020204" pitchFamily="34" charset="-122"/>
                <a:sym typeface="Arial" panose="020B0604020202020204" pitchFamily="34" charset="0"/>
              </a:rPr>
              <a:t>EXCEL</a:t>
            </a:r>
            <a:r>
              <a:rPr lang="zh-CN" altLang="en-US" sz="1600">
                <a:solidFill>
                  <a:srgbClr val="445469"/>
                </a:solidFill>
                <a:latin typeface="Arial" panose="020B0604020202020204" pitchFamily="34" charset="0"/>
                <a:ea typeface="微软雅黑" panose="020B0503020204020204" pitchFamily="34" charset="-122"/>
                <a:sym typeface="Arial" panose="020B0604020202020204" pitchFamily="34" charset="0"/>
              </a:rPr>
              <a:t>的熟练程度不同，一些班主任需要借用他人才能完成，同时伴随着录入的质量不高，主要体现在对数据的填报不规范，不完整，整理汇总变得很困难。</a:t>
            </a:r>
            <a:endParaRPr lang="en-US" altLang="zh-CN" sz="16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pic>
        <p:nvPicPr>
          <p:cNvPr id="5" name="图片 4" descr="Mail_1025px_1133898_easyicon.net"/>
          <p:cNvPicPr>
            <a:picLocks noChangeAspect="1"/>
          </p:cNvPicPr>
          <p:nvPr/>
        </p:nvPicPr>
        <p:blipFill>
          <a:blip r:embed="rId1"/>
          <a:stretch>
            <a:fillRect/>
          </a:stretch>
        </p:blipFill>
        <p:spPr>
          <a:xfrm>
            <a:off x="8265795" y="1746250"/>
            <a:ext cx="1499235" cy="1497965"/>
          </a:xfrm>
          <a:prstGeom prst="rect">
            <a:avLst/>
          </a:prstGeom>
        </p:spPr>
      </p:pic>
      <p:pic>
        <p:nvPicPr>
          <p:cNvPr id="6" name="图片 5" descr="QQ_Penguin_tencent_128px_500133_easyicon.net"/>
          <p:cNvPicPr>
            <a:picLocks noChangeAspect="1"/>
          </p:cNvPicPr>
          <p:nvPr/>
        </p:nvPicPr>
        <p:blipFill>
          <a:blip r:embed="rId2"/>
          <a:stretch>
            <a:fillRect/>
          </a:stretch>
        </p:blipFill>
        <p:spPr>
          <a:xfrm>
            <a:off x="6519545" y="2207895"/>
            <a:ext cx="1661795" cy="1661795"/>
          </a:xfrm>
          <a:prstGeom prst="rect">
            <a:avLst/>
          </a:prstGeom>
        </p:spPr>
      </p:pic>
      <p:pic>
        <p:nvPicPr>
          <p:cNvPr id="7" name="图片 6" descr="usb_disk_256px_1065158_easyicon.net"/>
          <p:cNvPicPr>
            <a:picLocks noChangeAspect="1"/>
          </p:cNvPicPr>
          <p:nvPr/>
        </p:nvPicPr>
        <p:blipFill>
          <a:blip r:embed="rId3"/>
          <a:stretch>
            <a:fillRect/>
          </a:stretch>
        </p:blipFill>
        <p:spPr>
          <a:xfrm>
            <a:off x="8349615" y="3075305"/>
            <a:ext cx="1584960" cy="1584960"/>
          </a:xfrm>
          <a:prstGeom prst="rect">
            <a:avLst/>
          </a:prstGeom>
        </p:spPr>
      </p:pic>
      <p:pic>
        <p:nvPicPr>
          <p:cNvPr id="8" name="图片 7" descr="office_women_glasses_128px_501786_easyicon.net"/>
          <p:cNvPicPr>
            <a:picLocks noChangeAspect="1"/>
          </p:cNvPicPr>
          <p:nvPr/>
        </p:nvPicPr>
        <p:blipFill>
          <a:blip r:embed="rId4"/>
          <a:stretch>
            <a:fillRect/>
          </a:stretch>
        </p:blipFill>
        <p:spPr>
          <a:xfrm>
            <a:off x="2122170" y="3738245"/>
            <a:ext cx="2595880" cy="259588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8" fill="hold" grpId="0" nodeType="withEffect">
                                  <p:stCondLst>
                                    <p:cond delay="1500"/>
                                  </p:stCondLst>
                                  <p:childTnLst>
                                    <p:set>
                                      <p:cBhvr>
                                        <p:cTn id="9" dur="1" fill="hold">
                                          <p:stCondLst>
                                            <p:cond delay="0"/>
                                          </p:stCondLst>
                                        </p:cTn>
                                        <p:tgtEl>
                                          <p:spTgt spid="54"/>
                                        </p:tgtEl>
                                        <p:attrNameLst>
                                          <p:attrName>style.visibility</p:attrName>
                                        </p:attrNameLst>
                                      </p:cBhvr>
                                      <p:to>
                                        <p:strVal val="visible"/>
                                      </p:to>
                                    </p:set>
                                    <p:animEffect transition="in" filter="wipe(left)">
                                      <p:cBhvr>
                                        <p:cTn id="10" dur="500"/>
                                        <p:tgtEl>
                                          <p:spTgt spid="54"/>
                                        </p:tgtEl>
                                      </p:cBhvr>
                                    </p:animEffect>
                                  </p:childTnLst>
                                </p:cTn>
                              </p:par>
                              <p:par>
                                <p:cTn id="11" presetID="2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par>
                                <p:cTn id="14" presetID="2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down)">
                                      <p:cBhvr>
                                        <p:cTn id="16" dur="500"/>
                                        <p:tgtEl>
                                          <p:spTgt spid="5"/>
                                        </p:tgtEl>
                                      </p:cBhvr>
                                    </p:animEffect>
                                  </p:childTnLst>
                                </p:cTn>
                              </p:par>
                              <p:par>
                                <p:cTn id="17" presetID="2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par>
                                <p:cTn id="20" presetID="22" presetClass="entr" presetSubtype="2" fill="hold" grpId="0" nodeType="withEffect">
                                  <p:stCondLst>
                                    <p:cond delay="1500"/>
                                  </p:stCondLst>
                                  <p:childTnLst>
                                    <p:set>
                                      <p:cBhvr>
                                        <p:cTn id="21" dur="1" fill="hold">
                                          <p:stCondLst>
                                            <p:cond delay="0"/>
                                          </p:stCondLst>
                                        </p:cTn>
                                        <p:tgtEl>
                                          <p:spTgt spid="69"/>
                                        </p:tgtEl>
                                        <p:attrNameLst>
                                          <p:attrName>style.visibility</p:attrName>
                                        </p:attrNameLst>
                                      </p:cBhvr>
                                      <p:to>
                                        <p:strVal val="visible"/>
                                      </p:to>
                                    </p:set>
                                    <p:animEffect transition="in" filter="wipe(right)">
                                      <p:cBhvr>
                                        <p:cTn id="22"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6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0962" name="Straight Connector 15"/>
          <p:cNvCxnSpPr>
            <a:cxnSpLocks noChangeAspect="1" noChangeShapeType="1"/>
          </p:cNvCxnSpPr>
          <p:nvPr/>
        </p:nvCxnSpPr>
        <p:spPr bwMode="auto">
          <a:xfrm>
            <a:off x="974725" y="3976688"/>
            <a:ext cx="9928225" cy="0"/>
          </a:xfrm>
          <a:prstGeom prst="line">
            <a:avLst/>
          </a:prstGeom>
          <a:noFill/>
          <a:ln w="28575">
            <a:solidFill>
              <a:srgbClr val="ADBACA"/>
            </a:solidFill>
            <a:round/>
            <a:headEnd type="oval" w="med" len="med"/>
            <a:tailEnd type="oval" w="med" len="med"/>
          </a:ln>
          <a:extLst>
            <a:ext uri="{909E8E84-426E-40DD-AFC4-6F175D3DCCD1}">
              <a14:hiddenFill xmlns:a14="http://schemas.microsoft.com/office/drawing/2010/main">
                <a:noFill/>
              </a14:hiddenFill>
            </a:ext>
          </a:extLst>
        </p:spPr>
      </p:cxnSp>
      <p:sp>
        <p:nvSpPr>
          <p:cNvPr id="40967" name="Oval 27"/>
          <p:cNvSpPr>
            <a:spLocks noChangeArrowheads="1"/>
          </p:cNvSpPr>
          <p:nvPr/>
        </p:nvSpPr>
        <p:spPr bwMode="auto">
          <a:xfrm flipV="1">
            <a:off x="3780155" y="4627880"/>
            <a:ext cx="1123950" cy="1123950"/>
          </a:xfrm>
          <a:prstGeom prst="ellipse">
            <a:avLst/>
          </a:prstGeom>
          <a:solidFill>
            <a:srgbClr val="C0000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0968" name="Isosceles Triangle 29"/>
          <p:cNvSpPr>
            <a:spLocks noChangeArrowheads="1"/>
          </p:cNvSpPr>
          <p:nvPr/>
        </p:nvSpPr>
        <p:spPr bwMode="auto">
          <a:xfrm>
            <a:off x="4222750" y="4443730"/>
            <a:ext cx="242888" cy="230188"/>
          </a:xfrm>
          <a:prstGeom prst="triangle">
            <a:avLst>
              <a:gd name="adj" fmla="val 50000"/>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40969" name="Straight Connector 30"/>
          <p:cNvCxnSpPr>
            <a:cxnSpLocks noChangeShapeType="1"/>
          </p:cNvCxnSpPr>
          <p:nvPr/>
        </p:nvCxnSpPr>
        <p:spPr bwMode="auto">
          <a:xfrm flipV="1">
            <a:off x="4344035" y="3973513"/>
            <a:ext cx="0" cy="469900"/>
          </a:xfrm>
          <a:prstGeom prst="line">
            <a:avLst/>
          </a:prstGeom>
          <a:noFill/>
          <a:ln w="6350">
            <a:solidFill>
              <a:srgbClr val="00B0F0"/>
            </a:solidFill>
            <a:round/>
            <a:tailEnd type="oval" w="lg" len="lg"/>
          </a:ln>
          <a:extLst>
            <a:ext uri="{909E8E84-426E-40DD-AFC4-6F175D3DCCD1}">
              <a14:hiddenFill xmlns:a14="http://schemas.microsoft.com/office/drawing/2010/main">
                <a:noFill/>
              </a14:hiddenFill>
            </a:ext>
          </a:extLst>
        </p:spPr>
      </p:cxnSp>
      <p:sp>
        <p:nvSpPr>
          <p:cNvPr id="40970" name="Freeform 26"/>
          <p:cNvSpPr>
            <a:spLocks noEditPoints="1"/>
          </p:cNvSpPr>
          <p:nvPr/>
        </p:nvSpPr>
        <p:spPr bwMode="auto">
          <a:xfrm>
            <a:off x="4183698" y="4971733"/>
            <a:ext cx="320675" cy="401637"/>
          </a:xfrm>
          <a:custGeom>
            <a:avLst/>
            <a:gdLst>
              <a:gd name="T0" fmla="*/ 2147483647 w 321"/>
              <a:gd name="T1" fmla="*/ 2147483647 h 402"/>
              <a:gd name="T2" fmla="*/ 2147483647 w 321"/>
              <a:gd name="T3" fmla="*/ 2147483647 h 402"/>
              <a:gd name="T4" fmla="*/ 2147483647 w 321"/>
              <a:gd name="T5" fmla="*/ 2147483647 h 402"/>
              <a:gd name="T6" fmla="*/ 2147483647 w 321"/>
              <a:gd name="T7" fmla="*/ 2147483647 h 402"/>
              <a:gd name="T8" fmla="*/ 2147483647 w 321"/>
              <a:gd name="T9" fmla="*/ 2147483647 h 402"/>
              <a:gd name="T10" fmla="*/ 996978575 w 321"/>
              <a:gd name="T11" fmla="*/ 2147483647 h 402"/>
              <a:gd name="T12" fmla="*/ 2147483647 w 321"/>
              <a:gd name="T13" fmla="*/ 2147483647 h 402"/>
              <a:gd name="T14" fmla="*/ 2147483647 w 321"/>
              <a:gd name="T15" fmla="*/ 2147483647 h 402"/>
              <a:gd name="T16" fmla="*/ 2147483647 w 321"/>
              <a:gd name="T17" fmla="*/ 2147483647 h 402"/>
              <a:gd name="T18" fmla="*/ 2147483647 w 321"/>
              <a:gd name="T19" fmla="*/ 2147483647 h 402"/>
              <a:gd name="T20" fmla="*/ 2147483647 w 321"/>
              <a:gd name="T21" fmla="*/ 2147483647 h 402"/>
              <a:gd name="T22" fmla="*/ 2147483647 w 321"/>
              <a:gd name="T23" fmla="*/ 2147483647 h 402"/>
              <a:gd name="T24" fmla="*/ 2147483647 w 321"/>
              <a:gd name="T25" fmla="*/ 2147483647 h 402"/>
              <a:gd name="T26" fmla="*/ 2147483647 w 321"/>
              <a:gd name="T27" fmla="*/ 2147483647 h 402"/>
              <a:gd name="T28" fmla="*/ 2147483647 w 321"/>
              <a:gd name="T29" fmla="*/ 2147483647 h 402"/>
              <a:gd name="T30" fmla="*/ 2147483647 w 321"/>
              <a:gd name="T31" fmla="*/ 2147483647 h 402"/>
              <a:gd name="T32" fmla="*/ 2147483647 w 321"/>
              <a:gd name="T33" fmla="*/ 2147483647 h 402"/>
              <a:gd name="T34" fmla="*/ 2147483647 w 321"/>
              <a:gd name="T35" fmla="*/ 2147483647 h 402"/>
              <a:gd name="T36" fmla="*/ 2147483647 w 321"/>
              <a:gd name="T37" fmla="*/ 2147483647 h 402"/>
              <a:gd name="T38" fmla="*/ 2147483647 w 321"/>
              <a:gd name="T39" fmla="*/ 2147483647 h 402"/>
              <a:gd name="T40" fmla="*/ 2147483647 w 321"/>
              <a:gd name="T41" fmla="*/ 2147483647 h 40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21" h="402">
                <a:moveTo>
                  <a:pt x="311" y="99"/>
                </a:moveTo>
                <a:cubicBezTo>
                  <a:pt x="301" y="40"/>
                  <a:pt x="246" y="0"/>
                  <a:pt x="189" y="11"/>
                </a:cubicBezTo>
                <a:cubicBezTo>
                  <a:pt x="132" y="21"/>
                  <a:pt x="84" y="67"/>
                  <a:pt x="94" y="126"/>
                </a:cubicBezTo>
                <a:cubicBezTo>
                  <a:pt x="96" y="139"/>
                  <a:pt x="102" y="159"/>
                  <a:pt x="109" y="174"/>
                </a:cubicBezTo>
                <a:cubicBezTo>
                  <a:pt x="6" y="328"/>
                  <a:pt x="6" y="328"/>
                  <a:pt x="6" y="328"/>
                </a:cubicBezTo>
                <a:cubicBezTo>
                  <a:pt x="2" y="334"/>
                  <a:pt x="0" y="344"/>
                  <a:pt x="1" y="351"/>
                </a:cubicBezTo>
                <a:cubicBezTo>
                  <a:pt x="8" y="390"/>
                  <a:pt x="8" y="390"/>
                  <a:pt x="8" y="390"/>
                </a:cubicBezTo>
                <a:cubicBezTo>
                  <a:pt x="9" y="397"/>
                  <a:pt x="15" y="402"/>
                  <a:pt x="22" y="401"/>
                </a:cubicBezTo>
                <a:cubicBezTo>
                  <a:pt x="52" y="395"/>
                  <a:pt x="52" y="395"/>
                  <a:pt x="52" y="395"/>
                </a:cubicBezTo>
                <a:cubicBezTo>
                  <a:pt x="59" y="394"/>
                  <a:pt x="67" y="388"/>
                  <a:pt x="71" y="382"/>
                </a:cubicBezTo>
                <a:cubicBezTo>
                  <a:pt x="111" y="316"/>
                  <a:pt x="111" y="316"/>
                  <a:pt x="111" y="316"/>
                </a:cubicBezTo>
                <a:cubicBezTo>
                  <a:pt x="112" y="316"/>
                  <a:pt x="112" y="316"/>
                  <a:pt x="112" y="316"/>
                </a:cubicBezTo>
                <a:cubicBezTo>
                  <a:pt x="140" y="311"/>
                  <a:pt x="140" y="311"/>
                  <a:pt x="140" y="311"/>
                </a:cubicBezTo>
                <a:cubicBezTo>
                  <a:pt x="187" y="233"/>
                  <a:pt x="187" y="233"/>
                  <a:pt x="187" y="233"/>
                </a:cubicBezTo>
                <a:cubicBezTo>
                  <a:pt x="203" y="236"/>
                  <a:pt x="226" y="235"/>
                  <a:pt x="239" y="232"/>
                </a:cubicBezTo>
                <a:cubicBezTo>
                  <a:pt x="296" y="222"/>
                  <a:pt x="321" y="159"/>
                  <a:pt x="311" y="99"/>
                </a:cubicBezTo>
                <a:close/>
                <a:moveTo>
                  <a:pt x="260" y="130"/>
                </a:moveTo>
                <a:cubicBezTo>
                  <a:pt x="244" y="153"/>
                  <a:pt x="228" y="137"/>
                  <a:pt x="206" y="120"/>
                </a:cubicBezTo>
                <a:cubicBezTo>
                  <a:pt x="184" y="104"/>
                  <a:pt x="163" y="94"/>
                  <a:pt x="179" y="71"/>
                </a:cubicBezTo>
                <a:cubicBezTo>
                  <a:pt x="195" y="47"/>
                  <a:pt x="226" y="42"/>
                  <a:pt x="248" y="58"/>
                </a:cubicBezTo>
                <a:cubicBezTo>
                  <a:pt x="270" y="74"/>
                  <a:pt x="276" y="107"/>
                  <a:pt x="260" y="13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0971" name="Oval 35"/>
          <p:cNvSpPr>
            <a:spLocks noChangeArrowheads="1"/>
          </p:cNvSpPr>
          <p:nvPr/>
        </p:nvSpPr>
        <p:spPr bwMode="auto">
          <a:xfrm>
            <a:off x="1987550" y="2282825"/>
            <a:ext cx="1123950" cy="1123950"/>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0972" name="Isosceles Triangle 36"/>
          <p:cNvSpPr>
            <a:spLocks noChangeArrowheads="1"/>
          </p:cNvSpPr>
          <p:nvPr/>
        </p:nvSpPr>
        <p:spPr bwMode="auto">
          <a:xfrm flipV="1">
            <a:off x="2414588" y="3328988"/>
            <a:ext cx="242887" cy="230187"/>
          </a:xfrm>
          <a:prstGeom prst="triangle">
            <a:avLst>
              <a:gd name="adj" fmla="val 50000"/>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40973" name="Straight Connector 37"/>
          <p:cNvCxnSpPr>
            <a:cxnSpLocks noChangeShapeType="1"/>
          </p:cNvCxnSpPr>
          <p:nvPr/>
        </p:nvCxnSpPr>
        <p:spPr bwMode="auto">
          <a:xfrm>
            <a:off x="2535238" y="3503613"/>
            <a:ext cx="0" cy="469900"/>
          </a:xfrm>
          <a:prstGeom prst="line">
            <a:avLst/>
          </a:prstGeom>
          <a:noFill/>
          <a:ln w="6350">
            <a:solidFill>
              <a:srgbClr val="0070C0"/>
            </a:solidFill>
            <a:round/>
            <a:tailEnd type="oval" w="lg" len="lg"/>
          </a:ln>
          <a:extLst>
            <a:ext uri="{909E8E84-426E-40DD-AFC4-6F175D3DCCD1}">
              <a14:hiddenFill xmlns:a14="http://schemas.microsoft.com/office/drawing/2010/main">
                <a:noFill/>
              </a14:hiddenFill>
            </a:ext>
          </a:extLst>
        </p:spPr>
      </p:cxnSp>
      <p:sp>
        <p:nvSpPr>
          <p:cNvPr id="40974" name="Freeform 6"/>
          <p:cNvSpPr>
            <a:spLocks noEditPoints="1"/>
          </p:cNvSpPr>
          <p:nvPr/>
        </p:nvSpPr>
        <p:spPr bwMode="auto">
          <a:xfrm>
            <a:off x="2354263" y="2633663"/>
            <a:ext cx="384175" cy="422275"/>
          </a:xfrm>
          <a:custGeom>
            <a:avLst/>
            <a:gdLst>
              <a:gd name="T0" fmla="*/ 2147483647 w 376"/>
              <a:gd name="T1" fmla="*/ 2147483647 h 376"/>
              <a:gd name="T2" fmla="*/ 2147483647 w 376"/>
              <a:gd name="T3" fmla="*/ 2147483647 h 376"/>
              <a:gd name="T4" fmla="*/ 2147483647 w 376"/>
              <a:gd name="T5" fmla="*/ 2147483647 h 376"/>
              <a:gd name="T6" fmla="*/ 2147483647 w 376"/>
              <a:gd name="T7" fmla="*/ 2147483647 h 376"/>
              <a:gd name="T8" fmla="*/ 2147483647 w 376"/>
              <a:gd name="T9" fmla="*/ 2147483647 h 376"/>
              <a:gd name="T10" fmla="*/ 2147483647 w 376"/>
              <a:gd name="T11" fmla="*/ 2147483647 h 376"/>
              <a:gd name="T12" fmla="*/ 2147483647 w 376"/>
              <a:gd name="T13" fmla="*/ 2147483647 h 376"/>
              <a:gd name="T14" fmla="*/ 2147483647 w 376"/>
              <a:gd name="T15" fmla="*/ 0 h 376"/>
              <a:gd name="T16" fmla="*/ 2147483647 w 376"/>
              <a:gd name="T17" fmla="*/ 2147483647 h 376"/>
              <a:gd name="T18" fmla="*/ 2147483647 w 376"/>
              <a:gd name="T19" fmla="*/ 2147483647 h 376"/>
              <a:gd name="T20" fmla="*/ 2147483647 w 376"/>
              <a:gd name="T21" fmla="*/ 2147483647 h 376"/>
              <a:gd name="T22" fmla="*/ 2147483647 w 376"/>
              <a:gd name="T23" fmla="*/ 2147483647 h 376"/>
              <a:gd name="T24" fmla="*/ 2147483647 w 376"/>
              <a:gd name="T25" fmla="*/ 2147483647 h 376"/>
              <a:gd name="T26" fmla="*/ 2147483647 w 376"/>
              <a:gd name="T27" fmla="*/ 2147483647 h 376"/>
              <a:gd name="T28" fmla="*/ 2147483647 w 376"/>
              <a:gd name="T29" fmla="*/ 2147483647 h 376"/>
              <a:gd name="T30" fmla="*/ 0 w 376"/>
              <a:gd name="T31" fmla="*/ 2147483647 h 376"/>
              <a:gd name="T32" fmla="*/ 2147483647 w 376"/>
              <a:gd name="T33" fmla="*/ 2147483647 h 376"/>
              <a:gd name="T34" fmla="*/ 2147483647 w 376"/>
              <a:gd name="T35" fmla="*/ 2147483647 h 376"/>
              <a:gd name="T36" fmla="*/ 2147483647 w 376"/>
              <a:gd name="T37" fmla="*/ 2147483647 h 376"/>
              <a:gd name="T38" fmla="*/ 2147483647 w 376"/>
              <a:gd name="T39" fmla="*/ 2147483647 h 376"/>
              <a:gd name="T40" fmla="*/ 2147483647 w 376"/>
              <a:gd name="T41" fmla="*/ 2147483647 h 376"/>
              <a:gd name="T42" fmla="*/ 2147483647 w 376"/>
              <a:gd name="T43" fmla="*/ 2147483647 h 376"/>
              <a:gd name="T44" fmla="*/ 2147483647 w 376"/>
              <a:gd name="T45" fmla="*/ 2147483647 h 376"/>
              <a:gd name="T46" fmla="*/ 2147483647 w 376"/>
              <a:gd name="T47" fmla="*/ 2147483647 h 376"/>
              <a:gd name="T48" fmla="*/ 2147483647 w 376"/>
              <a:gd name="T49" fmla="*/ 2147483647 h 376"/>
              <a:gd name="T50" fmla="*/ 2147483647 w 376"/>
              <a:gd name="T51" fmla="*/ 2147483647 h 376"/>
              <a:gd name="T52" fmla="*/ 2147483647 w 376"/>
              <a:gd name="T53" fmla="*/ 2147483647 h 376"/>
              <a:gd name="T54" fmla="*/ 2147483647 w 376"/>
              <a:gd name="T55" fmla="*/ 2147483647 h 376"/>
              <a:gd name="T56" fmla="*/ 2147483647 w 376"/>
              <a:gd name="T57" fmla="*/ 2147483647 h 376"/>
              <a:gd name="T58" fmla="*/ 2147483647 w 376"/>
              <a:gd name="T59" fmla="*/ 2147483647 h 376"/>
              <a:gd name="T60" fmla="*/ 2147483647 w 376"/>
              <a:gd name="T61" fmla="*/ 2147483647 h 376"/>
              <a:gd name="T62" fmla="*/ 2147483647 w 376"/>
              <a:gd name="T63" fmla="*/ 2147483647 h 376"/>
              <a:gd name="T64" fmla="*/ 2147483647 w 376"/>
              <a:gd name="T65" fmla="*/ 2147483647 h 376"/>
              <a:gd name="T66" fmla="*/ 2147483647 w 376"/>
              <a:gd name="T67" fmla="*/ 2147483647 h 376"/>
              <a:gd name="T68" fmla="*/ 2147483647 w 376"/>
              <a:gd name="T69" fmla="*/ 2147483647 h 376"/>
              <a:gd name="T70" fmla="*/ 2147483647 w 376"/>
              <a:gd name="T71" fmla="*/ 2147483647 h 376"/>
              <a:gd name="T72" fmla="*/ 2147483647 w 376"/>
              <a:gd name="T73" fmla="*/ 2147483647 h 376"/>
              <a:gd name="T74" fmla="*/ 2147483647 w 376"/>
              <a:gd name="T75" fmla="*/ 2147483647 h 376"/>
              <a:gd name="T76" fmla="*/ 2147483647 w 376"/>
              <a:gd name="T77" fmla="*/ 2147483647 h 376"/>
              <a:gd name="T78" fmla="*/ 2147483647 w 376"/>
              <a:gd name="T79" fmla="*/ 2147483647 h 376"/>
              <a:gd name="T80" fmla="*/ 2147483647 w 376"/>
              <a:gd name="T81" fmla="*/ 2147483647 h 376"/>
              <a:gd name="T82" fmla="*/ 2147483647 w 376"/>
              <a:gd name="T83" fmla="*/ 2147483647 h 376"/>
              <a:gd name="T84" fmla="*/ 2147483647 w 376"/>
              <a:gd name="T85" fmla="*/ 2147483647 h 376"/>
              <a:gd name="T86" fmla="*/ 2147483647 w 376"/>
              <a:gd name="T87" fmla="*/ 2147483647 h 376"/>
              <a:gd name="T88" fmla="*/ 2147483647 w 376"/>
              <a:gd name="T89" fmla="*/ 2147483647 h 376"/>
              <a:gd name="T90" fmla="*/ 2147483647 w 376"/>
              <a:gd name="T91" fmla="*/ 2147483647 h 376"/>
              <a:gd name="T92" fmla="*/ 2147483647 w 376"/>
              <a:gd name="T93" fmla="*/ 2147483647 h 376"/>
              <a:gd name="T94" fmla="*/ 2147483647 w 376"/>
              <a:gd name="T95" fmla="*/ 2147483647 h 376"/>
              <a:gd name="T96" fmla="*/ 2147483647 w 376"/>
              <a:gd name="T97" fmla="*/ 2147483647 h 376"/>
              <a:gd name="T98" fmla="*/ 2147483647 w 376"/>
              <a:gd name="T99" fmla="*/ 2147483647 h 376"/>
              <a:gd name="T100" fmla="*/ 2147483647 w 376"/>
              <a:gd name="T101" fmla="*/ 2147483647 h 376"/>
              <a:gd name="T102" fmla="*/ 2147483647 w 376"/>
              <a:gd name="T103" fmla="*/ 2147483647 h 376"/>
              <a:gd name="T104" fmla="*/ 2147483647 w 376"/>
              <a:gd name="T105" fmla="*/ 2147483647 h 376"/>
              <a:gd name="T106" fmla="*/ 2147483647 w 376"/>
              <a:gd name="T107" fmla="*/ 2147483647 h 376"/>
              <a:gd name="T108" fmla="*/ 2147483647 w 376"/>
              <a:gd name="T109" fmla="*/ 2147483647 h 376"/>
              <a:gd name="T110" fmla="*/ 2147483647 w 376"/>
              <a:gd name="T111" fmla="*/ 2147483647 h 376"/>
              <a:gd name="T112" fmla="*/ 2147483647 w 376"/>
              <a:gd name="T113" fmla="*/ 2147483647 h 37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0975" name="Oval 43"/>
          <p:cNvSpPr>
            <a:spLocks noChangeArrowheads="1"/>
          </p:cNvSpPr>
          <p:nvPr/>
        </p:nvSpPr>
        <p:spPr bwMode="auto">
          <a:xfrm>
            <a:off x="5472113" y="2282825"/>
            <a:ext cx="1123950" cy="1123950"/>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0976" name="Isosceles Triangle 44"/>
          <p:cNvSpPr>
            <a:spLocks noChangeArrowheads="1"/>
          </p:cNvSpPr>
          <p:nvPr/>
        </p:nvSpPr>
        <p:spPr bwMode="auto">
          <a:xfrm flipV="1">
            <a:off x="5911850" y="3328988"/>
            <a:ext cx="244475" cy="230187"/>
          </a:xfrm>
          <a:prstGeom prst="triangle">
            <a:avLst>
              <a:gd name="adj" fmla="val 50000"/>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40977" name="Straight Connector 45"/>
          <p:cNvCxnSpPr>
            <a:cxnSpLocks noChangeShapeType="1"/>
          </p:cNvCxnSpPr>
          <p:nvPr/>
        </p:nvCxnSpPr>
        <p:spPr bwMode="auto">
          <a:xfrm>
            <a:off x="6034088" y="3503613"/>
            <a:ext cx="0" cy="469900"/>
          </a:xfrm>
          <a:prstGeom prst="line">
            <a:avLst/>
          </a:prstGeom>
          <a:noFill/>
          <a:ln w="6350">
            <a:solidFill>
              <a:srgbClr val="0070C0"/>
            </a:solidFill>
            <a:round/>
            <a:tailEnd type="oval" w="lg" len="lg"/>
          </a:ln>
          <a:extLst>
            <a:ext uri="{909E8E84-426E-40DD-AFC4-6F175D3DCCD1}">
              <a14:hiddenFill xmlns:a14="http://schemas.microsoft.com/office/drawing/2010/main">
                <a:noFill/>
              </a14:hiddenFill>
            </a:ext>
          </a:extLst>
        </p:spPr>
      </p:cxnSp>
      <p:sp>
        <p:nvSpPr>
          <p:cNvPr id="40978" name="Freeform 11"/>
          <p:cNvSpPr/>
          <p:nvPr/>
        </p:nvSpPr>
        <p:spPr bwMode="auto">
          <a:xfrm>
            <a:off x="5803900" y="2690813"/>
            <a:ext cx="473075" cy="307975"/>
          </a:xfrm>
          <a:custGeom>
            <a:avLst/>
            <a:gdLst>
              <a:gd name="T0" fmla="*/ 2147483647 w 400"/>
              <a:gd name="T1" fmla="*/ 2147483647 h 260"/>
              <a:gd name="T2" fmla="*/ 2147483647 w 400"/>
              <a:gd name="T3" fmla="*/ 2147483647 h 260"/>
              <a:gd name="T4" fmla="*/ 2147483647 w 400"/>
              <a:gd name="T5" fmla="*/ 0 h 260"/>
              <a:gd name="T6" fmla="*/ 2147483647 w 400"/>
              <a:gd name="T7" fmla="*/ 2147483647 h 260"/>
              <a:gd name="T8" fmla="*/ 2147483647 w 400"/>
              <a:gd name="T9" fmla="*/ 2147483647 h 260"/>
              <a:gd name="T10" fmla="*/ 2147483647 w 400"/>
              <a:gd name="T11" fmla="*/ 2147483647 h 260"/>
              <a:gd name="T12" fmla="*/ 0 w 400"/>
              <a:gd name="T13" fmla="*/ 2147483647 h 260"/>
              <a:gd name="T14" fmla="*/ 2147483647 w 400"/>
              <a:gd name="T15" fmla="*/ 2147483647 h 260"/>
              <a:gd name="T16" fmla="*/ 2147483647 w 400"/>
              <a:gd name="T17" fmla="*/ 2147483647 h 260"/>
              <a:gd name="T18" fmla="*/ 2147483647 w 400"/>
              <a:gd name="T19" fmla="*/ 2147483647 h 260"/>
              <a:gd name="T20" fmla="*/ 2147483647 w 400"/>
              <a:gd name="T21" fmla="*/ 2147483647 h 260"/>
              <a:gd name="T22" fmla="*/ 2147483647 w 400"/>
              <a:gd name="T23" fmla="*/ 2147483647 h 260"/>
              <a:gd name="T24" fmla="*/ 2147483647 w 400"/>
              <a:gd name="T25" fmla="*/ 2147483647 h 260"/>
              <a:gd name="T26" fmla="*/ 2147483647 w 400"/>
              <a:gd name="T27" fmla="*/ 2147483647 h 260"/>
              <a:gd name="T28" fmla="*/ 2147483647 w 400"/>
              <a:gd name="T29" fmla="*/ 2147483647 h 260"/>
              <a:gd name="T30" fmla="*/ 2147483647 w 400"/>
              <a:gd name="T31" fmla="*/ 2147483647 h 260"/>
              <a:gd name="T32" fmla="*/ 2147483647 w 400"/>
              <a:gd name="T33" fmla="*/ 2147483647 h 260"/>
              <a:gd name="T34" fmla="*/ 2147483647 w 400"/>
              <a:gd name="T35" fmla="*/ 2147483647 h 2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00" h="260">
                <a:moveTo>
                  <a:pt x="304" y="73"/>
                </a:moveTo>
                <a:cubicBezTo>
                  <a:pt x="298" y="73"/>
                  <a:pt x="293" y="73"/>
                  <a:pt x="288" y="74"/>
                </a:cubicBezTo>
                <a:cubicBezTo>
                  <a:pt x="275" y="31"/>
                  <a:pt x="234" y="0"/>
                  <a:pt x="186" y="0"/>
                </a:cubicBezTo>
                <a:cubicBezTo>
                  <a:pt x="127" y="0"/>
                  <a:pt x="80" y="46"/>
                  <a:pt x="80" y="104"/>
                </a:cubicBezTo>
                <a:cubicBezTo>
                  <a:pt x="80" y="109"/>
                  <a:pt x="80" y="114"/>
                  <a:pt x="81" y="119"/>
                </a:cubicBezTo>
                <a:cubicBezTo>
                  <a:pt x="78" y="119"/>
                  <a:pt x="75" y="118"/>
                  <a:pt x="72" y="118"/>
                </a:cubicBezTo>
                <a:cubicBezTo>
                  <a:pt x="32" y="118"/>
                  <a:pt x="0" y="150"/>
                  <a:pt x="0" y="189"/>
                </a:cubicBezTo>
                <a:cubicBezTo>
                  <a:pt x="0" y="228"/>
                  <a:pt x="32" y="260"/>
                  <a:pt x="72" y="260"/>
                </a:cubicBezTo>
                <a:cubicBezTo>
                  <a:pt x="172" y="260"/>
                  <a:pt x="172" y="260"/>
                  <a:pt x="172" y="260"/>
                </a:cubicBezTo>
                <a:cubicBezTo>
                  <a:pt x="172" y="184"/>
                  <a:pt x="172" y="184"/>
                  <a:pt x="172" y="184"/>
                </a:cubicBezTo>
                <a:cubicBezTo>
                  <a:pt x="130" y="184"/>
                  <a:pt x="130" y="184"/>
                  <a:pt x="130" y="184"/>
                </a:cubicBezTo>
                <a:cubicBezTo>
                  <a:pt x="200" y="92"/>
                  <a:pt x="200" y="92"/>
                  <a:pt x="200" y="92"/>
                </a:cubicBezTo>
                <a:cubicBezTo>
                  <a:pt x="270" y="184"/>
                  <a:pt x="270" y="184"/>
                  <a:pt x="270" y="184"/>
                </a:cubicBezTo>
                <a:cubicBezTo>
                  <a:pt x="228" y="184"/>
                  <a:pt x="228" y="184"/>
                  <a:pt x="228" y="184"/>
                </a:cubicBezTo>
                <a:cubicBezTo>
                  <a:pt x="228" y="260"/>
                  <a:pt x="228" y="260"/>
                  <a:pt x="228" y="260"/>
                </a:cubicBezTo>
                <a:cubicBezTo>
                  <a:pt x="304" y="260"/>
                  <a:pt x="304" y="260"/>
                  <a:pt x="304" y="260"/>
                </a:cubicBezTo>
                <a:cubicBezTo>
                  <a:pt x="357" y="260"/>
                  <a:pt x="400" y="218"/>
                  <a:pt x="400" y="166"/>
                </a:cubicBezTo>
                <a:cubicBezTo>
                  <a:pt x="400" y="115"/>
                  <a:pt x="357" y="73"/>
                  <a:pt x="304" y="7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0979" name="Oval 50"/>
          <p:cNvSpPr>
            <a:spLocks noChangeArrowheads="1"/>
          </p:cNvSpPr>
          <p:nvPr/>
        </p:nvSpPr>
        <p:spPr bwMode="auto">
          <a:xfrm>
            <a:off x="8818563" y="2282825"/>
            <a:ext cx="1123950" cy="1123950"/>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0980" name="Isosceles Triangle 51"/>
          <p:cNvSpPr>
            <a:spLocks noChangeArrowheads="1"/>
          </p:cNvSpPr>
          <p:nvPr/>
        </p:nvSpPr>
        <p:spPr bwMode="auto">
          <a:xfrm flipV="1">
            <a:off x="9258300" y="3328988"/>
            <a:ext cx="244475" cy="230187"/>
          </a:xfrm>
          <a:prstGeom prst="triangle">
            <a:avLst>
              <a:gd name="adj" fmla="val 50000"/>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40981" name="Straight Connector 52"/>
          <p:cNvCxnSpPr>
            <a:cxnSpLocks noChangeShapeType="1"/>
          </p:cNvCxnSpPr>
          <p:nvPr/>
        </p:nvCxnSpPr>
        <p:spPr bwMode="auto">
          <a:xfrm>
            <a:off x="9380538" y="3503613"/>
            <a:ext cx="0" cy="469900"/>
          </a:xfrm>
          <a:prstGeom prst="line">
            <a:avLst/>
          </a:prstGeom>
          <a:noFill/>
          <a:ln w="6350">
            <a:solidFill>
              <a:srgbClr val="0070C0"/>
            </a:solidFill>
            <a:round/>
            <a:tailEnd type="oval" w="lg" len="lg"/>
          </a:ln>
          <a:extLst>
            <a:ext uri="{909E8E84-426E-40DD-AFC4-6F175D3DCCD1}">
              <a14:hiddenFill xmlns:a14="http://schemas.microsoft.com/office/drawing/2010/main">
                <a:noFill/>
              </a14:hiddenFill>
            </a:ext>
          </a:extLst>
        </p:spPr>
      </p:cxnSp>
      <p:sp>
        <p:nvSpPr>
          <p:cNvPr id="40982" name="Freeform 21"/>
          <p:cNvSpPr>
            <a:spLocks noEditPoints="1"/>
          </p:cNvSpPr>
          <p:nvPr/>
        </p:nvSpPr>
        <p:spPr bwMode="auto">
          <a:xfrm>
            <a:off x="9167813" y="2662238"/>
            <a:ext cx="434975" cy="387350"/>
          </a:xfrm>
          <a:custGeom>
            <a:avLst/>
            <a:gdLst>
              <a:gd name="T0" fmla="*/ 2147483647 w 401"/>
              <a:gd name="T1" fmla="*/ 2147483647 h 357"/>
              <a:gd name="T2" fmla="*/ 2147483647 w 401"/>
              <a:gd name="T3" fmla="*/ 2147483647 h 357"/>
              <a:gd name="T4" fmla="*/ 2147483647 w 401"/>
              <a:gd name="T5" fmla="*/ 2147483647 h 357"/>
              <a:gd name="T6" fmla="*/ 2147483647 w 401"/>
              <a:gd name="T7" fmla="*/ 2147483647 h 357"/>
              <a:gd name="T8" fmla="*/ 2147483647 w 401"/>
              <a:gd name="T9" fmla="*/ 2147483647 h 357"/>
              <a:gd name="T10" fmla="*/ 2147483647 w 401"/>
              <a:gd name="T11" fmla="*/ 2147483647 h 357"/>
              <a:gd name="T12" fmla="*/ 2147483647 w 401"/>
              <a:gd name="T13" fmla="*/ 1277321888 h 357"/>
              <a:gd name="T14" fmla="*/ 2147483647 w 401"/>
              <a:gd name="T15" fmla="*/ 1277321888 h 357"/>
              <a:gd name="T16" fmla="*/ 2147483647 w 401"/>
              <a:gd name="T17" fmla="*/ 2147483647 h 357"/>
              <a:gd name="T18" fmla="*/ 2147483647 w 401"/>
              <a:gd name="T19" fmla="*/ 2147483647 h 357"/>
              <a:gd name="T20" fmla="*/ 2147483647 w 401"/>
              <a:gd name="T21" fmla="*/ 2147483647 h 357"/>
              <a:gd name="T22" fmla="*/ 2147483647 w 401"/>
              <a:gd name="T23" fmla="*/ 2147483647 h 357"/>
              <a:gd name="T24" fmla="*/ 2147483647 w 401"/>
              <a:gd name="T25" fmla="*/ 2147483647 h 357"/>
              <a:gd name="T26" fmla="*/ 2147483647 w 401"/>
              <a:gd name="T27" fmla="*/ 2147483647 h 357"/>
              <a:gd name="T28" fmla="*/ 2147483647 w 401"/>
              <a:gd name="T29" fmla="*/ 2147483647 h 357"/>
              <a:gd name="T30" fmla="*/ 2147483647 w 401"/>
              <a:gd name="T31" fmla="*/ 2147483647 h 357"/>
              <a:gd name="T32" fmla="*/ 2147483647 w 401"/>
              <a:gd name="T33" fmla="*/ 2147483647 h 357"/>
              <a:gd name="T34" fmla="*/ 2147483647 w 401"/>
              <a:gd name="T35" fmla="*/ 2147483647 h 357"/>
              <a:gd name="T36" fmla="*/ 2147483647 w 401"/>
              <a:gd name="T37" fmla="*/ 2147483647 h 357"/>
              <a:gd name="T38" fmla="*/ 2147483647 w 401"/>
              <a:gd name="T39" fmla="*/ 2147483647 h 357"/>
              <a:gd name="T40" fmla="*/ 2147483647 w 401"/>
              <a:gd name="T41" fmla="*/ 2147483647 h 357"/>
              <a:gd name="T42" fmla="*/ 2147483647 w 401"/>
              <a:gd name="T43" fmla="*/ 2147483647 h 357"/>
              <a:gd name="T44" fmla="*/ 2147483647 w 401"/>
              <a:gd name="T45" fmla="*/ 2147483647 h 357"/>
              <a:gd name="T46" fmla="*/ 2147483647 w 401"/>
              <a:gd name="T47" fmla="*/ 2147483647 h 357"/>
              <a:gd name="T48" fmla="*/ 2147483647 w 401"/>
              <a:gd name="T49" fmla="*/ 2147483647 h 357"/>
              <a:gd name="T50" fmla="*/ 2147483647 w 401"/>
              <a:gd name="T51" fmla="*/ 2147483647 h 357"/>
              <a:gd name="T52" fmla="*/ 2147483647 w 401"/>
              <a:gd name="T53" fmla="*/ 2147483647 h 357"/>
              <a:gd name="T54" fmla="*/ 2147483647 w 401"/>
              <a:gd name="T55" fmla="*/ 2147483647 h 357"/>
              <a:gd name="T56" fmla="*/ 2147483647 w 401"/>
              <a:gd name="T57" fmla="*/ 2147483647 h 357"/>
              <a:gd name="T58" fmla="*/ 2147483647 w 401"/>
              <a:gd name="T59" fmla="*/ 2147483647 h 357"/>
              <a:gd name="T60" fmla="*/ 2147483647 w 401"/>
              <a:gd name="T61" fmla="*/ 2147483647 h 357"/>
              <a:gd name="T62" fmla="*/ 2147483647 w 401"/>
              <a:gd name="T63" fmla="*/ 2147483647 h 357"/>
              <a:gd name="T64" fmla="*/ 2147483647 w 401"/>
              <a:gd name="T65" fmla="*/ 2147483647 h 357"/>
              <a:gd name="T66" fmla="*/ 2147483647 w 401"/>
              <a:gd name="T67" fmla="*/ 2147483647 h 357"/>
              <a:gd name="T68" fmla="*/ 2147483647 w 401"/>
              <a:gd name="T69" fmla="*/ 2147483647 h 357"/>
              <a:gd name="T70" fmla="*/ 2147483647 w 401"/>
              <a:gd name="T71" fmla="*/ 2147483647 h 357"/>
              <a:gd name="T72" fmla="*/ 2147483647 w 401"/>
              <a:gd name="T73" fmla="*/ 2147483647 h 357"/>
              <a:gd name="T74" fmla="*/ 2147483647 w 401"/>
              <a:gd name="T75" fmla="*/ 2147483647 h 357"/>
              <a:gd name="T76" fmla="*/ 2147483647 w 401"/>
              <a:gd name="T77" fmla="*/ 2147483647 h 357"/>
              <a:gd name="T78" fmla="*/ 2147483647 w 401"/>
              <a:gd name="T79" fmla="*/ 2147483647 h 357"/>
              <a:gd name="T80" fmla="*/ 2147483647 w 401"/>
              <a:gd name="T81" fmla="*/ 2147483647 h 357"/>
              <a:gd name="T82" fmla="*/ 2147483647 w 401"/>
              <a:gd name="T83" fmla="*/ 2147483647 h 357"/>
              <a:gd name="T84" fmla="*/ 2147483647 w 401"/>
              <a:gd name="T85" fmla="*/ 2147483647 h 357"/>
              <a:gd name="T86" fmla="*/ 2147483647 w 401"/>
              <a:gd name="T87" fmla="*/ 2147483647 h 357"/>
              <a:gd name="T88" fmla="*/ 2147483647 w 401"/>
              <a:gd name="T89" fmla="*/ 2147483647 h 357"/>
              <a:gd name="T90" fmla="*/ 2147483647 w 401"/>
              <a:gd name="T91" fmla="*/ 2147483647 h 357"/>
              <a:gd name="T92" fmla="*/ 2147483647 w 401"/>
              <a:gd name="T93" fmla="*/ 2147483647 h 357"/>
              <a:gd name="T94" fmla="*/ 2147483647 w 401"/>
              <a:gd name="T95" fmla="*/ 2147483647 h 357"/>
              <a:gd name="T96" fmla="*/ 2147483647 w 401"/>
              <a:gd name="T97" fmla="*/ 2147483647 h 35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0983" name="TextBox 13"/>
          <p:cNvSpPr txBox="1">
            <a:spLocks noChangeArrowheads="1"/>
          </p:cNvSpPr>
          <p:nvPr/>
        </p:nvSpPr>
        <p:spPr bwMode="auto">
          <a:xfrm>
            <a:off x="3173413" y="3071813"/>
            <a:ext cx="2336800"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sz="1600" b="1">
                <a:solidFill>
                  <a:srgbClr val="445469"/>
                </a:solidFill>
                <a:latin typeface="Arial" panose="020B0604020202020204" pitchFamily="34" charset="0"/>
                <a:ea typeface="微软雅黑" panose="020B0503020204020204" pitchFamily="34" charset="-122"/>
                <a:sym typeface="Arial" panose="020B0604020202020204" pitchFamily="34" charset="0"/>
              </a:rPr>
              <a:t>数据录入</a:t>
            </a:r>
            <a:endParaRPr lang="zh-CN"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40984" name="TextBox 13"/>
          <p:cNvSpPr txBox="1">
            <a:spLocks noChangeArrowheads="1"/>
          </p:cNvSpPr>
          <p:nvPr/>
        </p:nvSpPr>
        <p:spPr bwMode="auto">
          <a:xfrm>
            <a:off x="3176588" y="3357563"/>
            <a:ext cx="23336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录入进度慢</a:t>
            </a:r>
            <a:endPar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40985" name="TextBox 13"/>
          <p:cNvSpPr txBox="1">
            <a:spLocks noChangeArrowheads="1"/>
          </p:cNvSpPr>
          <p:nvPr/>
        </p:nvSpPr>
        <p:spPr bwMode="auto">
          <a:xfrm>
            <a:off x="1465580" y="4183380"/>
            <a:ext cx="1972310"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sz="1600" b="1">
                <a:solidFill>
                  <a:srgbClr val="445469"/>
                </a:solidFill>
                <a:latin typeface="Arial" panose="020B0604020202020204" pitchFamily="34" charset="0"/>
                <a:ea typeface="微软雅黑" panose="020B0503020204020204" pitchFamily="34" charset="-122"/>
                <a:sym typeface="Arial" panose="020B0604020202020204" pitchFamily="34" charset="0"/>
              </a:rPr>
              <a:t>摸底</a:t>
            </a:r>
            <a:endParaRPr lang="zh-CN"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40986" name="TextBox 13"/>
          <p:cNvSpPr txBox="1">
            <a:spLocks noChangeArrowheads="1"/>
          </p:cNvSpPr>
          <p:nvPr/>
        </p:nvSpPr>
        <p:spPr bwMode="auto">
          <a:xfrm>
            <a:off x="1285240" y="4443413"/>
            <a:ext cx="23336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摸底粒度不够细</a:t>
            </a:r>
            <a:endPar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40987" name="TextBox 13"/>
          <p:cNvSpPr txBox="1">
            <a:spLocks noChangeArrowheads="1"/>
          </p:cNvSpPr>
          <p:nvPr/>
        </p:nvSpPr>
        <p:spPr bwMode="auto">
          <a:xfrm>
            <a:off x="4956175" y="4183063"/>
            <a:ext cx="2338388"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审核上报</a:t>
            </a:r>
            <a:endParaRPr lang="en-US" altLang="zh-CN"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40988" name="TextBox 13"/>
          <p:cNvSpPr txBox="1">
            <a:spLocks noChangeArrowheads="1"/>
          </p:cNvSpPr>
          <p:nvPr/>
        </p:nvSpPr>
        <p:spPr bwMode="auto">
          <a:xfrm>
            <a:off x="4960938" y="4468813"/>
            <a:ext cx="23336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反复现象明显</a:t>
            </a:r>
            <a:endPar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40989" name="TextBox 13"/>
          <p:cNvSpPr txBox="1">
            <a:spLocks noChangeArrowheads="1"/>
          </p:cNvSpPr>
          <p:nvPr/>
        </p:nvSpPr>
        <p:spPr bwMode="auto">
          <a:xfrm>
            <a:off x="8270875" y="4183063"/>
            <a:ext cx="2338388"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sz="1600" b="1">
                <a:solidFill>
                  <a:srgbClr val="445469"/>
                </a:solidFill>
                <a:latin typeface="Arial" panose="020B0604020202020204" pitchFamily="34" charset="0"/>
                <a:ea typeface="微软雅黑" panose="020B0503020204020204" pitchFamily="34" charset="-122"/>
                <a:sym typeface="Arial" panose="020B0604020202020204" pitchFamily="34" charset="0"/>
              </a:rPr>
              <a:t>检查</a:t>
            </a:r>
            <a:endParaRPr lang="zh-CN"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40990" name="TextBox 13"/>
          <p:cNvSpPr txBox="1">
            <a:spLocks noChangeArrowheads="1"/>
          </p:cNvSpPr>
          <p:nvPr/>
        </p:nvSpPr>
        <p:spPr bwMode="auto">
          <a:xfrm>
            <a:off x="8274050" y="4468813"/>
            <a:ext cx="233521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自查自纠</a:t>
            </a:r>
            <a:endPar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40991" name="TextBox 13"/>
          <p:cNvSpPr txBox="1">
            <a:spLocks noChangeArrowheads="1"/>
          </p:cNvSpPr>
          <p:nvPr/>
        </p:nvSpPr>
        <p:spPr bwMode="auto">
          <a:xfrm>
            <a:off x="6537325" y="3071813"/>
            <a:ext cx="2338388"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发放</a:t>
            </a:r>
            <a:endParaRPr lang="en-US" altLang="zh-CN"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3" name="Oval 43"/>
          <p:cNvSpPr>
            <a:spLocks noChangeArrowheads="1"/>
          </p:cNvSpPr>
          <p:nvPr/>
        </p:nvSpPr>
        <p:spPr bwMode="auto">
          <a:xfrm>
            <a:off x="7294563" y="4610735"/>
            <a:ext cx="1123950" cy="1123950"/>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我们的堵点在哪里？</a:t>
            </a:r>
            <a:endParaRPr sz="2400" b="1" kern="1200" dirty="0">
              <a:solidFill>
                <a:srgbClr val="445469"/>
              </a:solidFill>
              <a:latin typeface="Arial" panose="020B0604020202020204" pitchFamily="34" charset="0"/>
              <a:cs typeface="+mn-cs"/>
            </a:endParaRPr>
          </a:p>
        </p:txBody>
      </p:sp>
      <p:sp>
        <p:nvSpPr>
          <p:cNvPr id="4" name="Isosceles Triangle 44"/>
          <p:cNvSpPr>
            <a:spLocks noChangeArrowheads="1"/>
          </p:cNvSpPr>
          <p:nvPr/>
        </p:nvSpPr>
        <p:spPr bwMode="auto">
          <a:xfrm>
            <a:off x="7734935" y="4397693"/>
            <a:ext cx="244475" cy="230187"/>
          </a:xfrm>
          <a:prstGeom prst="triangle">
            <a:avLst>
              <a:gd name="adj" fmla="val 50000"/>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5" name="Straight Connector 45"/>
          <p:cNvCxnSpPr>
            <a:cxnSpLocks noChangeShapeType="1"/>
          </p:cNvCxnSpPr>
          <p:nvPr/>
        </p:nvCxnSpPr>
        <p:spPr bwMode="auto">
          <a:xfrm flipV="1">
            <a:off x="7856538" y="3998913"/>
            <a:ext cx="0" cy="469900"/>
          </a:xfrm>
          <a:prstGeom prst="line">
            <a:avLst/>
          </a:prstGeom>
          <a:noFill/>
          <a:ln w="6350">
            <a:solidFill>
              <a:srgbClr val="0070C0"/>
            </a:solidFill>
            <a:round/>
            <a:tailEnd type="oval" w="lg" len="lg"/>
          </a:ln>
          <a:extLst>
            <a:ext uri="{909E8E84-426E-40DD-AFC4-6F175D3DCCD1}">
              <a14:hiddenFill xmlns:a14="http://schemas.microsoft.com/office/drawing/2010/main">
                <a:noFill/>
              </a14:hiddenFill>
            </a:ext>
          </a:extLst>
        </p:spPr>
      </p:cxnSp>
      <p:sp>
        <p:nvSpPr>
          <p:cNvPr id="40966" name="Freeform 16"/>
          <p:cNvSpPr>
            <a:spLocks noEditPoints="1"/>
          </p:cNvSpPr>
          <p:nvPr/>
        </p:nvSpPr>
        <p:spPr bwMode="auto">
          <a:xfrm>
            <a:off x="7638733" y="4936808"/>
            <a:ext cx="436562" cy="436562"/>
          </a:xfrm>
          <a:custGeom>
            <a:avLst/>
            <a:gdLst>
              <a:gd name="T0" fmla="*/ 2147483647 w 371"/>
              <a:gd name="T1" fmla="*/ 1642746229 h 370"/>
              <a:gd name="T2" fmla="*/ 2147483647 w 371"/>
              <a:gd name="T3" fmla="*/ 2147483647 h 370"/>
              <a:gd name="T4" fmla="*/ 2147483647 w 371"/>
              <a:gd name="T5" fmla="*/ 2147483647 h 370"/>
              <a:gd name="T6" fmla="*/ 2147483647 w 371"/>
              <a:gd name="T7" fmla="*/ 2147483647 h 370"/>
              <a:gd name="T8" fmla="*/ 2147483647 w 371"/>
              <a:gd name="T9" fmla="*/ 1642746229 h 370"/>
              <a:gd name="T10" fmla="*/ 2147483647 w 371"/>
              <a:gd name="T11" fmla="*/ 2147483647 h 370"/>
              <a:gd name="T12" fmla="*/ 2147483647 w 371"/>
              <a:gd name="T13" fmla="*/ 2147483647 h 370"/>
              <a:gd name="T14" fmla="*/ 2147483647 w 371"/>
              <a:gd name="T15" fmla="*/ 2147483647 h 370"/>
              <a:gd name="T16" fmla="*/ 2147483647 w 371"/>
              <a:gd name="T17" fmla="*/ 2147483647 h 370"/>
              <a:gd name="T18" fmla="*/ 2147483647 w 371"/>
              <a:gd name="T19" fmla="*/ 2147483647 h 370"/>
              <a:gd name="T20" fmla="*/ 2147483647 w 371"/>
              <a:gd name="T21" fmla="*/ 2147483647 h 370"/>
              <a:gd name="T22" fmla="*/ 2147483647 w 371"/>
              <a:gd name="T23" fmla="*/ 2147483647 h 370"/>
              <a:gd name="T24" fmla="*/ 2147483647 w 371"/>
              <a:gd name="T25" fmla="*/ 2147483647 h 370"/>
              <a:gd name="T26" fmla="*/ 2147483647 w 371"/>
              <a:gd name="T27" fmla="*/ 2147483647 h 370"/>
              <a:gd name="T28" fmla="*/ 2147483647 w 371"/>
              <a:gd name="T29" fmla="*/ 2147483647 h 370"/>
              <a:gd name="T30" fmla="*/ 2147483647 w 371"/>
              <a:gd name="T31" fmla="*/ 2147483647 h 370"/>
              <a:gd name="T32" fmla="*/ 2147483647 w 371"/>
              <a:gd name="T33" fmla="*/ 2147483647 h 370"/>
              <a:gd name="T34" fmla="*/ 2147483647 w 371"/>
              <a:gd name="T35" fmla="*/ 2147483647 h 370"/>
              <a:gd name="T36" fmla="*/ 2147483647 w 371"/>
              <a:gd name="T37" fmla="*/ 2147483647 h 370"/>
              <a:gd name="T38" fmla="*/ 2147483647 w 371"/>
              <a:gd name="T39" fmla="*/ 2147483647 h 370"/>
              <a:gd name="T40" fmla="*/ 2147483647 w 371"/>
              <a:gd name="T41" fmla="*/ 2147483647 h 370"/>
              <a:gd name="T42" fmla="*/ 2147483647 w 371"/>
              <a:gd name="T43" fmla="*/ 2147483647 h 370"/>
              <a:gd name="T44" fmla="*/ 2147483647 w 371"/>
              <a:gd name="T45" fmla="*/ 2147483647 h 370"/>
              <a:gd name="T46" fmla="*/ 2147483647 w 371"/>
              <a:gd name="T47" fmla="*/ 2147483647 h 370"/>
              <a:gd name="T48" fmla="*/ 2147483647 w 371"/>
              <a:gd name="T49" fmla="*/ 2147483647 h 370"/>
              <a:gd name="T50" fmla="*/ 2147483647 w 371"/>
              <a:gd name="T51" fmla="*/ 2147483647 h 370"/>
              <a:gd name="T52" fmla="*/ 2147483647 w 371"/>
              <a:gd name="T53" fmla="*/ 2147483647 h 370"/>
              <a:gd name="T54" fmla="*/ 2147483647 w 371"/>
              <a:gd name="T55" fmla="*/ 2147483647 h 370"/>
              <a:gd name="T56" fmla="*/ 2147483647 w 371"/>
              <a:gd name="T57" fmla="*/ 2147483647 h 370"/>
              <a:gd name="T58" fmla="*/ 2147483647 w 371"/>
              <a:gd name="T59" fmla="*/ 2147483647 h 370"/>
              <a:gd name="T60" fmla="*/ 2147483647 w 371"/>
              <a:gd name="T61" fmla="*/ 2147483647 h 370"/>
              <a:gd name="T62" fmla="*/ 2147483647 w 371"/>
              <a:gd name="T63" fmla="*/ 2147483647 h 370"/>
              <a:gd name="T64" fmla="*/ 2147483647 w 371"/>
              <a:gd name="T65" fmla="*/ 2147483647 h 370"/>
              <a:gd name="T66" fmla="*/ 2147483647 w 371"/>
              <a:gd name="T67" fmla="*/ 2147483647 h 370"/>
              <a:gd name="T68" fmla="*/ 2147483647 w 371"/>
              <a:gd name="T69" fmla="*/ 2147483647 h 370"/>
              <a:gd name="T70" fmla="*/ 2147483647 w 371"/>
              <a:gd name="T71" fmla="*/ 2147483647 h 370"/>
              <a:gd name="T72" fmla="*/ 2147483647 w 371"/>
              <a:gd name="T73" fmla="*/ 2147483647 h 370"/>
              <a:gd name="T74" fmla="*/ 2147483647 w 371"/>
              <a:gd name="T75" fmla="*/ 2147483647 h 37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0962"/>
                                        </p:tgtEl>
                                        <p:attrNameLst>
                                          <p:attrName>style.visibility</p:attrName>
                                        </p:attrNameLst>
                                      </p:cBhvr>
                                      <p:to>
                                        <p:strVal val="visible"/>
                                      </p:to>
                                    </p:set>
                                    <p:anim calcmode="lin" valueType="num">
                                      <p:cBhvr additive="base">
                                        <p:cTn id="7" dur="500" fill="hold"/>
                                        <p:tgtEl>
                                          <p:spTgt spid="40962"/>
                                        </p:tgtEl>
                                        <p:attrNameLst>
                                          <p:attrName>ppt_x</p:attrName>
                                        </p:attrNameLst>
                                      </p:cBhvr>
                                      <p:tavLst>
                                        <p:tav tm="0">
                                          <p:val>
                                            <p:strVal val="#ppt_x"/>
                                          </p:val>
                                        </p:tav>
                                        <p:tav tm="100000">
                                          <p:val>
                                            <p:strVal val="#ppt_x"/>
                                          </p:val>
                                        </p:tav>
                                      </p:tavLst>
                                    </p:anim>
                                    <p:anim calcmode="lin" valueType="num">
                                      <p:cBhvr additive="base">
                                        <p:cTn id="8" dur="500" fill="hold"/>
                                        <p:tgtEl>
                                          <p:spTgt spid="4096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0966"/>
                                        </p:tgtEl>
                                        <p:attrNameLst>
                                          <p:attrName>style.visibility</p:attrName>
                                        </p:attrNameLst>
                                      </p:cBhvr>
                                      <p:to>
                                        <p:strVal val="visible"/>
                                      </p:to>
                                    </p:set>
                                    <p:anim calcmode="lin" valueType="num">
                                      <p:cBhvr additive="base">
                                        <p:cTn id="11" dur="500" fill="hold"/>
                                        <p:tgtEl>
                                          <p:spTgt spid="40966"/>
                                        </p:tgtEl>
                                        <p:attrNameLst>
                                          <p:attrName>ppt_x</p:attrName>
                                        </p:attrNameLst>
                                      </p:cBhvr>
                                      <p:tavLst>
                                        <p:tav tm="0">
                                          <p:val>
                                            <p:strVal val="#ppt_x"/>
                                          </p:val>
                                        </p:tav>
                                        <p:tav tm="100000">
                                          <p:val>
                                            <p:strVal val="#ppt_x"/>
                                          </p:val>
                                        </p:tav>
                                      </p:tavLst>
                                    </p:anim>
                                    <p:anim calcmode="lin" valueType="num">
                                      <p:cBhvr additive="base">
                                        <p:cTn id="12" dur="500" fill="hold"/>
                                        <p:tgtEl>
                                          <p:spTgt spid="4096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0967"/>
                                        </p:tgtEl>
                                        <p:attrNameLst>
                                          <p:attrName>style.visibility</p:attrName>
                                        </p:attrNameLst>
                                      </p:cBhvr>
                                      <p:to>
                                        <p:strVal val="visible"/>
                                      </p:to>
                                    </p:set>
                                    <p:anim calcmode="lin" valueType="num">
                                      <p:cBhvr additive="base">
                                        <p:cTn id="15" dur="500" fill="hold"/>
                                        <p:tgtEl>
                                          <p:spTgt spid="40967"/>
                                        </p:tgtEl>
                                        <p:attrNameLst>
                                          <p:attrName>ppt_x</p:attrName>
                                        </p:attrNameLst>
                                      </p:cBhvr>
                                      <p:tavLst>
                                        <p:tav tm="0">
                                          <p:val>
                                            <p:strVal val="#ppt_x"/>
                                          </p:val>
                                        </p:tav>
                                        <p:tav tm="100000">
                                          <p:val>
                                            <p:strVal val="#ppt_x"/>
                                          </p:val>
                                        </p:tav>
                                      </p:tavLst>
                                    </p:anim>
                                    <p:anim calcmode="lin" valueType="num">
                                      <p:cBhvr additive="base">
                                        <p:cTn id="16" dur="500" fill="hold"/>
                                        <p:tgtEl>
                                          <p:spTgt spid="4096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0968"/>
                                        </p:tgtEl>
                                        <p:attrNameLst>
                                          <p:attrName>style.visibility</p:attrName>
                                        </p:attrNameLst>
                                      </p:cBhvr>
                                      <p:to>
                                        <p:strVal val="visible"/>
                                      </p:to>
                                    </p:set>
                                    <p:anim calcmode="lin" valueType="num">
                                      <p:cBhvr additive="base">
                                        <p:cTn id="19" dur="500" fill="hold"/>
                                        <p:tgtEl>
                                          <p:spTgt spid="40968"/>
                                        </p:tgtEl>
                                        <p:attrNameLst>
                                          <p:attrName>ppt_x</p:attrName>
                                        </p:attrNameLst>
                                      </p:cBhvr>
                                      <p:tavLst>
                                        <p:tav tm="0">
                                          <p:val>
                                            <p:strVal val="#ppt_x"/>
                                          </p:val>
                                        </p:tav>
                                        <p:tav tm="100000">
                                          <p:val>
                                            <p:strVal val="#ppt_x"/>
                                          </p:val>
                                        </p:tav>
                                      </p:tavLst>
                                    </p:anim>
                                    <p:anim calcmode="lin" valueType="num">
                                      <p:cBhvr additive="base">
                                        <p:cTn id="20" dur="500" fill="hold"/>
                                        <p:tgtEl>
                                          <p:spTgt spid="4096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0969"/>
                                        </p:tgtEl>
                                        <p:attrNameLst>
                                          <p:attrName>style.visibility</p:attrName>
                                        </p:attrNameLst>
                                      </p:cBhvr>
                                      <p:to>
                                        <p:strVal val="visible"/>
                                      </p:to>
                                    </p:set>
                                    <p:anim calcmode="lin" valueType="num">
                                      <p:cBhvr additive="base">
                                        <p:cTn id="23" dur="500" fill="hold"/>
                                        <p:tgtEl>
                                          <p:spTgt spid="40969"/>
                                        </p:tgtEl>
                                        <p:attrNameLst>
                                          <p:attrName>ppt_x</p:attrName>
                                        </p:attrNameLst>
                                      </p:cBhvr>
                                      <p:tavLst>
                                        <p:tav tm="0">
                                          <p:val>
                                            <p:strVal val="#ppt_x"/>
                                          </p:val>
                                        </p:tav>
                                        <p:tav tm="100000">
                                          <p:val>
                                            <p:strVal val="#ppt_x"/>
                                          </p:val>
                                        </p:tav>
                                      </p:tavLst>
                                    </p:anim>
                                    <p:anim calcmode="lin" valueType="num">
                                      <p:cBhvr additive="base">
                                        <p:cTn id="24" dur="500" fill="hold"/>
                                        <p:tgtEl>
                                          <p:spTgt spid="4096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0970"/>
                                        </p:tgtEl>
                                        <p:attrNameLst>
                                          <p:attrName>style.visibility</p:attrName>
                                        </p:attrNameLst>
                                      </p:cBhvr>
                                      <p:to>
                                        <p:strVal val="visible"/>
                                      </p:to>
                                    </p:set>
                                    <p:anim calcmode="lin" valueType="num">
                                      <p:cBhvr additive="base">
                                        <p:cTn id="27" dur="500" fill="hold"/>
                                        <p:tgtEl>
                                          <p:spTgt spid="40970"/>
                                        </p:tgtEl>
                                        <p:attrNameLst>
                                          <p:attrName>ppt_x</p:attrName>
                                        </p:attrNameLst>
                                      </p:cBhvr>
                                      <p:tavLst>
                                        <p:tav tm="0">
                                          <p:val>
                                            <p:strVal val="#ppt_x"/>
                                          </p:val>
                                        </p:tav>
                                        <p:tav tm="100000">
                                          <p:val>
                                            <p:strVal val="#ppt_x"/>
                                          </p:val>
                                        </p:tav>
                                      </p:tavLst>
                                    </p:anim>
                                    <p:anim calcmode="lin" valueType="num">
                                      <p:cBhvr additive="base">
                                        <p:cTn id="28" dur="500" fill="hold"/>
                                        <p:tgtEl>
                                          <p:spTgt spid="4097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0971"/>
                                        </p:tgtEl>
                                        <p:attrNameLst>
                                          <p:attrName>style.visibility</p:attrName>
                                        </p:attrNameLst>
                                      </p:cBhvr>
                                      <p:to>
                                        <p:strVal val="visible"/>
                                      </p:to>
                                    </p:set>
                                    <p:anim calcmode="lin" valueType="num">
                                      <p:cBhvr additive="base">
                                        <p:cTn id="31" dur="500" fill="hold"/>
                                        <p:tgtEl>
                                          <p:spTgt spid="40971"/>
                                        </p:tgtEl>
                                        <p:attrNameLst>
                                          <p:attrName>ppt_x</p:attrName>
                                        </p:attrNameLst>
                                      </p:cBhvr>
                                      <p:tavLst>
                                        <p:tav tm="0">
                                          <p:val>
                                            <p:strVal val="#ppt_x"/>
                                          </p:val>
                                        </p:tav>
                                        <p:tav tm="100000">
                                          <p:val>
                                            <p:strVal val="#ppt_x"/>
                                          </p:val>
                                        </p:tav>
                                      </p:tavLst>
                                    </p:anim>
                                    <p:anim calcmode="lin" valueType="num">
                                      <p:cBhvr additive="base">
                                        <p:cTn id="32" dur="500" fill="hold"/>
                                        <p:tgtEl>
                                          <p:spTgt spid="4097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0972"/>
                                        </p:tgtEl>
                                        <p:attrNameLst>
                                          <p:attrName>style.visibility</p:attrName>
                                        </p:attrNameLst>
                                      </p:cBhvr>
                                      <p:to>
                                        <p:strVal val="visible"/>
                                      </p:to>
                                    </p:set>
                                    <p:anim calcmode="lin" valueType="num">
                                      <p:cBhvr additive="base">
                                        <p:cTn id="35" dur="500" fill="hold"/>
                                        <p:tgtEl>
                                          <p:spTgt spid="40972"/>
                                        </p:tgtEl>
                                        <p:attrNameLst>
                                          <p:attrName>ppt_x</p:attrName>
                                        </p:attrNameLst>
                                      </p:cBhvr>
                                      <p:tavLst>
                                        <p:tav tm="0">
                                          <p:val>
                                            <p:strVal val="#ppt_x"/>
                                          </p:val>
                                        </p:tav>
                                        <p:tav tm="100000">
                                          <p:val>
                                            <p:strVal val="#ppt_x"/>
                                          </p:val>
                                        </p:tav>
                                      </p:tavLst>
                                    </p:anim>
                                    <p:anim calcmode="lin" valueType="num">
                                      <p:cBhvr additive="base">
                                        <p:cTn id="36" dur="500" fill="hold"/>
                                        <p:tgtEl>
                                          <p:spTgt spid="4097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40973"/>
                                        </p:tgtEl>
                                        <p:attrNameLst>
                                          <p:attrName>style.visibility</p:attrName>
                                        </p:attrNameLst>
                                      </p:cBhvr>
                                      <p:to>
                                        <p:strVal val="visible"/>
                                      </p:to>
                                    </p:set>
                                    <p:anim calcmode="lin" valueType="num">
                                      <p:cBhvr additive="base">
                                        <p:cTn id="39" dur="500" fill="hold"/>
                                        <p:tgtEl>
                                          <p:spTgt spid="40973"/>
                                        </p:tgtEl>
                                        <p:attrNameLst>
                                          <p:attrName>ppt_x</p:attrName>
                                        </p:attrNameLst>
                                      </p:cBhvr>
                                      <p:tavLst>
                                        <p:tav tm="0">
                                          <p:val>
                                            <p:strVal val="#ppt_x"/>
                                          </p:val>
                                        </p:tav>
                                        <p:tav tm="100000">
                                          <p:val>
                                            <p:strVal val="#ppt_x"/>
                                          </p:val>
                                        </p:tav>
                                      </p:tavLst>
                                    </p:anim>
                                    <p:anim calcmode="lin" valueType="num">
                                      <p:cBhvr additive="base">
                                        <p:cTn id="40" dur="500" fill="hold"/>
                                        <p:tgtEl>
                                          <p:spTgt spid="4097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0974"/>
                                        </p:tgtEl>
                                        <p:attrNameLst>
                                          <p:attrName>style.visibility</p:attrName>
                                        </p:attrNameLst>
                                      </p:cBhvr>
                                      <p:to>
                                        <p:strVal val="visible"/>
                                      </p:to>
                                    </p:set>
                                    <p:anim calcmode="lin" valueType="num">
                                      <p:cBhvr additive="base">
                                        <p:cTn id="43" dur="500" fill="hold"/>
                                        <p:tgtEl>
                                          <p:spTgt spid="40974"/>
                                        </p:tgtEl>
                                        <p:attrNameLst>
                                          <p:attrName>ppt_x</p:attrName>
                                        </p:attrNameLst>
                                      </p:cBhvr>
                                      <p:tavLst>
                                        <p:tav tm="0">
                                          <p:val>
                                            <p:strVal val="#ppt_x"/>
                                          </p:val>
                                        </p:tav>
                                        <p:tav tm="100000">
                                          <p:val>
                                            <p:strVal val="#ppt_x"/>
                                          </p:val>
                                        </p:tav>
                                      </p:tavLst>
                                    </p:anim>
                                    <p:anim calcmode="lin" valueType="num">
                                      <p:cBhvr additive="base">
                                        <p:cTn id="44" dur="500" fill="hold"/>
                                        <p:tgtEl>
                                          <p:spTgt spid="4097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0975"/>
                                        </p:tgtEl>
                                        <p:attrNameLst>
                                          <p:attrName>style.visibility</p:attrName>
                                        </p:attrNameLst>
                                      </p:cBhvr>
                                      <p:to>
                                        <p:strVal val="visible"/>
                                      </p:to>
                                    </p:set>
                                    <p:anim calcmode="lin" valueType="num">
                                      <p:cBhvr additive="base">
                                        <p:cTn id="47" dur="500" fill="hold"/>
                                        <p:tgtEl>
                                          <p:spTgt spid="40975"/>
                                        </p:tgtEl>
                                        <p:attrNameLst>
                                          <p:attrName>ppt_x</p:attrName>
                                        </p:attrNameLst>
                                      </p:cBhvr>
                                      <p:tavLst>
                                        <p:tav tm="0">
                                          <p:val>
                                            <p:strVal val="#ppt_x"/>
                                          </p:val>
                                        </p:tav>
                                        <p:tav tm="100000">
                                          <p:val>
                                            <p:strVal val="#ppt_x"/>
                                          </p:val>
                                        </p:tav>
                                      </p:tavLst>
                                    </p:anim>
                                    <p:anim calcmode="lin" valueType="num">
                                      <p:cBhvr additive="base">
                                        <p:cTn id="48" dur="500" fill="hold"/>
                                        <p:tgtEl>
                                          <p:spTgt spid="4097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40976"/>
                                        </p:tgtEl>
                                        <p:attrNameLst>
                                          <p:attrName>style.visibility</p:attrName>
                                        </p:attrNameLst>
                                      </p:cBhvr>
                                      <p:to>
                                        <p:strVal val="visible"/>
                                      </p:to>
                                    </p:set>
                                    <p:anim calcmode="lin" valueType="num">
                                      <p:cBhvr additive="base">
                                        <p:cTn id="51" dur="500" fill="hold"/>
                                        <p:tgtEl>
                                          <p:spTgt spid="40976"/>
                                        </p:tgtEl>
                                        <p:attrNameLst>
                                          <p:attrName>ppt_x</p:attrName>
                                        </p:attrNameLst>
                                      </p:cBhvr>
                                      <p:tavLst>
                                        <p:tav tm="0">
                                          <p:val>
                                            <p:strVal val="#ppt_x"/>
                                          </p:val>
                                        </p:tav>
                                        <p:tav tm="100000">
                                          <p:val>
                                            <p:strVal val="#ppt_x"/>
                                          </p:val>
                                        </p:tav>
                                      </p:tavLst>
                                    </p:anim>
                                    <p:anim calcmode="lin" valueType="num">
                                      <p:cBhvr additive="base">
                                        <p:cTn id="52" dur="500" fill="hold"/>
                                        <p:tgtEl>
                                          <p:spTgt spid="40976"/>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40977"/>
                                        </p:tgtEl>
                                        <p:attrNameLst>
                                          <p:attrName>style.visibility</p:attrName>
                                        </p:attrNameLst>
                                      </p:cBhvr>
                                      <p:to>
                                        <p:strVal val="visible"/>
                                      </p:to>
                                    </p:set>
                                    <p:anim calcmode="lin" valueType="num">
                                      <p:cBhvr additive="base">
                                        <p:cTn id="55" dur="500" fill="hold"/>
                                        <p:tgtEl>
                                          <p:spTgt spid="40977"/>
                                        </p:tgtEl>
                                        <p:attrNameLst>
                                          <p:attrName>ppt_x</p:attrName>
                                        </p:attrNameLst>
                                      </p:cBhvr>
                                      <p:tavLst>
                                        <p:tav tm="0">
                                          <p:val>
                                            <p:strVal val="#ppt_x"/>
                                          </p:val>
                                        </p:tav>
                                        <p:tav tm="100000">
                                          <p:val>
                                            <p:strVal val="#ppt_x"/>
                                          </p:val>
                                        </p:tav>
                                      </p:tavLst>
                                    </p:anim>
                                    <p:anim calcmode="lin" valueType="num">
                                      <p:cBhvr additive="base">
                                        <p:cTn id="56" dur="500" fill="hold"/>
                                        <p:tgtEl>
                                          <p:spTgt spid="4097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40978"/>
                                        </p:tgtEl>
                                        <p:attrNameLst>
                                          <p:attrName>style.visibility</p:attrName>
                                        </p:attrNameLst>
                                      </p:cBhvr>
                                      <p:to>
                                        <p:strVal val="visible"/>
                                      </p:to>
                                    </p:set>
                                    <p:anim calcmode="lin" valueType="num">
                                      <p:cBhvr additive="base">
                                        <p:cTn id="59" dur="500" fill="hold"/>
                                        <p:tgtEl>
                                          <p:spTgt spid="40978"/>
                                        </p:tgtEl>
                                        <p:attrNameLst>
                                          <p:attrName>ppt_x</p:attrName>
                                        </p:attrNameLst>
                                      </p:cBhvr>
                                      <p:tavLst>
                                        <p:tav tm="0">
                                          <p:val>
                                            <p:strVal val="#ppt_x"/>
                                          </p:val>
                                        </p:tav>
                                        <p:tav tm="100000">
                                          <p:val>
                                            <p:strVal val="#ppt_x"/>
                                          </p:val>
                                        </p:tav>
                                      </p:tavLst>
                                    </p:anim>
                                    <p:anim calcmode="lin" valueType="num">
                                      <p:cBhvr additive="base">
                                        <p:cTn id="60" dur="500" fill="hold"/>
                                        <p:tgtEl>
                                          <p:spTgt spid="4097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40979"/>
                                        </p:tgtEl>
                                        <p:attrNameLst>
                                          <p:attrName>style.visibility</p:attrName>
                                        </p:attrNameLst>
                                      </p:cBhvr>
                                      <p:to>
                                        <p:strVal val="visible"/>
                                      </p:to>
                                    </p:set>
                                    <p:anim calcmode="lin" valueType="num">
                                      <p:cBhvr additive="base">
                                        <p:cTn id="63" dur="500" fill="hold"/>
                                        <p:tgtEl>
                                          <p:spTgt spid="40979"/>
                                        </p:tgtEl>
                                        <p:attrNameLst>
                                          <p:attrName>ppt_x</p:attrName>
                                        </p:attrNameLst>
                                      </p:cBhvr>
                                      <p:tavLst>
                                        <p:tav tm="0">
                                          <p:val>
                                            <p:strVal val="#ppt_x"/>
                                          </p:val>
                                        </p:tav>
                                        <p:tav tm="100000">
                                          <p:val>
                                            <p:strVal val="#ppt_x"/>
                                          </p:val>
                                        </p:tav>
                                      </p:tavLst>
                                    </p:anim>
                                    <p:anim calcmode="lin" valueType="num">
                                      <p:cBhvr additive="base">
                                        <p:cTn id="64" dur="500" fill="hold"/>
                                        <p:tgtEl>
                                          <p:spTgt spid="4097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40980"/>
                                        </p:tgtEl>
                                        <p:attrNameLst>
                                          <p:attrName>style.visibility</p:attrName>
                                        </p:attrNameLst>
                                      </p:cBhvr>
                                      <p:to>
                                        <p:strVal val="visible"/>
                                      </p:to>
                                    </p:set>
                                    <p:anim calcmode="lin" valueType="num">
                                      <p:cBhvr additive="base">
                                        <p:cTn id="67" dur="500" fill="hold"/>
                                        <p:tgtEl>
                                          <p:spTgt spid="40980"/>
                                        </p:tgtEl>
                                        <p:attrNameLst>
                                          <p:attrName>ppt_x</p:attrName>
                                        </p:attrNameLst>
                                      </p:cBhvr>
                                      <p:tavLst>
                                        <p:tav tm="0">
                                          <p:val>
                                            <p:strVal val="#ppt_x"/>
                                          </p:val>
                                        </p:tav>
                                        <p:tav tm="100000">
                                          <p:val>
                                            <p:strVal val="#ppt_x"/>
                                          </p:val>
                                        </p:tav>
                                      </p:tavLst>
                                    </p:anim>
                                    <p:anim calcmode="lin" valueType="num">
                                      <p:cBhvr additive="base">
                                        <p:cTn id="68" dur="500" fill="hold"/>
                                        <p:tgtEl>
                                          <p:spTgt spid="40980"/>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40981"/>
                                        </p:tgtEl>
                                        <p:attrNameLst>
                                          <p:attrName>style.visibility</p:attrName>
                                        </p:attrNameLst>
                                      </p:cBhvr>
                                      <p:to>
                                        <p:strVal val="visible"/>
                                      </p:to>
                                    </p:set>
                                    <p:anim calcmode="lin" valueType="num">
                                      <p:cBhvr additive="base">
                                        <p:cTn id="71" dur="500" fill="hold"/>
                                        <p:tgtEl>
                                          <p:spTgt spid="40981"/>
                                        </p:tgtEl>
                                        <p:attrNameLst>
                                          <p:attrName>ppt_x</p:attrName>
                                        </p:attrNameLst>
                                      </p:cBhvr>
                                      <p:tavLst>
                                        <p:tav tm="0">
                                          <p:val>
                                            <p:strVal val="#ppt_x"/>
                                          </p:val>
                                        </p:tav>
                                        <p:tav tm="100000">
                                          <p:val>
                                            <p:strVal val="#ppt_x"/>
                                          </p:val>
                                        </p:tav>
                                      </p:tavLst>
                                    </p:anim>
                                    <p:anim calcmode="lin" valueType="num">
                                      <p:cBhvr additive="base">
                                        <p:cTn id="72" dur="500" fill="hold"/>
                                        <p:tgtEl>
                                          <p:spTgt spid="40981"/>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40982"/>
                                        </p:tgtEl>
                                        <p:attrNameLst>
                                          <p:attrName>style.visibility</p:attrName>
                                        </p:attrNameLst>
                                      </p:cBhvr>
                                      <p:to>
                                        <p:strVal val="visible"/>
                                      </p:to>
                                    </p:set>
                                    <p:anim calcmode="lin" valueType="num">
                                      <p:cBhvr additive="base">
                                        <p:cTn id="75" dur="500" fill="hold"/>
                                        <p:tgtEl>
                                          <p:spTgt spid="40982"/>
                                        </p:tgtEl>
                                        <p:attrNameLst>
                                          <p:attrName>ppt_x</p:attrName>
                                        </p:attrNameLst>
                                      </p:cBhvr>
                                      <p:tavLst>
                                        <p:tav tm="0">
                                          <p:val>
                                            <p:strVal val="#ppt_x"/>
                                          </p:val>
                                        </p:tav>
                                        <p:tav tm="100000">
                                          <p:val>
                                            <p:strVal val="#ppt_x"/>
                                          </p:val>
                                        </p:tav>
                                      </p:tavLst>
                                    </p:anim>
                                    <p:anim calcmode="lin" valueType="num">
                                      <p:cBhvr additive="base">
                                        <p:cTn id="76" dur="500" fill="hold"/>
                                        <p:tgtEl>
                                          <p:spTgt spid="40982"/>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40983"/>
                                        </p:tgtEl>
                                        <p:attrNameLst>
                                          <p:attrName>style.visibility</p:attrName>
                                        </p:attrNameLst>
                                      </p:cBhvr>
                                      <p:to>
                                        <p:strVal val="visible"/>
                                      </p:to>
                                    </p:set>
                                    <p:anim calcmode="lin" valueType="num">
                                      <p:cBhvr additive="base">
                                        <p:cTn id="79" dur="500" fill="hold"/>
                                        <p:tgtEl>
                                          <p:spTgt spid="40983"/>
                                        </p:tgtEl>
                                        <p:attrNameLst>
                                          <p:attrName>ppt_x</p:attrName>
                                        </p:attrNameLst>
                                      </p:cBhvr>
                                      <p:tavLst>
                                        <p:tav tm="0">
                                          <p:val>
                                            <p:strVal val="#ppt_x"/>
                                          </p:val>
                                        </p:tav>
                                        <p:tav tm="100000">
                                          <p:val>
                                            <p:strVal val="#ppt_x"/>
                                          </p:val>
                                        </p:tav>
                                      </p:tavLst>
                                    </p:anim>
                                    <p:anim calcmode="lin" valueType="num">
                                      <p:cBhvr additive="base">
                                        <p:cTn id="80" dur="500" fill="hold"/>
                                        <p:tgtEl>
                                          <p:spTgt spid="40983"/>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40984"/>
                                        </p:tgtEl>
                                        <p:attrNameLst>
                                          <p:attrName>style.visibility</p:attrName>
                                        </p:attrNameLst>
                                      </p:cBhvr>
                                      <p:to>
                                        <p:strVal val="visible"/>
                                      </p:to>
                                    </p:set>
                                    <p:anim calcmode="lin" valueType="num">
                                      <p:cBhvr additive="base">
                                        <p:cTn id="83" dur="500" fill="hold"/>
                                        <p:tgtEl>
                                          <p:spTgt spid="40984"/>
                                        </p:tgtEl>
                                        <p:attrNameLst>
                                          <p:attrName>ppt_x</p:attrName>
                                        </p:attrNameLst>
                                      </p:cBhvr>
                                      <p:tavLst>
                                        <p:tav tm="0">
                                          <p:val>
                                            <p:strVal val="#ppt_x"/>
                                          </p:val>
                                        </p:tav>
                                        <p:tav tm="100000">
                                          <p:val>
                                            <p:strVal val="#ppt_x"/>
                                          </p:val>
                                        </p:tav>
                                      </p:tavLst>
                                    </p:anim>
                                    <p:anim calcmode="lin" valueType="num">
                                      <p:cBhvr additive="base">
                                        <p:cTn id="84" dur="500" fill="hold"/>
                                        <p:tgtEl>
                                          <p:spTgt spid="40984"/>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40985"/>
                                        </p:tgtEl>
                                        <p:attrNameLst>
                                          <p:attrName>style.visibility</p:attrName>
                                        </p:attrNameLst>
                                      </p:cBhvr>
                                      <p:to>
                                        <p:strVal val="visible"/>
                                      </p:to>
                                    </p:set>
                                    <p:anim calcmode="lin" valueType="num">
                                      <p:cBhvr additive="base">
                                        <p:cTn id="87" dur="500" fill="hold"/>
                                        <p:tgtEl>
                                          <p:spTgt spid="40985"/>
                                        </p:tgtEl>
                                        <p:attrNameLst>
                                          <p:attrName>ppt_x</p:attrName>
                                        </p:attrNameLst>
                                      </p:cBhvr>
                                      <p:tavLst>
                                        <p:tav tm="0">
                                          <p:val>
                                            <p:strVal val="#ppt_x"/>
                                          </p:val>
                                        </p:tav>
                                        <p:tav tm="100000">
                                          <p:val>
                                            <p:strVal val="#ppt_x"/>
                                          </p:val>
                                        </p:tav>
                                      </p:tavLst>
                                    </p:anim>
                                    <p:anim calcmode="lin" valueType="num">
                                      <p:cBhvr additive="base">
                                        <p:cTn id="88" dur="500" fill="hold"/>
                                        <p:tgtEl>
                                          <p:spTgt spid="40985"/>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40986"/>
                                        </p:tgtEl>
                                        <p:attrNameLst>
                                          <p:attrName>style.visibility</p:attrName>
                                        </p:attrNameLst>
                                      </p:cBhvr>
                                      <p:to>
                                        <p:strVal val="visible"/>
                                      </p:to>
                                    </p:set>
                                    <p:anim calcmode="lin" valueType="num">
                                      <p:cBhvr additive="base">
                                        <p:cTn id="91" dur="500" fill="hold"/>
                                        <p:tgtEl>
                                          <p:spTgt spid="40986"/>
                                        </p:tgtEl>
                                        <p:attrNameLst>
                                          <p:attrName>ppt_x</p:attrName>
                                        </p:attrNameLst>
                                      </p:cBhvr>
                                      <p:tavLst>
                                        <p:tav tm="0">
                                          <p:val>
                                            <p:strVal val="#ppt_x"/>
                                          </p:val>
                                        </p:tav>
                                        <p:tav tm="100000">
                                          <p:val>
                                            <p:strVal val="#ppt_x"/>
                                          </p:val>
                                        </p:tav>
                                      </p:tavLst>
                                    </p:anim>
                                    <p:anim calcmode="lin" valueType="num">
                                      <p:cBhvr additive="base">
                                        <p:cTn id="92" dur="500" fill="hold"/>
                                        <p:tgtEl>
                                          <p:spTgt spid="40986"/>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40987"/>
                                        </p:tgtEl>
                                        <p:attrNameLst>
                                          <p:attrName>style.visibility</p:attrName>
                                        </p:attrNameLst>
                                      </p:cBhvr>
                                      <p:to>
                                        <p:strVal val="visible"/>
                                      </p:to>
                                    </p:set>
                                    <p:anim calcmode="lin" valueType="num">
                                      <p:cBhvr additive="base">
                                        <p:cTn id="95" dur="500" fill="hold"/>
                                        <p:tgtEl>
                                          <p:spTgt spid="40987"/>
                                        </p:tgtEl>
                                        <p:attrNameLst>
                                          <p:attrName>ppt_x</p:attrName>
                                        </p:attrNameLst>
                                      </p:cBhvr>
                                      <p:tavLst>
                                        <p:tav tm="0">
                                          <p:val>
                                            <p:strVal val="#ppt_x"/>
                                          </p:val>
                                        </p:tav>
                                        <p:tav tm="100000">
                                          <p:val>
                                            <p:strVal val="#ppt_x"/>
                                          </p:val>
                                        </p:tav>
                                      </p:tavLst>
                                    </p:anim>
                                    <p:anim calcmode="lin" valueType="num">
                                      <p:cBhvr additive="base">
                                        <p:cTn id="96" dur="500" fill="hold"/>
                                        <p:tgtEl>
                                          <p:spTgt spid="40987"/>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40988"/>
                                        </p:tgtEl>
                                        <p:attrNameLst>
                                          <p:attrName>style.visibility</p:attrName>
                                        </p:attrNameLst>
                                      </p:cBhvr>
                                      <p:to>
                                        <p:strVal val="visible"/>
                                      </p:to>
                                    </p:set>
                                    <p:anim calcmode="lin" valueType="num">
                                      <p:cBhvr additive="base">
                                        <p:cTn id="99" dur="500" fill="hold"/>
                                        <p:tgtEl>
                                          <p:spTgt spid="40988"/>
                                        </p:tgtEl>
                                        <p:attrNameLst>
                                          <p:attrName>ppt_x</p:attrName>
                                        </p:attrNameLst>
                                      </p:cBhvr>
                                      <p:tavLst>
                                        <p:tav tm="0">
                                          <p:val>
                                            <p:strVal val="#ppt_x"/>
                                          </p:val>
                                        </p:tav>
                                        <p:tav tm="100000">
                                          <p:val>
                                            <p:strVal val="#ppt_x"/>
                                          </p:val>
                                        </p:tav>
                                      </p:tavLst>
                                    </p:anim>
                                    <p:anim calcmode="lin" valueType="num">
                                      <p:cBhvr additive="base">
                                        <p:cTn id="100" dur="500" fill="hold"/>
                                        <p:tgtEl>
                                          <p:spTgt spid="40988"/>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40989"/>
                                        </p:tgtEl>
                                        <p:attrNameLst>
                                          <p:attrName>style.visibility</p:attrName>
                                        </p:attrNameLst>
                                      </p:cBhvr>
                                      <p:to>
                                        <p:strVal val="visible"/>
                                      </p:to>
                                    </p:set>
                                    <p:anim calcmode="lin" valueType="num">
                                      <p:cBhvr additive="base">
                                        <p:cTn id="103" dur="500" fill="hold"/>
                                        <p:tgtEl>
                                          <p:spTgt spid="40989"/>
                                        </p:tgtEl>
                                        <p:attrNameLst>
                                          <p:attrName>ppt_x</p:attrName>
                                        </p:attrNameLst>
                                      </p:cBhvr>
                                      <p:tavLst>
                                        <p:tav tm="0">
                                          <p:val>
                                            <p:strVal val="#ppt_x"/>
                                          </p:val>
                                        </p:tav>
                                        <p:tav tm="100000">
                                          <p:val>
                                            <p:strVal val="#ppt_x"/>
                                          </p:val>
                                        </p:tav>
                                      </p:tavLst>
                                    </p:anim>
                                    <p:anim calcmode="lin" valueType="num">
                                      <p:cBhvr additive="base">
                                        <p:cTn id="104" dur="500" fill="hold"/>
                                        <p:tgtEl>
                                          <p:spTgt spid="40989"/>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40990"/>
                                        </p:tgtEl>
                                        <p:attrNameLst>
                                          <p:attrName>style.visibility</p:attrName>
                                        </p:attrNameLst>
                                      </p:cBhvr>
                                      <p:to>
                                        <p:strVal val="visible"/>
                                      </p:to>
                                    </p:set>
                                    <p:anim calcmode="lin" valueType="num">
                                      <p:cBhvr additive="base">
                                        <p:cTn id="107" dur="500" fill="hold"/>
                                        <p:tgtEl>
                                          <p:spTgt spid="40990"/>
                                        </p:tgtEl>
                                        <p:attrNameLst>
                                          <p:attrName>ppt_x</p:attrName>
                                        </p:attrNameLst>
                                      </p:cBhvr>
                                      <p:tavLst>
                                        <p:tav tm="0">
                                          <p:val>
                                            <p:strVal val="#ppt_x"/>
                                          </p:val>
                                        </p:tav>
                                        <p:tav tm="100000">
                                          <p:val>
                                            <p:strVal val="#ppt_x"/>
                                          </p:val>
                                        </p:tav>
                                      </p:tavLst>
                                    </p:anim>
                                    <p:anim calcmode="lin" valueType="num">
                                      <p:cBhvr additive="base">
                                        <p:cTn id="108" dur="500" fill="hold"/>
                                        <p:tgtEl>
                                          <p:spTgt spid="40990"/>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40991"/>
                                        </p:tgtEl>
                                        <p:attrNameLst>
                                          <p:attrName>style.visibility</p:attrName>
                                        </p:attrNameLst>
                                      </p:cBhvr>
                                      <p:to>
                                        <p:strVal val="visible"/>
                                      </p:to>
                                    </p:set>
                                    <p:anim calcmode="lin" valueType="num">
                                      <p:cBhvr additive="base">
                                        <p:cTn id="111" dur="500" fill="hold"/>
                                        <p:tgtEl>
                                          <p:spTgt spid="40991"/>
                                        </p:tgtEl>
                                        <p:attrNameLst>
                                          <p:attrName>ppt_x</p:attrName>
                                        </p:attrNameLst>
                                      </p:cBhvr>
                                      <p:tavLst>
                                        <p:tav tm="0">
                                          <p:val>
                                            <p:strVal val="#ppt_x"/>
                                          </p:val>
                                        </p:tav>
                                        <p:tav tm="100000">
                                          <p:val>
                                            <p:strVal val="#ppt_x"/>
                                          </p:val>
                                        </p:tav>
                                      </p:tavLst>
                                    </p:anim>
                                    <p:anim calcmode="lin" valueType="num">
                                      <p:cBhvr additive="base">
                                        <p:cTn id="112" dur="500" fill="hold"/>
                                        <p:tgtEl>
                                          <p:spTgt spid="40991"/>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3"/>
                                        </p:tgtEl>
                                        <p:attrNameLst>
                                          <p:attrName>style.visibility</p:attrName>
                                        </p:attrNameLst>
                                      </p:cBhvr>
                                      <p:to>
                                        <p:strVal val="visible"/>
                                      </p:to>
                                    </p:set>
                                    <p:anim calcmode="lin" valueType="num">
                                      <p:cBhvr additive="base">
                                        <p:cTn id="115" dur="500" fill="hold"/>
                                        <p:tgtEl>
                                          <p:spTgt spid="3"/>
                                        </p:tgtEl>
                                        <p:attrNameLst>
                                          <p:attrName>ppt_x</p:attrName>
                                        </p:attrNameLst>
                                      </p:cBhvr>
                                      <p:tavLst>
                                        <p:tav tm="0">
                                          <p:val>
                                            <p:strVal val="#ppt_x"/>
                                          </p:val>
                                        </p:tav>
                                        <p:tav tm="100000">
                                          <p:val>
                                            <p:strVal val="#ppt_x"/>
                                          </p:val>
                                        </p:tav>
                                      </p:tavLst>
                                    </p:anim>
                                    <p:anim calcmode="lin" valueType="num">
                                      <p:cBhvr additive="base">
                                        <p:cTn id="116" dur="500" fill="hold"/>
                                        <p:tgtEl>
                                          <p:spTgt spid="3"/>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additive="base">
                                        <p:cTn id="119" dur="500" fill="hold"/>
                                        <p:tgtEl>
                                          <p:spTgt spid="4"/>
                                        </p:tgtEl>
                                        <p:attrNameLst>
                                          <p:attrName>ppt_x</p:attrName>
                                        </p:attrNameLst>
                                      </p:cBhvr>
                                      <p:tavLst>
                                        <p:tav tm="0">
                                          <p:val>
                                            <p:strVal val="#ppt_x"/>
                                          </p:val>
                                        </p:tav>
                                        <p:tav tm="100000">
                                          <p:val>
                                            <p:strVal val="#ppt_x"/>
                                          </p:val>
                                        </p:tav>
                                      </p:tavLst>
                                    </p:anim>
                                    <p:anim calcmode="lin" valueType="num">
                                      <p:cBhvr additive="base">
                                        <p:cTn id="120" dur="500" fill="hold"/>
                                        <p:tgtEl>
                                          <p:spTgt spid="4"/>
                                        </p:tgtEl>
                                        <p:attrNameLst>
                                          <p:attrName>ppt_y</p:attrName>
                                        </p:attrNameLst>
                                      </p:cBhvr>
                                      <p:tavLst>
                                        <p:tav tm="0">
                                          <p:val>
                                            <p:strVal val="1+#ppt_h/2"/>
                                          </p:val>
                                        </p:tav>
                                        <p:tav tm="100000">
                                          <p:val>
                                            <p:strVal val="#ppt_y"/>
                                          </p:val>
                                        </p:tav>
                                      </p:tavLst>
                                    </p:anim>
                                  </p:childTnLst>
                                </p:cTn>
                              </p:par>
                              <p:par>
                                <p:cTn id="121" presetID="2" presetClass="entr" presetSubtype="4" fill="hold" nodeType="withEffect">
                                  <p:stCondLst>
                                    <p:cond delay="0"/>
                                  </p:stCondLst>
                                  <p:childTnLst>
                                    <p:set>
                                      <p:cBhvr>
                                        <p:cTn id="122" dur="1" fill="hold">
                                          <p:stCondLst>
                                            <p:cond delay="0"/>
                                          </p:stCondLst>
                                        </p:cTn>
                                        <p:tgtEl>
                                          <p:spTgt spid="5"/>
                                        </p:tgtEl>
                                        <p:attrNameLst>
                                          <p:attrName>style.visibility</p:attrName>
                                        </p:attrNameLst>
                                      </p:cBhvr>
                                      <p:to>
                                        <p:strVal val="visible"/>
                                      </p:to>
                                    </p:set>
                                    <p:anim calcmode="lin" valueType="num">
                                      <p:cBhvr additive="base">
                                        <p:cTn id="123" dur="500" fill="hold"/>
                                        <p:tgtEl>
                                          <p:spTgt spid="5"/>
                                        </p:tgtEl>
                                        <p:attrNameLst>
                                          <p:attrName>ppt_x</p:attrName>
                                        </p:attrNameLst>
                                      </p:cBhvr>
                                      <p:tavLst>
                                        <p:tav tm="0">
                                          <p:val>
                                            <p:strVal val="#ppt_x"/>
                                          </p:val>
                                        </p:tav>
                                        <p:tav tm="100000">
                                          <p:val>
                                            <p:strVal val="#ppt_x"/>
                                          </p:val>
                                        </p:tav>
                                      </p:tavLst>
                                    </p:anim>
                                    <p:anim calcmode="lin" valueType="num">
                                      <p:cBhvr additive="base">
                                        <p:cTn id="1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6" grpId="0" bldLvl="0" animBg="1"/>
      <p:bldP spid="40967" grpId="0" bldLvl="0" animBg="1"/>
      <p:bldP spid="40968" grpId="0" bldLvl="0" animBg="1"/>
      <p:bldP spid="40970" grpId="0" bldLvl="0" animBg="1"/>
      <p:bldP spid="40971" grpId="0" animBg="1"/>
      <p:bldP spid="40972" grpId="0" animBg="1"/>
      <p:bldP spid="40974" grpId="0" animBg="1"/>
      <p:bldP spid="40975" grpId="0" animBg="1"/>
      <p:bldP spid="40976" grpId="0" animBg="1"/>
      <p:bldP spid="40978" grpId="0" animBg="1"/>
      <p:bldP spid="40979" grpId="0" animBg="1"/>
      <p:bldP spid="40980" grpId="0" animBg="1"/>
      <p:bldP spid="40982" grpId="0" animBg="1"/>
      <p:bldP spid="40983" grpId="0"/>
      <p:bldP spid="40984" grpId="0"/>
      <p:bldP spid="40985" grpId="0"/>
      <p:bldP spid="40986" grpId="0"/>
      <p:bldP spid="40987" grpId="0"/>
      <p:bldP spid="40988" grpId="0"/>
      <p:bldP spid="40989" grpId="0"/>
      <p:bldP spid="40990" grpId="0"/>
      <p:bldP spid="40991" grpId="0"/>
      <p:bldP spid="3" grpId="0" bldLvl="0" animBg="1"/>
      <p:bldP spid="4"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资助信息</a:t>
            </a:r>
            <a:r>
              <a:rPr sz="2400" b="1" kern="1200" dirty="0">
                <a:solidFill>
                  <a:srgbClr val="445469"/>
                </a:solidFill>
                <a:latin typeface="Arial" panose="020B0604020202020204" pitchFamily="34" charset="0"/>
                <a:cs typeface="+mn-cs"/>
                <a:sym typeface="+mn-ea"/>
              </a:rPr>
              <a:t>录入</a:t>
            </a:r>
            <a:r>
              <a:rPr sz="2400" b="1" kern="1200" dirty="0">
                <a:solidFill>
                  <a:srgbClr val="445469"/>
                </a:solidFill>
                <a:latin typeface="Arial" panose="020B0604020202020204" pitchFamily="34" charset="0"/>
                <a:cs typeface="+mn-cs"/>
              </a:rPr>
              <a:t>中的常见问题</a:t>
            </a:r>
            <a:endParaRPr sz="2400" b="1" kern="1200" dirty="0">
              <a:solidFill>
                <a:srgbClr val="445469"/>
              </a:solidFill>
              <a:latin typeface="Arial" panose="020B0604020202020204" pitchFamily="34" charset="0"/>
              <a:cs typeface="+mn-cs"/>
            </a:endParaRPr>
          </a:p>
        </p:txBody>
      </p:sp>
      <p:sp>
        <p:nvSpPr>
          <p:cNvPr id="102" name="Freeform 5"/>
          <p:cNvSpPr>
            <a:spLocks noChangeArrowheads="1"/>
          </p:cNvSpPr>
          <p:nvPr/>
        </p:nvSpPr>
        <p:spPr bwMode="auto">
          <a:xfrm>
            <a:off x="2219325" y="2879725"/>
            <a:ext cx="2239963" cy="1817688"/>
          </a:xfrm>
          <a:custGeom>
            <a:avLst/>
            <a:gdLst>
              <a:gd name="T0" fmla="*/ 1437016380 w 2740"/>
              <a:gd name="T1" fmla="*/ 1278501992 h 2446"/>
              <a:gd name="T2" fmla="*/ 1372882315 w 2740"/>
              <a:gd name="T3" fmla="*/ 1330967483 h 2446"/>
              <a:gd name="T4" fmla="*/ 1281356119 w 2740"/>
              <a:gd name="T5" fmla="*/ 1350296952 h 2446"/>
              <a:gd name="T6" fmla="*/ 545144046 w 2740"/>
              <a:gd name="T7" fmla="*/ 1350296952 h 2446"/>
              <a:gd name="T8" fmla="*/ 457627711 w 2740"/>
              <a:gd name="T9" fmla="*/ 1330967483 h 2446"/>
              <a:gd name="T10" fmla="*/ 393492829 w 2740"/>
              <a:gd name="T11" fmla="*/ 1277949849 h 2446"/>
              <a:gd name="T12" fmla="*/ 24050172 w 2740"/>
              <a:gd name="T13" fmla="*/ 748876309 h 2446"/>
              <a:gd name="T14" fmla="*/ 0 w 2740"/>
              <a:gd name="T15" fmla="*/ 675424919 h 2446"/>
              <a:gd name="T16" fmla="*/ 24050172 w 2740"/>
              <a:gd name="T17" fmla="*/ 601420643 h 2446"/>
              <a:gd name="T18" fmla="*/ 392156208 w 2740"/>
              <a:gd name="T19" fmla="*/ 74556419 h 2446"/>
              <a:gd name="T20" fmla="*/ 457627711 w 2740"/>
              <a:gd name="T21" fmla="*/ 20433756 h 2446"/>
              <a:gd name="T22" fmla="*/ 541135821 w 2740"/>
              <a:gd name="T23" fmla="*/ 552143 h 2446"/>
              <a:gd name="T24" fmla="*/ 1280020316 w 2740"/>
              <a:gd name="T25" fmla="*/ 552143 h 2446"/>
              <a:gd name="T26" fmla="*/ 1372882315 w 2740"/>
              <a:gd name="T27" fmla="*/ 20433756 h 2446"/>
              <a:gd name="T28" fmla="*/ 1437016380 w 2740"/>
              <a:gd name="T29" fmla="*/ 72899247 h 2446"/>
              <a:gd name="T30" fmla="*/ 1805122416 w 2740"/>
              <a:gd name="T31" fmla="*/ 599763470 h 2446"/>
              <a:gd name="T32" fmla="*/ 1830509209 w 2740"/>
              <a:gd name="T33" fmla="*/ 675424919 h 2446"/>
              <a:gd name="T34" fmla="*/ 1804454515 w 2740"/>
              <a:gd name="T35" fmla="*/ 751637768 h 2446"/>
              <a:gd name="T36" fmla="*/ 1437016380 w 2740"/>
              <a:gd name="T37" fmla="*/ 1278501992 h 2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40"/>
              <a:gd name="T58" fmla="*/ 0 h 2446"/>
              <a:gd name="T59" fmla="*/ 2740 w 2740"/>
              <a:gd name="T60" fmla="*/ 2446 h 2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103" name="TextBox 4"/>
          <p:cNvSpPr>
            <a:spLocks noChangeArrowheads="1"/>
          </p:cNvSpPr>
          <p:nvPr/>
        </p:nvSpPr>
        <p:spPr bwMode="auto">
          <a:xfrm>
            <a:off x="2733675" y="3271838"/>
            <a:ext cx="1211263" cy="1107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spcBef>
                <a:spcPts val="0"/>
              </a:spcBef>
              <a:spcAft>
                <a:spcPts val="0"/>
              </a:spcAft>
              <a:buFontTx/>
              <a:buNone/>
              <a:defRPr/>
            </a:pPr>
            <a:r>
              <a:rPr lang="zh-CN" altLang="en-US" sz="3600" b="1" kern="0" dirty="0">
                <a:solidFill>
                  <a:srgbClr val="FFFFFF"/>
                </a:solidFill>
                <a:latin typeface="微软雅黑" panose="020B0503020204020204" pitchFamily="34" charset="-122"/>
                <a:ea typeface="微软雅黑" panose="020B0503020204020204" pitchFamily="34" charset="-122"/>
              </a:rPr>
              <a:t>问题来了</a:t>
            </a:r>
            <a:endParaRPr lang="zh-CN" altLang="en-US" sz="3600" b="1" kern="0" dirty="0">
              <a:solidFill>
                <a:srgbClr val="FFFFFF"/>
              </a:solidFill>
              <a:latin typeface="微软雅黑" panose="020B0503020204020204" pitchFamily="34" charset="-122"/>
              <a:ea typeface="微软雅黑" panose="020B0503020204020204" pitchFamily="34" charset="-122"/>
            </a:endParaRPr>
          </a:p>
        </p:txBody>
      </p:sp>
      <p:sp>
        <p:nvSpPr>
          <p:cNvPr id="104" name="圆角矩形 7"/>
          <p:cNvSpPr>
            <a:spLocks noChangeArrowheads="1"/>
          </p:cNvSpPr>
          <p:nvPr/>
        </p:nvSpPr>
        <p:spPr bwMode="auto">
          <a:xfrm>
            <a:off x="5422900" y="2195513"/>
            <a:ext cx="5491163" cy="541337"/>
          </a:xfrm>
          <a:prstGeom prst="roundRect">
            <a:avLst>
              <a:gd name="adj" fmla="val 50000"/>
            </a:avLst>
          </a:prstGeom>
          <a:solidFill>
            <a:schemeClr val="bg1">
              <a:alpha val="73000"/>
            </a:schemeClr>
          </a:solidFill>
          <a:ln w="25400" cap="flat" cmpd="sng" algn="ctr">
            <a:solidFill>
              <a:sysClr val="window" lastClr="FFFFFF">
                <a:lumMod val="75000"/>
              </a:sysClr>
            </a:solidFill>
            <a:prstDash val="solid"/>
            <a:miter lim="800000"/>
          </a:ln>
          <a:effectLst/>
        </p:spPr>
        <p:txBody>
          <a:bodyPr anchor="ctr"/>
          <a:lstStyle/>
          <a:p>
            <a:pPr algn="ctr" defTabSz="805815">
              <a:defRPr/>
            </a:pPr>
            <a:endParaRPr lang="zh-CN" altLang="zh-CN" sz="1600" kern="0">
              <a:solidFill>
                <a:sysClr val="window" lastClr="FFFFFF"/>
              </a:solidFill>
              <a:latin typeface="Agency FB"/>
              <a:ea typeface="造字工房悦黑（非商用）常规体"/>
              <a:sym typeface="宋体" panose="02010600030101010101" pitchFamily="2" charset="-122"/>
            </a:endParaRPr>
          </a:p>
        </p:txBody>
      </p:sp>
      <p:sp>
        <p:nvSpPr>
          <p:cNvPr id="105" name="Freeform 5"/>
          <p:cNvSpPr>
            <a:spLocks noChangeArrowheads="1"/>
          </p:cNvSpPr>
          <p:nvPr/>
        </p:nvSpPr>
        <p:spPr bwMode="auto">
          <a:xfrm>
            <a:off x="4562475" y="2438400"/>
            <a:ext cx="728663" cy="2698750"/>
          </a:xfrm>
          <a:custGeom>
            <a:avLst/>
            <a:gdLst>
              <a:gd name="T0" fmla="*/ 84431975 w 3544"/>
              <a:gd name="T1" fmla="*/ 314152809 h 14563"/>
              <a:gd name="T2" fmla="*/ 84431975 w 3544"/>
              <a:gd name="T3" fmla="*/ 422509762 h 14563"/>
              <a:gd name="T4" fmla="*/ 99383959 w 3544"/>
              <a:gd name="T5" fmla="*/ 467898723 h 14563"/>
              <a:gd name="T6" fmla="*/ 149688229 w 3544"/>
              <a:gd name="T7" fmla="*/ 484516337 h 14563"/>
              <a:gd name="T8" fmla="*/ 149688229 w 3544"/>
              <a:gd name="T9" fmla="*/ 500000746 h 14563"/>
              <a:gd name="T10" fmla="*/ 81644386 w 3544"/>
              <a:gd name="T11" fmla="*/ 481220315 h 14563"/>
              <a:gd name="T12" fmla="*/ 59934382 w 3544"/>
              <a:gd name="T13" fmla="*/ 413720247 h 14563"/>
              <a:gd name="T14" fmla="*/ 59934382 w 3544"/>
              <a:gd name="T15" fmla="*/ 318581850 h 14563"/>
              <a:gd name="T16" fmla="*/ 48994979 w 3544"/>
              <a:gd name="T17" fmla="*/ 275424459 h 14563"/>
              <a:gd name="T18" fmla="*/ 0 w 3544"/>
              <a:gd name="T19" fmla="*/ 256643842 h 14563"/>
              <a:gd name="T20" fmla="*/ 0 w 3544"/>
              <a:gd name="T21" fmla="*/ 243356904 h 14563"/>
              <a:gd name="T22" fmla="*/ 47601185 w 3544"/>
              <a:gd name="T23" fmla="*/ 225606271 h 14563"/>
              <a:gd name="T24" fmla="*/ 59934382 w 3544"/>
              <a:gd name="T25" fmla="*/ 181418896 h 14563"/>
              <a:gd name="T26" fmla="*/ 59934382 w 3544"/>
              <a:gd name="T27" fmla="*/ 86280500 h 14563"/>
              <a:gd name="T28" fmla="*/ 81644386 w 3544"/>
              <a:gd name="T29" fmla="*/ 18780431 h 14563"/>
              <a:gd name="T30" fmla="*/ 149688229 w 3544"/>
              <a:gd name="T31" fmla="*/ 0 h 14563"/>
              <a:gd name="T32" fmla="*/ 149688229 w 3544"/>
              <a:gd name="T33" fmla="*/ 15484409 h 14563"/>
              <a:gd name="T34" fmla="*/ 99383959 w 3544"/>
              <a:gd name="T35" fmla="*/ 30969004 h 14563"/>
              <a:gd name="T36" fmla="*/ 84431975 w 3544"/>
              <a:gd name="T37" fmla="*/ 77387949 h 14563"/>
              <a:gd name="T38" fmla="*/ 84431975 w 3544"/>
              <a:gd name="T39" fmla="*/ 185847937 h 14563"/>
              <a:gd name="T40" fmla="*/ 24497592 w 3544"/>
              <a:gd name="T41" fmla="*/ 249777161 h 14563"/>
              <a:gd name="T42" fmla="*/ 24497592 w 3544"/>
              <a:gd name="T43" fmla="*/ 250772861 h 14563"/>
              <a:gd name="T44" fmla="*/ 84431975 w 3544"/>
              <a:gd name="T45" fmla="*/ 314152809 h 1456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544"/>
              <a:gd name="T70" fmla="*/ 0 h 14563"/>
              <a:gd name="T71" fmla="*/ 3544 w 3544"/>
              <a:gd name="T72" fmla="*/ 14563 h 1456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solidFill>
            <a:srgbClr val="99999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17226" tIns="58613" rIns="117226" bIns="58613"/>
          <a:lstStyle/>
          <a:p>
            <a:endParaRPr lang="zh-CN" altLang="en-US"/>
          </a:p>
        </p:txBody>
      </p:sp>
      <p:sp>
        <p:nvSpPr>
          <p:cNvPr id="106" name="圆角矩形 17"/>
          <p:cNvSpPr>
            <a:spLocks noChangeArrowheads="1"/>
          </p:cNvSpPr>
          <p:nvPr/>
        </p:nvSpPr>
        <p:spPr bwMode="auto">
          <a:xfrm>
            <a:off x="5422900" y="3074988"/>
            <a:ext cx="5491163" cy="542925"/>
          </a:xfrm>
          <a:prstGeom prst="roundRect">
            <a:avLst>
              <a:gd name="adj" fmla="val 50000"/>
            </a:avLst>
          </a:prstGeom>
          <a:solidFill>
            <a:schemeClr val="bg1">
              <a:alpha val="73000"/>
            </a:schemeClr>
          </a:solidFill>
          <a:ln w="25400" cap="flat" cmpd="sng" algn="ctr">
            <a:solidFill>
              <a:sysClr val="window" lastClr="FFFFFF">
                <a:lumMod val="75000"/>
              </a:sysClr>
            </a:solidFill>
            <a:prstDash val="solid"/>
            <a:miter lim="800000"/>
          </a:ln>
          <a:effectLst/>
        </p:spPr>
        <p:txBody>
          <a:bodyPr anchor="ctr"/>
          <a:lstStyle/>
          <a:p>
            <a:pPr algn="ctr" defTabSz="805815">
              <a:defRPr/>
            </a:pPr>
            <a:endParaRPr lang="zh-CN" altLang="zh-CN" sz="1600" kern="0" dirty="0">
              <a:solidFill>
                <a:sysClr val="window" lastClr="FFFFFF"/>
              </a:solidFill>
              <a:latin typeface="Agency FB"/>
              <a:ea typeface="造字工房悦黑（非商用）常规体"/>
              <a:sym typeface="宋体" panose="02010600030101010101" pitchFamily="2" charset="-122"/>
            </a:endParaRPr>
          </a:p>
        </p:txBody>
      </p:sp>
      <p:sp>
        <p:nvSpPr>
          <p:cNvPr id="107" name="圆角矩形 18"/>
          <p:cNvSpPr>
            <a:spLocks noChangeArrowheads="1"/>
          </p:cNvSpPr>
          <p:nvPr/>
        </p:nvSpPr>
        <p:spPr bwMode="auto">
          <a:xfrm>
            <a:off x="5422900" y="3957638"/>
            <a:ext cx="5491163" cy="541337"/>
          </a:xfrm>
          <a:prstGeom prst="roundRect">
            <a:avLst>
              <a:gd name="adj" fmla="val 50000"/>
            </a:avLst>
          </a:prstGeom>
          <a:solidFill>
            <a:schemeClr val="bg1">
              <a:alpha val="73000"/>
            </a:schemeClr>
          </a:solidFill>
          <a:ln w="25400" cap="flat" cmpd="sng" algn="ctr">
            <a:solidFill>
              <a:sysClr val="window" lastClr="FFFFFF">
                <a:lumMod val="75000"/>
              </a:sysClr>
            </a:solidFill>
            <a:prstDash val="solid"/>
            <a:miter lim="800000"/>
          </a:ln>
          <a:effectLst/>
        </p:spPr>
        <p:txBody>
          <a:bodyPr anchor="ctr"/>
          <a:lstStyle/>
          <a:p>
            <a:pPr algn="ctr" defTabSz="805815">
              <a:defRPr/>
            </a:pPr>
            <a:endParaRPr lang="zh-CN" altLang="zh-CN" sz="1600" kern="0">
              <a:solidFill>
                <a:sysClr val="window" lastClr="FFFFFF"/>
              </a:solidFill>
              <a:latin typeface="Agency FB"/>
              <a:ea typeface="造字工房悦黑（非商用）常规体"/>
              <a:sym typeface="宋体" panose="02010600030101010101" pitchFamily="2" charset="-122"/>
            </a:endParaRPr>
          </a:p>
        </p:txBody>
      </p:sp>
      <p:sp>
        <p:nvSpPr>
          <p:cNvPr id="108" name="圆角矩形 19"/>
          <p:cNvSpPr>
            <a:spLocks noChangeArrowheads="1"/>
          </p:cNvSpPr>
          <p:nvPr/>
        </p:nvSpPr>
        <p:spPr bwMode="auto">
          <a:xfrm>
            <a:off x="5422900" y="4840288"/>
            <a:ext cx="5491163" cy="541337"/>
          </a:xfrm>
          <a:prstGeom prst="roundRect">
            <a:avLst>
              <a:gd name="adj" fmla="val 50000"/>
            </a:avLst>
          </a:prstGeom>
          <a:solidFill>
            <a:schemeClr val="bg1">
              <a:alpha val="73000"/>
            </a:schemeClr>
          </a:solidFill>
          <a:ln w="25400" cap="flat" cmpd="sng" algn="ctr">
            <a:solidFill>
              <a:sysClr val="window" lastClr="FFFFFF">
                <a:lumMod val="75000"/>
              </a:sysClr>
            </a:solidFill>
            <a:prstDash val="solid"/>
            <a:miter lim="800000"/>
          </a:ln>
          <a:effectLst/>
        </p:spPr>
        <p:txBody>
          <a:bodyPr anchor="ctr"/>
          <a:lstStyle/>
          <a:p>
            <a:pPr algn="ctr" defTabSz="805815">
              <a:defRPr/>
            </a:pPr>
            <a:endParaRPr lang="zh-CN" altLang="zh-CN" sz="1600" kern="0">
              <a:solidFill>
                <a:sysClr val="window" lastClr="FFFFFF"/>
              </a:solidFill>
              <a:latin typeface="Agency FB"/>
              <a:ea typeface="造字工房悦黑（非商用）常规体"/>
              <a:sym typeface="宋体" panose="02010600030101010101" pitchFamily="2" charset="-122"/>
            </a:endParaRPr>
          </a:p>
        </p:txBody>
      </p:sp>
      <p:sp>
        <p:nvSpPr>
          <p:cNvPr id="109" name="TextBox 22"/>
          <p:cNvSpPr>
            <a:spLocks noChangeArrowheads="1"/>
          </p:cNvSpPr>
          <p:nvPr/>
        </p:nvSpPr>
        <p:spPr bwMode="auto">
          <a:xfrm>
            <a:off x="5848350" y="2371725"/>
            <a:ext cx="4606925" cy="213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665"/>
              </a:lnSpc>
              <a:spcBef>
                <a:spcPts val="0"/>
              </a:spcBef>
              <a:spcAft>
                <a:spcPts val="0"/>
              </a:spcAft>
              <a:buFontTx/>
              <a:buNone/>
              <a:defRPr/>
            </a:pPr>
            <a:r>
              <a:rPr lang="zh-CN" altLang="en-US" sz="1500" kern="0">
                <a:solidFill>
                  <a:srgbClr val="445469"/>
                </a:solidFill>
                <a:latin typeface="微软雅黑" panose="020B0503020204020204" pitchFamily="34" charset="-122"/>
                <a:ea typeface="微软雅黑" panose="020B0503020204020204" pitchFamily="34" charset="-122"/>
              </a:rPr>
              <a:t>学生信息不完整。</a:t>
            </a:r>
            <a:endParaRPr lang="en-US" sz="1500" kern="0">
              <a:solidFill>
                <a:srgbClr val="445469"/>
              </a:solidFill>
              <a:latin typeface="微软雅黑" panose="020B0503020204020204" pitchFamily="34" charset="-122"/>
              <a:ea typeface="微软雅黑" panose="020B0503020204020204" pitchFamily="34" charset="-122"/>
            </a:endParaRPr>
          </a:p>
        </p:txBody>
      </p:sp>
      <p:sp>
        <p:nvSpPr>
          <p:cNvPr id="110" name="TextBox 27"/>
          <p:cNvSpPr>
            <a:spLocks noChangeArrowheads="1"/>
          </p:cNvSpPr>
          <p:nvPr/>
        </p:nvSpPr>
        <p:spPr bwMode="auto">
          <a:xfrm>
            <a:off x="5848350" y="3246438"/>
            <a:ext cx="4606925" cy="213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665"/>
              </a:lnSpc>
              <a:spcBef>
                <a:spcPts val="0"/>
              </a:spcBef>
              <a:spcAft>
                <a:spcPts val="0"/>
              </a:spcAft>
              <a:buFontTx/>
              <a:buNone/>
              <a:defRPr/>
            </a:pPr>
            <a:r>
              <a:rPr lang="zh-CN" altLang="en-US" sz="1500" kern="0">
                <a:solidFill>
                  <a:srgbClr val="445469"/>
                </a:solidFill>
                <a:latin typeface="微软雅黑" panose="020B0503020204020204" pitchFamily="34" charset="-122"/>
                <a:ea typeface="微软雅黑" panose="020B0503020204020204" pitchFamily="34" charset="-122"/>
              </a:rPr>
              <a:t>学生信息不准确。</a:t>
            </a:r>
            <a:endParaRPr lang="en-US" sz="1500" kern="0">
              <a:solidFill>
                <a:srgbClr val="445469"/>
              </a:solidFill>
              <a:latin typeface="微软雅黑" panose="020B0503020204020204" pitchFamily="34" charset="-122"/>
              <a:ea typeface="微软雅黑" panose="020B0503020204020204" pitchFamily="34" charset="-122"/>
            </a:endParaRPr>
          </a:p>
        </p:txBody>
      </p:sp>
      <p:sp>
        <p:nvSpPr>
          <p:cNvPr id="111" name="TextBox 28"/>
          <p:cNvSpPr>
            <a:spLocks noChangeArrowheads="1"/>
          </p:cNvSpPr>
          <p:nvPr/>
        </p:nvSpPr>
        <p:spPr bwMode="auto">
          <a:xfrm>
            <a:off x="5848350" y="4129088"/>
            <a:ext cx="4606925" cy="213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665"/>
              </a:lnSpc>
              <a:spcBef>
                <a:spcPts val="0"/>
              </a:spcBef>
              <a:spcAft>
                <a:spcPts val="0"/>
              </a:spcAft>
              <a:buFontTx/>
              <a:buNone/>
              <a:defRPr/>
            </a:pPr>
            <a:r>
              <a:rPr lang="zh-CN" altLang="en-US" sz="1500" kern="0">
                <a:solidFill>
                  <a:srgbClr val="445469"/>
                </a:solidFill>
                <a:latin typeface="微软雅黑" panose="020B0503020204020204" pitchFamily="34" charset="-122"/>
                <a:ea typeface="微软雅黑" panose="020B0503020204020204" pitchFamily="34" charset="-122"/>
              </a:rPr>
              <a:t>学生信息不规范。</a:t>
            </a:r>
            <a:endParaRPr lang="en-US" sz="1500" kern="0">
              <a:solidFill>
                <a:srgbClr val="445469"/>
              </a:solidFill>
              <a:latin typeface="微软雅黑" panose="020B0503020204020204" pitchFamily="34" charset="-122"/>
              <a:ea typeface="微软雅黑" panose="020B0503020204020204" pitchFamily="34" charset="-122"/>
            </a:endParaRPr>
          </a:p>
        </p:txBody>
      </p:sp>
      <p:sp>
        <p:nvSpPr>
          <p:cNvPr id="112" name="TextBox 29"/>
          <p:cNvSpPr>
            <a:spLocks noChangeArrowheads="1"/>
          </p:cNvSpPr>
          <p:nvPr/>
        </p:nvSpPr>
        <p:spPr bwMode="auto">
          <a:xfrm>
            <a:off x="5848350" y="5010150"/>
            <a:ext cx="4606925" cy="213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665"/>
              </a:lnSpc>
              <a:spcBef>
                <a:spcPts val="0"/>
              </a:spcBef>
              <a:spcAft>
                <a:spcPts val="0"/>
              </a:spcAft>
              <a:buFontTx/>
              <a:buNone/>
              <a:defRPr/>
            </a:pPr>
            <a:r>
              <a:rPr lang="zh-CN" altLang="en-US" sz="1500" kern="0">
                <a:solidFill>
                  <a:srgbClr val="445469"/>
                </a:solidFill>
                <a:latin typeface="微软雅黑" panose="020B0503020204020204" pitchFamily="34" charset="-122"/>
                <a:ea typeface="微软雅黑" panose="020B0503020204020204" pitchFamily="34" charset="-122"/>
              </a:rPr>
              <a:t>录入耗费时间长。</a:t>
            </a:r>
            <a:endParaRPr lang="en-US" sz="1500" kern="0">
              <a:solidFill>
                <a:srgbClr val="445469"/>
              </a:solidFill>
              <a:latin typeface="微软雅黑" panose="020B0503020204020204" pitchFamily="34" charset="-122"/>
              <a:ea typeface="微软雅黑" panose="020B0503020204020204" pitchFamily="34" charset="-122"/>
            </a:endParaRPr>
          </a:p>
        </p:txBody>
      </p:sp>
      <p:sp>
        <p:nvSpPr>
          <p:cNvPr id="113" name="Freeform 5"/>
          <p:cNvSpPr>
            <a:spLocks noChangeArrowheads="1"/>
          </p:cNvSpPr>
          <p:nvPr/>
        </p:nvSpPr>
        <p:spPr bwMode="auto">
          <a:xfrm>
            <a:off x="1365250" y="2622550"/>
            <a:ext cx="1119188" cy="908050"/>
          </a:xfrm>
          <a:custGeom>
            <a:avLst/>
            <a:gdLst>
              <a:gd name="T0" fmla="*/ 358999157 w 2740"/>
              <a:gd name="T1" fmla="*/ 319346261 h 2446"/>
              <a:gd name="T2" fmla="*/ 342977205 w 2740"/>
              <a:gd name="T3" fmla="*/ 332451361 h 2446"/>
              <a:gd name="T4" fmla="*/ 320111867 w 2740"/>
              <a:gd name="T5" fmla="*/ 337279321 h 2446"/>
              <a:gd name="T6" fmla="*/ 136189250 w 2740"/>
              <a:gd name="T7" fmla="*/ 337279321 h 2446"/>
              <a:gd name="T8" fmla="*/ 114325871 w 2740"/>
              <a:gd name="T9" fmla="*/ 332451361 h 2446"/>
              <a:gd name="T10" fmla="*/ 98303510 w 2740"/>
              <a:gd name="T11" fmla="*/ 319208532 h 2446"/>
              <a:gd name="T12" fmla="*/ 6008487 w 2740"/>
              <a:gd name="T13" fmla="*/ 187055701 h 2446"/>
              <a:gd name="T14" fmla="*/ 0 w 2740"/>
              <a:gd name="T15" fmla="*/ 168708711 h 2446"/>
              <a:gd name="T16" fmla="*/ 6008487 w 2740"/>
              <a:gd name="T17" fmla="*/ 150223991 h 2446"/>
              <a:gd name="T18" fmla="*/ 97969388 w 2740"/>
              <a:gd name="T19" fmla="*/ 18622821 h 2446"/>
              <a:gd name="T20" fmla="*/ 114325871 w 2740"/>
              <a:gd name="T21" fmla="*/ 5104162 h 2446"/>
              <a:gd name="T22" fmla="*/ 135188107 w 2740"/>
              <a:gd name="T23" fmla="*/ 138101 h 2446"/>
              <a:gd name="T24" fmla="*/ 319778153 w 2740"/>
              <a:gd name="T25" fmla="*/ 138101 h 2446"/>
              <a:gd name="T26" fmla="*/ 342977205 w 2740"/>
              <a:gd name="T27" fmla="*/ 5104162 h 2446"/>
              <a:gd name="T28" fmla="*/ 358999157 w 2740"/>
              <a:gd name="T29" fmla="*/ 18208890 h 2446"/>
              <a:gd name="T30" fmla="*/ 450960466 w 2740"/>
              <a:gd name="T31" fmla="*/ 149810059 h 2446"/>
              <a:gd name="T32" fmla="*/ 457302668 w 2740"/>
              <a:gd name="T33" fmla="*/ 168708711 h 2446"/>
              <a:gd name="T34" fmla="*/ 450793813 w 2740"/>
              <a:gd name="T35" fmla="*/ 187745463 h 2446"/>
              <a:gd name="T36" fmla="*/ 358999157 w 2740"/>
              <a:gd name="T37" fmla="*/ 319346261 h 24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40"/>
              <a:gd name="T58" fmla="*/ 0 h 2446"/>
              <a:gd name="T59" fmla="*/ 2740 w 2740"/>
              <a:gd name="T60" fmla="*/ 2446 h 244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C00000"/>
          </a:solidFill>
          <a:ln>
            <a:noFill/>
          </a:ln>
        </p:spPr>
        <p:txBody>
          <a:bodyPr anchor="ctr"/>
          <a:lstStyle/>
          <a:p>
            <a:endParaRPr lang="zh-CN" altLang="en-US"/>
          </a:p>
        </p:txBody>
      </p:sp>
      <p:sp>
        <p:nvSpPr>
          <p:cNvPr id="114" name="KSO_Shape"/>
          <p:cNvSpPr>
            <a:spLocks noChangeArrowheads="1"/>
          </p:cNvSpPr>
          <p:nvPr/>
        </p:nvSpPr>
        <p:spPr bwMode="auto">
          <a:xfrm>
            <a:off x="1690688" y="2781300"/>
            <a:ext cx="468312" cy="588963"/>
          </a:xfrm>
          <a:custGeom>
            <a:avLst/>
            <a:gdLst>
              <a:gd name="T0" fmla="*/ 2147483646 w 4228"/>
              <a:gd name="T1" fmla="*/ 2147483646 h 5910"/>
              <a:gd name="T2" fmla="*/ 2147483646 w 4228"/>
              <a:gd name="T3" fmla="*/ 2147483646 h 5910"/>
              <a:gd name="T4" fmla="*/ 2147483646 w 4228"/>
              <a:gd name="T5" fmla="*/ 2147483646 h 5910"/>
              <a:gd name="T6" fmla="*/ 2147483646 w 4228"/>
              <a:gd name="T7" fmla="*/ 2147483646 h 5910"/>
              <a:gd name="T8" fmla="*/ 2147483646 w 4228"/>
              <a:gd name="T9" fmla="*/ 736754076 h 5910"/>
              <a:gd name="T10" fmla="*/ 2147483646 w 4228"/>
              <a:gd name="T11" fmla="*/ 468900117 h 5910"/>
              <a:gd name="T12" fmla="*/ 2147483646 w 4228"/>
              <a:gd name="T13" fmla="*/ 2147483646 h 5910"/>
              <a:gd name="T14" fmla="*/ 2147483646 w 4228"/>
              <a:gd name="T15" fmla="*/ 2147483646 h 5910"/>
              <a:gd name="T16" fmla="*/ 769768890 w 4228"/>
              <a:gd name="T17" fmla="*/ 2147483646 h 5910"/>
              <a:gd name="T18" fmla="*/ 502005176 w 4228"/>
              <a:gd name="T19" fmla="*/ 2147483646 h 5910"/>
              <a:gd name="T20" fmla="*/ 2147483646 w 4228"/>
              <a:gd name="T21" fmla="*/ 2147483646 h 5910"/>
              <a:gd name="T22" fmla="*/ 2147483646 w 4228"/>
              <a:gd name="T23" fmla="*/ 2147483646 h 5910"/>
              <a:gd name="T24" fmla="*/ 2147483646 w 4228"/>
              <a:gd name="T25" fmla="*/ 2147483646 h 5910"/>
              <a:gd name="T26" fmla="*/ 2147483646 w 4228"/>
              <a:gd name="T27" fmla="*/ 2147483646 h 5910"/>
              <a:gd name="T28" fmla="*/ 2147483646 w 4228"/>
              <a:gd name="T29" fmla="*/ 2147483646 h 5910"/>
              <a:gd name="T30" fmla="*/ 2147483646 w 4228"/>
              <a:gd name="T31" fmla="*/ 2147483646 h 5910"/>
              <a:gd name="T32" fmla="*/ 2147483646 w 4228"/>
              <a:gd name="T33" fmla="*/ 2147483646 h 5910"/>
              <a:gd name="T34" fmla="*/ 2147483646 w 4228"/>
              <a:gd name="T35" fmla="*/ 2147483646 h 5910"/>
              <a:gd name="T36" fmla="*/ 2147483646 w 4228"/>
              <a:gd name="T37" fmla="*/ 2147483646 h 5910"/>
              <a:gd name="T38" fmla="*/ 2147483646 w 4228"/>
              <a:gd name="T39" fmla="*/ 2147483646 h 5910"/>
              <a:gd name="T40" fmla="*/ 2147483646 w 4228"/>
              <a:gd name="T41" fmla="*/ 2147483646 h 5910"/>
              <a:gd name="T42" fmla="*/ 2147483646 w 4228"/>
              <a:gd name="T43" fmla="*/ 2147483646 h 5910"/>
              <a:gd name="T44" fmla="*/ 2147483646 w 4228"/>
              <a:gd name="T45" fmla="*/ 2147483646 h 5910"/>
              <a:gd name="T46" fmla="*/ 2147483646 w 4228"/>
              <a:gd name="T47" fmla="*/ 2147483646 h 5910"/>
              <a:gd name="T48" fmla="*/ 2147483646 w 4228"/>
              <a:gd name="T49" fmla="*/ 2147483646 h 5910"/>
              <a:gd name="T50" fmla="*/ 2147483646 w 4228"/>
              <a:gd name="T51" fmla="*/ 2147483646 h 5910"/>
              <a:gd name="T52" fmla="*/ 2147483646 w 4228"/>
              <a:gd name="T53" fmla="*/ 2147483646 h 5910"/>
              <a:gd name="T54" fmla="*/ 2147483646 w 4228"/>
              <a:gd name="T55" fmla="*/ 2147483646 h 5910"/>
              <a:gd name="T56" fmla="*/ 2147483646 w 4228"/>
              <a:gd name="T57" fmla="*/ 2147483646 h 5910"/>
              <a:gd name="T58" fmla="*/ 2147483646 w 4228"/>
              <a:gd name="T59" fmla="*/ 2147483646 h 5910"/>
              <a:gd name="T60" fmla="*/ 2147483646 w 4228"/>
              <a:gd name="T61" fmla="*/ 2147483646 h 5910"/>
              <a:gd name="T62" fmla="*/ 2147483646 w 4228"/>
              <a:gd name="T63" fmla="*/ 2147483646 h 5910"/>
              <a:gd name="T64" fmla="*/ 2147483646 w 4228"/>
              <a:gd name="T65" fmla="*/ 2147483646 h 5910"/>
              <a:gd name="T66" fmla="*/ 2147483646 w 4228"/>
              <a:gd name="T67" fmla="*/ 2147483646 h 5910"/>
              <a:gd name="T68" fmla="*/ 2147483646 w 4228"/>
              <a:gd name="T69" fmla="*/ 2147483646 h 5910"/>
              <a:gd name="T70" fmla="*/ 2147483646 w 4228"/>
              <a:gd name="T71" fmla="*/ 2147483646 h 5910"/>
              <a:gd name="T72" fmla="*/ 2147483646 w 4228"/>
              <a:gd name="T73" fmla="*/ 2147483646 h 5910"/>
              <a:gd name="T74" fmla="*/ 2147483646 w 4228"/>
              <a:gd name="T75" fmla="*/ 2147483646 h 5910"/>
              <a:gd name="T76" fmla="*/ 2147483646 w 4228"/>
              <a:gd name="T77" fmla="*/ 2147483646 h 5910"/>
              <a:gd name="T78" fmla="*/ 2147483646 w 4228"/>
              <a:gd name="T79" fmla="*/ 2147483646 h 5910"/>
              <a:gd name="T80" fmla="*/ 2147483646 w 4228"/>
              <a:gd name="T81" fmla="*/ 2147483646 h 5910"/>
              <a:gd name="T82" fmla="*/ 2147483646 w 4228"/>
              <a:gd name="T83" fmla="*/ 2147483646 h 5910"/>
              <a:gd name="T84" fmla="*/ 2147483646 w 4228"/>
              <a:gd name="T85" fmla="*/ 2147483646 h 5910"/>
              <a:gd name="T86" fmla="*/ 2147483646 w 4228"/>
              <a:gd name="T87" fmla="*/ 2147483646 h 5910"/>
              <a:gd name="T88" fmla="*/ 2147483646 w 4228"/>
              <a:gd name="T89" fmla="*/ 2147483646 h 5910"/>
              <a:gd name="T90" fmla="*/ 2147483646 w 4228"/>
              <a:gd name="T91" fmla="*/ 2147483646 h 5910"/>
              <a:gd name="T92" fmla="*/ 2147483646 w 4228"/>
              <a:gd name="T93" fmla="*/ 2147483646 h 5910"/>
              <a:gd name="T94" fmla="*/ 2147483646 w 4228"/>
              <a:gd name="T95" fmla="*/ 2147483646 h 5910"/>
              <a:gd name="T96" fmla="*/ 2147483646 w 4228"/>
              <a:gd name="T97" fmla="*/ 2147483646 h 5910"/>
              <a:gd name="T98" fmla="*/ 2147483646 w 4228"/>
              <a:gd name="T99" fmla="*/ 2147483646 h 5910"/>
              <a:gd name="T100" fmla="*/ 2147483646 w 4228"/>
              <a:gd name="T101" fmla="*/ 2147483646 h 5910"/>
              <a:gd name="T102" fmla="*/ 2147483646 w 4228"/>
              <a:gd name="T103" fmla="*/ 2147483646 h 5910"/>
              <a:gd name="T104" fmla="*/ 2147483646 w 4228"/>
              <a:gd name="T105" fmla="*/ 2147483646 h 5910"/>
              <a:gd name="T106" fmla="*/ 2147483646 w 4228"/>
              <a:gd name="T107" fmla="*/ 2147483646 h 5910"/>
              <a:gd name="T108" fmla="*/ 2147483646 w 4228"/>
              <a:gd name="T109" fmla="*/ 2147483646 h 5910"/>
              <a:gd name="T110" fmla="*/ 2147483646 w 4228"/>
              <a:gd name="T111" fmla="*/ 2147483646 h 5910"/>
              <a:gd name="T112" fmla="*/ 2147483646 w 4228"/>
              <a:gd name="T113" fmla="*/ 2147483646 h 5910"/>
              <a:gd name="T114" fmla="*/ 2147483646 w 4228"/>
              <a:gd name="T115" fmla="*/ 2147483646 h 5910"/>
              <a:gd name="T116" fmla="*/ 2147483646 w 4228"/>
              <a:gd name="T117" fmla="*/ 2147483646 h 5910"/>
              <a:gd name="T118" fmla="*/ 2147483646 w 4228"/>
              <a:gd name="T119" fmla="*/ 2147483646 h 5910"/>
              <a:gd name="T120" fmla="*/ 2147483646 w 4228"/>
              <a:gd name="T121" fmla="*/ 2147483646 h 591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4228"/>
              <a:gd name="T184" fmla="*/ 0 h 5910"/>
              <a:gd name="T185" fmla="*/ 4228 w 4228"/>
              <a:gd name="T186" fmla="*/ 5910 h 5910"/>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4228" h="5910">
                <a:moveTo>
                  <a:pt x="3998" y="2785"/>
                </a:moveTo>
                <a:lnTo>
                  <a:pt x="3815" y="2602"/>
                </a:lnTo>
                <a:lnTo>
                  <a:pt x="2840" y="1627"/>
                </a:lnTo>
                <a:lnTo>
                  <a:pt x="3127" y="1341"/>
                </a:lnTo>
                <a:lnTo>
                  <a:pt x="3155" y="1312"/>
                </a:lnTo>
                <a:lnTo>
                  <a:pt x="3181" y="1282"/>
                </a:lnTo>
                <a:lnTo>
                  <a:pt x="3205" y="1251"/>
                </a:lnTo>
                <a:lnTo>
                  <a:pt x="3227" y="1219"/>
                </a:lnTo>
                <a:lnTo>
                  <a:pt x="3247" y="1185"/>
                </a:lnTo>
                <a:lnTo>
                  <a:pt x="3266" y="1151"/>
                </a:lnTo>
                <a:lnTo>
                  <a:pt x="3284" y="1116"/>
                </a:lnTo>
                <a:lnTo>
                  <a:pt x="3299" y="1081"/>
                </a:lnTo>
                <a:lnTo>
                  <a:pt x="3313" y="1046"/>
                </a:lnTo>
                <a:lnTo>
                  <a:pt x="3324" y="1009"/>
                </a:lnTo>
                <a:lnTo>
                  <a:pt x="3335" y="972"/>
                </a:lnTo>
                <a:lnTo>
                  <a:pt x="3342" y="935"/>
                </a:lnTo>
                <a:lnTo>
                  <a:pt x="3349" y="898"/>
                </a:lnTo>
                <a:lnTo>
                  <a:pt x="3353" y="861"/>
                </a:lnTo>
                <a:lnTo>
                  <a:pt x="3356" y="823"/>
                </a:lnTo>
                <a:lnTo>
                  <a:pt x="3357" y="786"/>
                </a:lnTo>
                <a:lnTo>
                  <a:pt x="3356" y="748"/>
                </a:lnTo>
                <a:lnTo>
                  <a:pt x="3353" y="710"/>
                </a:lnTo>
                <a:lnTo>
                  <a:pt x="3349" y="673"/>
                </a:lnTo>
                <a:lnTo>
                  <a:pt x="3342" y="635"/>
                </a:lnTo>
                <a:lnTo>
                  <a:pt x="3335" y="598"/>
                </a:lnTo>
                <a:lnTo>
                  <a:pt x="3324" y="562"/>
                </a:lnTo>
                <a:lnTo>
                  <a:pt x="3313" y="526"/>
                </a:lnTo>
                <a:lnTo>
                  <a:pt x="3299" y="489"/>
                </a:lnTo>
                <a:lnTo>
                  <a:pt x="3284" y="455"/>
                </a:lnTo>
                <a:lnTo>
                  <a:pt x="3266" y="420"/>
                </a:lnTo>
                <a:lnTo>
                  <a:pt x="3247" y="385"/>
                </a:lnTo>
                <a:lnTo>
                  <a:pt x="3227" y="353"/>
                </a:lnTo>
                <a:lnTo>
                  <a:pt x="3205" y="321"/>
                </a:lnTo>
                <a:lnTo>
                  <a:pt x="3181" y="290"/>
                </a:lnTo>
                <a:lnTo>
                  <a:pt x="3155" y="258"/>
                </a:lnTo>
                <a:lnTo>
                  <a:pt x="3127" y="229"/>
                </a:lnTo>
                <a:lnTo>
                  <a:pt x="3097" y="201"/>
                </a:lnTo>
                <a:lnTo>
                  <a:pt x="3067" y="176"/>
                </a:lnTo>
                <a:lnTo>
                  <a:pt x="3036" y="151"/>
                </a:lnTo>
                <a:lnTo>
                  <a:pt x="3003" y="129"/>
                </a:lnTo>
                <a:lnTo>
                  <a:pt x="2970" y="108"/>
                </a:lnTo>
                <a:lnTo>
                  <a:pt x="2936" y="89"/>
                </a:lnTo>
                <a:lnTo>
                  <a:pt x="2902" y="72"/>
                </a:lnTo>
                <a:lnTo>
                  <a:pt x="2866" y="56"/>
                </a:lnTo>
                <a:lnTo>
                  <a:pt x="2830" y="43"/>
                </a:lnTo>
                <a:lnTo>
                  <a:pt x="2795" y="32"/>
                </a:lnTo>
                <a:lnTo>
                  <a:pt x="2758" y="22"/>
                </a:lnTo>
                <a:lnTo>
                  <a:pt x="2720" y="14"/>
                </a:lnTo>
                <a:lnTo>
                  <a:pt x="2683" y="7"/>
                </a:lnTo>
                <a:lnTo>
                  <a:pt x="2645" y="3"/>
                </a:lnTo>
                <a:lnTo>
                  <a:pt x="2608" y="0"/>
                </a:lnTo>
                <a:lnTo>
                  <a:pt x="2570" y="0"/>
                </a:lnTo>
                <a:lnTo>
                  <a:pt x="2532" y="0"/>
                </a:lnTo>
                <a:lnTo>
                  <a:pt x="2496" y="3"/>
                </a:lnTo>
                <a:lnTo>
                  <a:pt x="2458" y="7"/>
                </a:lnTo>
                <a:lnTo>
                  <a:pt x="2421" y="14"/>
                </a:lnTo>
                <a:lnTo>
                  <a:pt x="2383" y="22"/>
                </a:lnTo>
                <a:lnTo>
                  <a:pt x="2346" y="32"/>
                </a:lnTo>
                <a:lnTo>
                  <a:pt x="2310" y="43"/>
                </a:lnTo>
                <a:lnTo>
                  <a:pt x="2275" y="56"/>
                </a:lnTo>
                <a:lnTo>
                  <a:pt x="2239" y="72"/>
                </a:lnTo>
                <a:lnTo>
                  <a:pt x="2205" y="89"/>
                </a:lnTo>
                <a:lnTo>
                  <a:pt x="2171" y="108"/>
                </a:lnTo>
                <a:lnTo>
                  <a:pt x="2138" y="129"/>
                </a:lnTo>
                <a:lnTo>
                  <a:pt x="2105" y="151"/>
                </a:lnTo>
                <a:lnTo>
                  <a:pt x="2074" y="176"/>
                </a:lnTo>
                <a:lnTo>
                  <a:pt x="2044" y="201"/>
                </a:lnTo>
                <a:lnTo>
                  <a:pt x="2015" y="229"/>
                </a:lnTo>
                <a:lnTo>
                  <a:pt x="301" y="1950"/>
                </a:lnTo>
                <a:lnTo>
                  <a:pt x="284" y="1965"/>
                </a:lnTo>
                <a:lnTo>
                  <a:pt x="266" y="1980"/>
                </a:lnTo>
                <a:lnTo>
                  <a:pt x="248" y="1996"/>
                </a:lnTo>
                <a:lnTo>
                  <a:pt x="231" y="2013"/>
                </a:lnTo>
                <a:lnTo>
                  <a:pt x="203" y="2042"/>
                </a:lnTo>
                <a:lnTo>
                  <a:pt x="177" y="2072"/>
                </a:lnTo>
                <a:lnTo>
                  <a:pt x="153" y="2104"/>
                </a:lnTo>
                <a:lnTo>
                  <a:pt x="131" y="2135"/>
                </a:lnTo>
                <a:lnTo>
                  <a:pt x="110" y="2169"/>
                </a:lnTo>
                <a:lnTo>
                  <a:pt x="91" y="2203"/>
                </a:lnTo>
                <a:lnTo>
                  <a:pt x="74" y="2238"/>
                </a:lnTo>
                <a:lnTo>
                  <a:pt x="58" y="2273"/>
                </a:lnTo>
                <a:lnTo>
                  <a:pt x="45" y="2308"/>
                </a:lnTo>
                <a:lnTo>
                  <a:pt x="33" y="2345"/>
                </a:lnTo>
                <a:lnTo>
                  <a:pt x="23" y="2382"/>
                </a:lnTo>
                <a:lnTo>
                  <a:pt x="15" y="2419"/>
                </a:lnTo>
                <a:lnTo>
                  <a:pt x="9" y="2456"/>
                </a:lnTo>
                <a:lnTo>
                  <a:pt x="5" y="2493"/>
                </a:lnTo>
                <a:lnTo>
                  <a:pt x="1" y="2531"/>
                </a:lnTo>
                <a:lnTo>
                  <a:pt x="0" y="2569"/>
                </a:lnTo>
                <a:lnTo>
                  <a:pt x="1" y="2606"/>
                </a:lnTo>
                <a:lnTo>
                  <a:pt x="5" y="2644"/>
                </a:lnTo>
                <a:lnTo>
                  <a:pt x="9" y="2681"/>
                </a:lnTo>
                <a:lnTo>
                  <a:pt x="15" y="2719"/>
                </a:lnTo>
                <a:lnTo>
                  <a:pt x="23" y="2756"/>
                </a:lnTo>
                <a:lnTo>
                  <a:pt x="33" y="2792"/>
                </a:lnTo>
                <a:lnTo>
                  <a:pt x="45" y="2829"/>
                </a:lnTo>
                <a:lnTo>
                  <a:pt x="58" y="2865"/>
                </a:lnTo>
                <a:lnTo>
                  <a:pt x="74" y="2899"/>
                </a:lnTo>
                <a:lnTo>
                  <a:pt x="91" y="2934"/>
                </a:lnTo>
                <a:lnTo>
                  <a:pt x="110" y="2969"/>
                </a:lnTo>
                <a:lnTo>
                  <a:pt x="131" y="3001"/>
                </a:lnTo>
                <a:lnTo>
                  <a:pt x="153" y="3033"/>
                </a:lnTo>
                <a:lnTo>
                  <a:pt x="177" y="3065"/>
                </a:lnTo>
                <a:lnTo>
                  <a:pt x="203" y="3096"/>
                </a:lnTo>
                <a:lnTo>
                  <a:pt x="231" y="3125"/>
                </a:lnTo>
                <a:lnTo>
                  <a:pt x="1388" y="4281"/>
                </a:lnTo>
                <a:lnTo>
                  <a:pt x="1102" y="4567"/>
                </a:lnTo>
                <a:lnTo>
                  <a:pt x="1075" y="4597"/>
                </a:lnTo>
                <a:lnTo>
                  <a:pt x="1048" y="4627"/>
                </a:lnTo>
                <a:lnTo>
                  <a:pt x="1024" y="4658"/>
                </a:lnTo>
                <a:lnTo>
                  <a:pt x="1001" y="4691"/>
                </a:lnTo>
                <a:lnTo>
                  <a:pt x="981" y="4724"/>
                </a:lnTo>
                <a:lnTo>
                  <a:pt x="962" y="4758"/>
                </a:lnTo>
                <a:lnTo>
                  <a:pt x="945" y="4792"/>
                </a:lnTo>
                <a:lnTo>
                  <a:pt x="930" y="4828"/>
                </a:lnTo>
                <a:lnTo>
                  <a:pt x="916" y="4864"/>
                </a:lnTo>
                <a:lnTo>
                  <a:pt x="904" y="4899"/>
                </a:lnTo>
                <a:lnTo>
                  <a:pt x="894" y="4936"/>
                </a:lnTo>
                <a:lnTo>
                  <a:pt x="886" y="4973"/>
                </a:lnTo>
                <a:lnTo>
                  <a:pt x="879" y="5011"/>
                </a:lnTo>
                <a:lnTo>
                  <a:pt x="875" y="5048"/>
                </a:lnTo>
                <a:lnTo>
                  <a:pt x="873" y="5086"/>
                </a:lnTo>
                <a:lnTo>
                  <a:pt x="872" y="5123"/>
                </a:lnTo>
                <a:lnTo>
                  <a:pt x="873" y="5161"/>
                </a:lnTo>
                <a:lnTo>
                  <a:pt x="875" y="5198"/>
                </a:lnTo>
                <a:lnTo>
                  <a:pt x="880" y="5236"/>
                </a:lnTo>
                <a:lnTo>
                  <a:pt x="886" y="5273"/>
                </a:lnTo>
                <a:lnTo>
                  <a:pt x="894" y="5311"/>
                </a:lnTo>
                <a:lnTo>
                  <a:pt x="904" y="5347"/>
                </a:lnTo>
                <a:lnTo>
                  <a:pt x="916" y="5383"/>
                </a:lnTo>
                <a:lnTo>
                  <a:pt x="930" y="5419"/>
                </a:lnTo>
                <a:lnTo>
                  <a:pt x="945" y="5455"/>
                </a:lnTo>
                <a:lnTo>
                  <a:pt x="962" y="5489"/>
                </a:lnTo>
                <a:lnTo>
                  <a:pt x="981" y="5523"/>
                </a:lnTo>
                <a:lnTo>
                  <a:pt x="1002" y="5556"/>
                </a:lnTo>
                <a:lnTo>
                  <a:pt x="1024" y="5589"/>
                </a:lnTo>
                <a:lnTo>
                  <a:pt x="1049" y="5620"/>
                </a:lnTo>
                <a:lnTo>
                  <a:pt x="1075" y="5650"/>
                </a:lnTo>
                <a:lnTo>
                  <a:pt x="1102" y="5679"/>
                </a:lnTo>
                <a:lnTo>
                  <a:pt x="1131" y="5707"/>
                </a:lnTo>
                <a:lnTo>
                  <a:pt x="1162" y="5734"/>
                </a:lnTo>
                <a:lnTo>
                  <a:pt x="1193" y="5757"/>
                </a:lnTo>
                <a:lnTo>
                  <a:pt x="1225" y="5779"/>
                </a:lnTo>
                <a:lnTo>
                  <a:pt x="1259" y="5800"/>
                </a:lnTo>
                <a:lnTo>
                  <a:pt x="1292" y="5819"/>
                </a:lnTo>
                <a:lnTo>
                  <a:pt x="1327" y="5836"/>
                </a:lnTo>
                <a:lnTo>
                  <a:pt x="1362" y="5852"/>
                </a:lnTo>
                <a:lnTo>
                  <a:pt x="1398" y="5865"/>
                </a:lnTo>
                <a:lnTo>
                  <a:pt x="1434" y="5877"/>
                </a:lnTo>
                <a:lnTo>
                  <a:pt x="1471" y="5887"/>
                </a:lnTo>
                <a:lnTo>
                  <a:pt x="1507" y="5895"/>
                </a:lnTo>
                <a:lnTo>
                  <a:pt x="1545" y="5902"/>
                </a:lnTo>
                <a:lnTo>
                  <a:pt x="1582" y="5906"/>
                </a:lnTo>
                <a:lnTo>
                  <a:pt x="1620" y="5909"/>
                </a:lnTo>
                <a:lnTo>
                  <a:pt x="1658" y="5910"/>
                </a:lnTo>
                <a:lnTo>
                  <a:pt x="1696" y="5909"/>
                </a:lnTo>
                <a:lnTo>
                  <a:pt x="1734" y="5906"/>
                </a:lnTo>
                <a:lnTo>
                  <a:pt x="1771" y="5902"/>
                </a:lnTo>
                <a:lnTo>
                  <a:pt x="1809" y="5895"/>
                </a:lnTo>
                <a:lnTo>
                  <a:pt x="1845" y="5887"/>
                </a:lnTo>
                <a:lnTo>
                  <a:pt x="1882" y="5877"/>
                </a:lnTo>
                <a:lnTo>
                  <a:pt x="1918" y="5865"/>
                </a:lnTo>
                <a:lnTo>
                  <a:pt x="1954" y="5852"/>
                </a:lnTo>
                <a:lnTo>
                  <a:pt x="1989" y="5836"/>
                </a:lnTo>
                <a:lnTo>
                  <a:pt x="2024" y="5819"/>
                </a:lnTo>
                <a:lnTo>
                  <a:pt x="2057" y="5800"/>
                </a:lnTo>
                <a:lnTo>
                  <a:pt x="2091" y="5780"/>
                </a:lnTo>
                <a:lnTo>
                  <a:pt x="2123" y="5757"/>
                </a:lnTo>
                <a:lnTo>
                  <a:pt x="2154" y="5734"/>
                </a:lnTo>
                <a:lnTo>
                  <a:pt x="2184" y="5707"/>
                </a:lnTo>
                <a:lnTo>
                  <a:pt x="2215" y="5679"/>
                </a:lnTo>
                <a:lnTo>
                  <a:pt x="3998" y="3897"/>
                </a:lnTo>
                <a:lnTo>
                  <a:pt x="4026" y="3866"/>
                </a:lnTo>
                <a:lnTo>
                  <a:pt x="4052" y="3836"/>
                </a:lnTo>
                <a:lnTo>
                  <a:pt x="4076" y="3805"/>
                </a:lnTo>
                <a:lnTo>
                  <a:pt x="4099" y="3773"/>
                </a:lnTo>
                <a:lnTo>
                  <a:pt x="4119" y="3739"/>
                </a:lnTo>
                <a:lnTo>
                  <a:pt x="4138" y="3706"/>
                </a:lnTo>
                <a:lnTo>
                  <a:pt x="4156" y="3671"/>
                </a:lnTo>
                <a:lnTo>
                  <a:pt x="4170" y="3636"/>
                </a:lnTo>
                <a:lnTo>
                  <a:pt x="4185" y="3600"/>
                </a:lnTo>
                <a:lnTo>
                  <a:pt x="4196" y="3564"/>
                </a:lnTo>
                <a:lnTo>
                  <a:pt x="4206" y="3527"/>
                </a:lnTo>
                <a:lnTo>
                  <a:pt x="4214" y="3489"/>
                </a:lnTo>
                <a:lnTo>
                  <a:pt x="4220" y="3453"/>
                </a:lnTo>
                <a:lnTo>
                  <a:pt x="4225" y="3415"/>
                </a:lnTo>
                <a:lnTo>
                  <a:pt x="4227" y="3378"/>
                </a:lnTo>
                <a:lnTo>
                  <a:pt x="4228" y="3340"/>
                </a:lnTo>
                <a:lnTo>
                  <a:pt x="4227" y="3302"/>
                </a:lnTo>
                <a:lnTo>
                  <a:pt x="4225" y="3265"/>
                </a:lnTo>
                <a:lnTo>
                  <a:pt x="4220" y="3227"/>
                </a:lnTo>
                <a:lnTo>
                  <a:pt x="4214" y="3191"/>
                </a:lnTo>
                <a:lnTo>
                  <a:pt x="4206" y="3153"/>
                </a:lnTo>
                <a:lnTo>
                  <a:pt x="4196" y="3116"/>
                </a:lnTo>
                <a:lnTo>
                  <a:pt x="4185" y="3080"/>
                </a:lnTo>
                <a:lnTo>
                  <a:pt x="4170" y="3044"/>
                </a:lnTo>
                <a:lnTo>
                  <a:pt x="4156" y="3009"/>
                </a:lnTo>
                <a:lnTo>
                  <a:pt x="4138" y="2974"/>
                </a:lnTo>
                <a:lnTo>
                  <a:pt x="4119" y="2941"/>
                </a:lnTo>
                <a:lnTo>
                  <a:pt x="4099" y="2907"/>
                </a:lnTo>
                <a:lnTo>
                  <a:pt x="4076" y="2875"/>
                </a:lnTo>
                <a:lnTo>
                  <a:pt x="4052" y="2844"/>
                </a:lnTo>
                <a:lnTo>
                  <a:pt x="4026" y="2814"/>
                </a:lnTo>
                <a:lnTo>
                  <a:pt x="3998" y="2785"/>
                </a:lnTo>
                <a:close/>
                <a:moveTo>
                  <a:pt x="2285" y="499"/>
                </a:moveTo>
                <a:lnTo>
                  <a:pt x="2285" y="499"/>
                </a:lnTo>
                <a:lnTo>
                  <a:pt x="2300" y="485"/>
                </a:lnTo>
                <a:lnTo>
                  <a:pt x="2316" y="471"/>
                </a:lnTo>
                <a:lnTo>
                  <a:pt x="2332" y="459"/>
                </a:lnTo>
                <a:lnTo>
                  <a:pt x="2348" y="448"/>
                </a:lnTo>
                <a:lnTo>
                  <a:pt x="2365" y="437"/>
                </a:lnTo>
                <a:lnTo>
                  <a:pt x="2383" y="428"/>
                </a:lnTo>
                <a:lnTo>
                  <a:pt x="2401" y="419"/>
                </a:lnTo>
                <a:lnTo>
                  <a:pt x="2419" y="411"/>
                </a:lnTo>
                <a:lnTo>
                  <a:pt x="2437" y="404"/>
                </a:lnTo>
                <a:lnTo>
                  <a:pt x="2456" y="398"/>
                </a:lnTo>
                <a:lnTo>
                  <a:pt x="2474" y="393"/>
                </a:lnTo>
                <a:lnTo>
                  <a:pt x="2493" y="389"/>
                </a:lnTo>
                <a:lnTo>
                  <a:pt x="2512" y="385"/>
                </a:lnTo>
                <a:lnTo>
                  <a:pt x="2531" y="383"/>
                </a:lnTo>
                <a:lnTo>
                  <a:pt x="2551" y="382"/>
                </a:lnTo>
                <a:lnTo>
                  <a:pt x="2570" y="381"/>
                </a:lnTo>
                <a:lnTo>
                  <a:pt x="2590" y="382"/>
                </a:lnTo>
                <a:lnTo>
                  <a:pt x="2609" y="383"/>
                </a:lnTo>
                <a:lnTo>
                  <a:pt x="2628" y="385"/>
                </a:lnTo>
                <a:lnTo>
                  <a:pt x="2647" y="389"/>
                </a:lnTo>
                <a:lnTo>
                  <a:pt x="2667" y="393"/>
                </a:lnTo>
                <a:lnTo>
                  <a:pt x="2685" y="398"/>
                </a:lnTo>
                <a:lnTo>
                  <a:pt x="2704" y="404"/>
                </a:lnTo>
                <a:lnTo>
                  <a:pt x="2722" y="411"/>
                </a:lnTo>
                <a:lnTo>
                  <a:pt x="2741" y="419"/>
                </a:lnTo>
                <a:lnTo>
                  <a:pt x="2759" y="428"/>
                </a:lnTo>
                <a:lnTo>
                  <a:pt x="2776" y="437"/>
                </a:lnTo>
                <a:lnTo>
                  <a:pt x="2792" y="448"/>
                </a:lnTo>
                <a:lnTo>
                  <a:pt x="2809" y="459"/>
                </a:lnTo>
                <a:lnTo>
                  <a:pt x="2826" y="471"/>
                </a:lnTo>
                <a:lnTo>
                  <a:pt x="2841" y="485"/>
                </a:lnTo>
                <a:lnTo>
                  <a:pt x="2856" y="499"/>
                </a:lnTo>
                <a:lnTo>
                  <a:pt x="2870" y="515"/>
                </a:lnTo>
                <a:lnTo>
                  <a:pt x="2884" y="530"/>
                </a:lnTo>
                <a:lnTo>
                  <a:pt x="2896" y="546"/>
                </a:lnTo>
                <a:lnTo>
                  <a:pt x="2908" y="563"/>
                </a:lnTo>
                <a:lnTo>
                  <a:pt x="2918" y="581"/>
                </a:lnTo>
                <a:lnTo>
                  <a:pt x="2928" y="597"/>
                </a:lnTo>
                <a:lnTo>
                  <a:pt x="2937" y="615"/>
                </a:lnTo>
                <a:lnTo>
                  <a:pt x="2945" y="633"/>
                </a:lnTo>
                <a:lnTo>
                  <a:pt x="2952" y="652"/>
                </a:lnTo>
                <a:lnTo>
                  <a:pt x="2959" y="670"/>
                </a:lnTo>
                <a:lnTo>
                  <a:pt x="2963" y="689"/>
                </a:lnTo>
                <a:lnTo>
                  <a:pt x="2968" y="708"/>
                </a:lnTo>
                <a:lnTo>
                  <a:pt x="2971" y="727"/>
                </a:lnTo>
                <a:lnTo>
                  <a:pt x="2973" y="747"/>
                </a:lnTo>
                <a:lnTo>
                  <a:pt x="2974" y="766"/>
                </a:lnTo>
                <a:lnTo>
                  <a:pt x="2974" y="786"/>
                </a:lnTo>
                <a:lnTo>
                  <a:pt x="2974" y="805"/>
                </a:lnTo>
                <a:lnTo>
                  <a:pt x="2973" y="824"/>
                </a:lnTo>
                <a:lnTo>
                  <a:pt x="2971" y="844"/>
                </a:lnTo>
                <a:lnTo>
                  <a:pt x="2968" y="863"/>
                </a:lnTo>
                <a:lnTo>
                  <a:pt x="2963" y="882"/>
                </a:lnTo>
                <a:lnTo>
                  <a:pt x="2959" y="901"/>
                </a:lnTo>
                <a:lnTo>
                  <a:pt x="2952" y="920"/>
                </a:lnTo>
                <a:lnTo>
                  <a:pt x="2945" y="938"/>
                </a:lnTo>
                <a:lnTo>
                  <a:pt x="2937" y="955"/>
                </a:lnTo>
                <a:lnTo>
                  <a:pt x="2928" y="973"/>
                </a:lnTo>
                <a:lnTo>
                  <a:pt x="2918" y="991"/>
                </a:lnTo>
                <a:lnTo>
                  <a:pt x="2908" y="1008"/>
                </a:lnTo>
                <a:lnTo>
                  <a:pt x="2896" y="1025"/>
                </a:lnTo>
                <a:lnTo>
                  <a:pt x="2884" y="1040"/>
                </a:lnTo>
                <a:lnTo>
                  <a:pt x="2870" y="1056"/>
                </a:lnTo>
                <a:lnTo>
                  <a:pt x="2856" y="1071"/>
                </a:lnTo>
                <a:lnTo>
                  <a:pt x="2743" y="1184"/>
                </a:lnTo>
                <a:lnTo>
                  <a:pt x="1550" y="2377"/>
                </a:lnTo>
                <a:lnTo>
                  <a:pt x="1543" y="2353"/>
                </a:lnTo>
                <a:lnTo>
                  <a:pt x="1535" y="2327"/>
                </a:lnTo>
                <a:lnTo>
                  <a:pt x="1527" y="2303"/>
                </a:lnTo>
                <a:lnTo>
                  <a:pt x="1518" y="2278"/>
                </a:lnTo>
                <a:lnTo>
                  <a:pt x="1508" y="2255"/>
                </a:lnTo>
                <a:lnTo>
                  <a:pt x="1497" y="2230"/>
                </a:lnTo>
                <a:lnTo>
                  <a:pt x="1485" y="2207"/>
                </a:lnTo>
                <a:lnTo>
                  <a:pt x="1473" y="2183"/>
                </a:lnTo>
                <a:lnTo>
                  <a:pt x="1459" y="2161"/>
                </a:lnTo>
                <a:lnTo>
                  <a:pt x="1446" y="2139"/>
                </a:lnTo>
                <a:lnTo>
                  <a:pt x="1430" y="2116"/>
                </a:lnTo>
                <a:lnTo>
                  <a:pt x="1415" y="2094"/>
                </a:lnTo>
                <a:lnTo>
                  <a:pt x="1398" y="2073"/>
                </a:lnTo>
                <a:lnTo>
                  <a:pt x="1380" y="2053"/>
                </a:lnTo>
                <a:lnTo>
                  <a:pt x="1362" y="2033"/>
                </a:lnTo>
                <a:lnTo>
                  <a:pt x="1343" y="2013"/>
                </a:lnTo>
                <a:lnTo>
                  <a:pt x="1323" y="1994"/>
                </a:lnTo>
                <a:lnTo>
                  <a:pt x="1303" y="1976"/>
                </a:lnTo>
                <a:lnTo>
                  <a:pt x="1283" y="1958"/>
                </a:lnTo>
                <a:lnTo>
                  <a:pt x="1262" y="1941"/>
                </a:lnTo>
                <a:lnTo>
                  <a:pt x="1241" y="1926"/>
                </a:lnTo>
                <a:lnTo>
                  <a:pt x="1218" y="1911"/>
                </a:lnTo>
                <a:lnTo>
                  <a:pt x="1196" y="1897"/>
                </a:lnTo>
                <a:lnTo>
                  <a:pt x="1174" y="1883"/>
                </a:lnTo>
                <a:lnTo>
                  <a:pt x="1151" y="1871"/>
                </a:lnTo>
                <a:lnTo>
                  <a:pt x="1128" y="1860"/>
                </a:lnTo>
                <a:lnTo>
                  <a:pt x="1105" y="1849"/>
                </a:lnTo>
                <a:lnTo>
                  <a:pt x="1080" y="1839"/>
                </a:lnTo>
                <a:lnTo>
                  <a:pt x="1057" y="1830"/>
                </a:lnTo>
                <a:lnTo>
                  <a:pt x="1032" y="1821"/>
                </a:lnTo>
                <a:lnTo>
                  <a:pt x="1008" y="1814"/>
                </a:lnTo>
                <a:lnTo>
                  <a:pt x="983" y="1808"/>
                </a:lnTo>
                <a:lnTo>
                  <a:pt x="2285" y="499"/>
                </a:lnTo>
                <a:close/>
                <a:moveTo>
                  <a:pt x="1943" y="5409"/>
                </a:moveTo>
                <a:lnTo>
                  <a:pt x="1943" y="5409"/>
                </a:lnTo>
                <a:lnTo>
                  <a:pt x="1929" y="5423"/>
                </a:lnTo>
                <a:lnTo>
                  <a:pt x="1913" y="5437"/>
                </a:lnTo>
                <a:lnTo>
                  <a:pt x="1897" y="5449"/>
                </a:lnTo>
                <a:lnTo>
                  <a:pt x="1881" y="5461"/>
                </a:lnTo>
                <a:lnTo>
                  <a:pt x="1863" y="5471"/>
                </a:lnTo>
                <a:lnTo>
                  <a:pt x="1846" y="5481"/>
                </a:lnTo>
                <a:lnTo>
                  <a:pt x="1829" y="5490"/>
                </a:lnTo>
                <a:lnTo>
                  <a:pt x="1811" y="5498"/>
                </a:lnTo>
                <a:lnTo>
                  <a:pt x="1792" y="5505"/>
                </a:lnTo>
                <a:lnTo>
                  <a:pt x="1773" y="5510"/>
                </a:lnTo>
                <a:lnTo>
                  <a:pt x="1754" y="5516"/>
                </a:lnTo>
                <a:lnTo>
                  <a:pt x="1735" y="5521"/>
                </a:lnTo>
                <a:lnTo>
                  <a:pt x="1716" y="5523"/>
                </a:lnTo>
                <a:lnTo>
                  <a:pt x="1697" y="5526"/>
                </a:lnTo>
                <a:lnTo>
                  <a:pt x="1677" y="5527"/>
                </a:lnTo>
                <a:lnTo>
                  <a:pt x="1658" y="5527"/>
                </a:lnTo>
                <a:lnTo>
                  <a:pt x="1638" y="5527"/>
                </a:lnTo>
                <a:lnTo>
                  <a:pt x="1619" y="5526"/>
                </a:lnTo>
                <a:lnTo>
                  <a:pt x="1600" y="5523"/>
                </a:lnTo>
                <a:lnTo>
                  <a:pt x="1581" y="5521"/>
                </a:lnTo>
                <a:lnTo>
                  <a:pt x="1562" y="5516"/>
                </a:lnTo>
                <a:lnTo>
                  <a:pt x="1543" y="5510"/>
                </a:lnTo>
                <a:lnTo>
                  <a:pt x="1524" y="5505"/>
                </a:lnTo>
                <a:lnTo>
                  <a:pt x="1506" y="5498"/>
                </a:lnTo>
                <a:lnTo>
                  <a:pt x="1488" y="5490"/>
                </a:lnTo>
                <a:lnTo>
                  <a:pt x="1471" y="5481"/>
                </a:lnTo>
                <a:lnTo>
                  <a:pt x="1453" y="5471"/>
                </a:lnTo>
                <a:lnTo>
                  <a:pt x="1436" y="5461"/>
                </a:lnTo>
                <a:lnTo>
                  <a:pt x="1419" y="5449"/>
                </a:lnTo>
                <a:lnTo>
                  <a:pt x="1404" y="5437"/>
                </a:lnTo>
                <a:lnTo>
                  <a:pt x="1388" y="5423"/>
                </a:lnTo>
                <a:lnTo>
                  <a:pt x="1372" y="5409"/>
                </a:lnTo>
                <a:lnTo>
                  <a:pt x="1358" y="5394"/>
                </a:lnTo>
                <a:lnTo>
                  <a:pt x="1344" y="5378"/>
                </a:lnTo>
                <a:lnTo>
                  <a:pt x="1332" y="5362"/>
                </a:lnTo>
                <a:lnTo>
                  <a:pt x="1320" y="5345"/>
                </a:lnTo>
                <a:lnTo>
                  <a:pt x="1310" y="5329"/>
                </a:lnTo>
                <a:lnTo>
                  <a:pt x="1300" y="5311"/>
                </a:lnTo>
                <a:lnTo>
                  <a:pt x="1291" y="5293"/>
                </a:lnTo>
                <a:lnTo>
                  <a:pt x="1283" y="5275"/>
                </a:lnTo>
                <a:lnTo>
                  <a:pt x="1276" y="5257"/>
                </a:lnTo>
                <a:lnTo>
                  <a:pt x="1271" y="5238"/>
                </a:lnTo>
                <a:lnTo>
                  <a:pt x="1265" y="5219"/>
                </a:lnTo>
                <a:lnTo>
                  <a:pt x="1262" y="5200"/>
                </a:lnTo>
                <a:lnTo>
                  <a:pt x="1259" y="5181"/>
                </a:lnTo>
                <a:lnTo>
                  <a:pt x="1256" y="5162"/>
                </a:lnTo>
                <a:lnTo>
                  <a:pt x="1254" y="5142"/>
                </a:lnTo>
                <a:lnTo>
                  <a:pt x="1254" y="5123"/>
                </a:lnTo>
                <a:lnTo>
                  <a:pt x="1254" y="5103"/>
                </a:lnTo>
                <a:lnTo>
                  <a:pt x="1256" y="5084"/>
                </a:lnTo>
                <a:lnTo>
                  <a:pt x="1259" y="5065"/>
                </a:lnTo>
                <a:lnTo>
                  <a:pt x="1262" y="5045"/>
                </a:lnTo>
                <a:lnTo>
                  <a:pt x="1265" y="5026"/>
                </a:lnTo>
                <a:lnTo>
                  <a:pt x="1271" y="5009"/>
                </a:lnTo>
                <a:lnTo>
                  <a:pt x="1276" y="4990"/>
                </a:lnTo>
                <a:lnTo>
                  <a:pt x="1283" y="4971"/>
                </a:lnTo>
                <a:lnTo>
                  <a:pt x="1291" y="4953"/>
                </a:lnTo>
                <a:lnTo>
                  <a:pt x="1300" y="4935"/>
                </a:lnTo>
                <a:lnTo>
                  <a:pt x="1310" y="4918"/>
                </a:lnTo>
                <a:lnTo>
                  <a:pt x="1320" y="4902"/>
                </a:lnTo>
                <a:lnTo>
                  <a:pt x="1332" y="4885"/>
                </a:lnTo>
                <a:lnTo>
                  <a:pt x="1344" y="4868"/>
                </a:lnTo>
                <a:lnTo>
                  <a:pt x="1358" y="4852"/>
                </a:lnTo>
                <a:lnTo>
                  <a:pt x="1372" y="4838"/>
                </a:lnTo>
                <a:lnTo>
                  <a:pt x="1658" y="4551"/>
                </a:lnTo>
                <a:lnTo>
                  <a:pt x="1762" y="4655"/>
                </a:lnTo>
                <a:lnTo>
                  <a:pt x="1945" y="4838"/>
                </a:lnTo>
                <a:lnTo>
                  <a:pt x="1958" y="4852"/>
                </a:lnTo>
                <a:lnTo>
                  <a:pt x="1972" y="4868"/>
                </a:lnTo>
                <a:lnTo>
                  <a:pt x="1985" y="4885"/>
                </a:lnTo>
                <a:lnTo>
                  <a:pt x="1996" y="4902"/>
                </a:lnTo>
                <a:lnTo>
                  <a:pt x="2007" y="4918"/>
                </a:lnTo>
                <a:lnTo>
                  <a:pt x="2016" y="4935"/>
                </a:lnTo>
                <a:lnTo>
                  <a:pt x="2025" y="4953"/>
                </a:lnTo>
                <a:lnTo>
                  <a:pt x="2033" y="4972"/>
                </a:lnTo>
                <a:lnTo>
                  <a:pt x="2039" y="4990"/>
                </a:lnTo>
                <a:lnTo>
                  <a:pt x="2046" y="5009"/>
                </a:lnTo>
                <a:lnTo>
                  <a:pt x="2051" y="5026"/>
                </a:lnTo>
                <a:lnTo>
                  <a:pt x="2055" y="5046"/>
                </a:lnTo>
                <a:lnTo>
                  <a:pt x="2058" y="5065"/>
                </a:lnTo>
                <a:lnTo>
                  <a:pt x="2061" y="5084"/>
                </a:lnTo>
                <a:lnTo>
                  <a:pt x="2062" y="5103"/>
                </a:lnTo>
                <a:lnTo>
                  <a:pt x="2063" y="5123"/>
                </a:lnTo>
                <a:lnTo>
                  <a:pt x="2062" y="5142"/>
                </a:lnTo>
                <a:lnTo>
                  <a:pt x="2061" y="5162"/>
                </a:lnTo>
                <a:lnTo>
                  <a:pt x="2058" y="5181"/>
                </a:lnTo>
                <a:lnTo>
                  <a:pt x="2055" y="5200"/>
                </a:lnTo>
                <a:lnTo>
                  <a:pt x="2051" y="5219"/>
                </a:lnTo>
                <a:lnTo>
                  <a:pt x="2046" y="5238"/>
                </a:lnTo>
                <a:lnTo>
                  <a:pt x="2039" y="5257"/>
                </a:lnTo>
                <a:lnTo>
                  <a:pt x="2033" y="5275"/>
                </a:lnTo>
                <a:lnTo>
                  <a:pt x="2025" y="5293"/>
                </a:lnTo>
                <a:lnTo>
                  <a:pt x="2016" y="5311"/>
                </a:lnTo>
                <a:lnTo>
                  <a:pt x="2007" y="5329"/>
                </a:lnTo>
                <a:lnTo>
                  <a:pt x="1996" y="5345"/>
                </a:lnTo>
                <a:lnTo>
                  <a:pt x="1985" y="5362"/>
                </a:lnTo>
                <a:lnTo>
                  <a:pt x="1971" y="5378"/>
                </a:lnTo>
                <a:lnTo>
                  <a:pt x="1958" y="5393"/>
                </a:lnTo>
                <a:lnTo>
                  <a:pt x="1943" y="5409"/>
                </a:lnTo>
                <a:close/>
                <a:moveTo>
                  <a:pt x="3727" y="3626"/>
                </a:moveTo>
                <a:lnTo>
                  <a:pt x="2420" y="4933"/>
                </a:lnTo>
                <a:lnTo>
                  <a:pt x="2414" y="4908"/>
                </a:lnTo>
                <a:lnTo>
                  <a:pt x="2406" y="4883"/>
                </a:lnTo>
                <a:lnTo>
                  <a:pt x="2397" y="4858"/>
                </a:lnTo>
                <a:lnTo>
                  <a:pt x="2389" y="4833"/>
                </a:lnTo>
                <a:lnTo>
                  <a:pt x="2379" y="4810"/>
                </a:lnTo>
                <a:lnTo>
                  <a:pt x="2368" y="4786"/>
                </a:lnTo>
                <a:lnTo>
                  <a:pt x="2356" y="4762"/>
                </a:lnTo>
                <a:lnTo>
                  <a:pt x="2344" y="4739"/>
                </a:lnTo>
                <a:lnTo>
                  <a:pt x="2331" y="4716"/>
                </a:lnTo>
                <a:lnTo>
                  <a:pt x="2316" y="4693"/>
                </a:lnTo>
                <a:lnTo>
                  <a:pt x="2302" y="4672"/>
                </a:lnTo>
                <a:lnTo>
                  <a:pt x="2286" y="4649"/>
                </a:lnTo>
                <a:lnTo>
                  <a:pt x="2269" y="4628"/>
                </a:lnTo>
                <a:lnTo>
                  <a:pt x="2251" y="4607"/>
                </a:lnTo>
                <a:lnTo>
                  <a:pt x="2234" y="4587"/>
                </a:lnTo>
                <a:lnTo>
                  <a:pt x="2215" y="4567"/>
                </a:lnTo>
                <a:lnTo>
                  <a:pt x="2032" y="4385"/>
                </a:lnTo>
                <a:lnTo>
                  <a:pt x="501" y="2855"/>
                </a:lnTo>
                <a:lnTo>
                  <a:pt x="487" y="2839"/>
                </a:lnTo>
                <a:lnTo>
                  <a:pt x="473" y="2824"/>
                </a:lnTo>
                <a:lnTo>
                  <a:pt x="461" y="2807"/>
                </a:lnTo>
                <a:lnTo>
                  <a:pt x="449" y="2791"/>
                </a:lnTo>
                <a:lnTo>
                  <a:pt x="439" y="2773"/>
                </a:lnTo>
                <a:lnTo>
                  <a:pt x="429" y="2757"/>
                </a:lnTo>
                <a:lnTo>
                  <a:pt x="420" y="2739"/>
                </a:lnTo>
                <a:lnTo>
                  <a:pt x="412" y="2721"/>
                </a:lnTo>
                <a:lnTo>
                  <a:pt x="405" y="2702"/>
                </a:lnTo>
                <a:lnTo>
                  <a:pt x="400" y="2684"/>
                </a:lnTo>
                <a:lnTo>
                  <a:pt x="394" y="2665"/>
                </a:lnTo>
                <a:lnTo>
                  <a:pt x="391" y="2646"/>
                </a:lnTo>
                <a:lnTo>
                  <a:pt x="387" y="2627"/>
                </a:lnTo>
                <a:lnTo>
                  <a:pt x="385" y="2607"/>
                </a:lnTo>
                <a:lnTo>
                  <a:pt x="383" y="2588"/>
                </a:lnTo>
                <a:lnTo>
                  <a:pt x="383" y="2569"/>
                </a:lnTo>
                <a:lnTo>
                  <a:pt x="383" y="2549"/>
                </a:lnTo>
                <a:lnTo>
                  <a:pt x="385" y="2530"/>
                </a:lnTo>
                <a:lnTo>
                  <a:pt x="387" y="2510"/>
                </a:lnTo>
                <a:lnTo>
                  <a:pt x="391" y="2491"/>
                </a:lnTo>
                <a:lnTo>
                  <a:pt x="394" y="2472"/>
                </a:lnTo>
                <a:lnTo>
                  <a:pt x="400" y="2453"/>
                </a:lnTo>
                <a:lnTo>
                  <a:pt x="405" y="2434"/>
                </a:lnTo>
                <a:lnTo>
                  <a:pt x="412" y="2416"/>
                </a:lnTo>
                <a:lnTo>
                  <a:pt x="420" y="2399"/>
                </a:lnTo>
                <a:lnTo>
                  <a:pt x="429" y="2381"/>
                </a:lnTo>
                <a:lnTo>
                  <a:pt x="439" y="2363"/>
                </a:lnTo>
                <a:lnTo>
                  <a:pt x="449" y="2346"/>
                </a:lnTo>
                <a:lnTo>
                  <a:pt x="461" y="2329"/>
                </a:lnTo>
                <a:lnTo>
                  <a:pt x="473" y="2314"/>
                </a:lnTo>
                <a:lnTo>
                  <a:pt x="487" y="2298"/>
                </a:lnTo>
                <a:lnTo>
                  <a:pt x="501" y="2283"/>
                </a:lnTo>
                <a:lnTo>
                  <a:pt x="517" y="2268"/>
                </a:lnTo>
                <a:lnTo>
                  <a:pt x="532" y="2255"/>
                </a:lnTo>
                <a:lnTo>
                  <a:pt x="548" y="2242"/>
                </a:lnTo>
                <a:lnTo>
                  <a:pt x="565" y="2231"/>
                </a:lnTo>
                <a:lnTo>
                  <a:pt x="581" y="2220"/>
                </a:lnTo>
                <a:lnTo>
                  <a:pt x="599" y="2210"/>
                </a:lnTo>
                <a:lnTo>
                  <a:pt x="617" y="2202"/>
                </a:lnTo>
                <a:lnTo>
                  <a:pt x="635" y="2195"/>
                </a:lnTo>
                <a:lnTo>
                  <a:pt x="653" y="2187"/>
                </a:lnTo>
                <a:lnTo>
                  <a:pt x="672" y="2181"/>
                </a:lnTo>
                <a:lnTo>
                  <a:pt x="691" y="2176"/>
                </a:lnTo>
                <a:lnTo>
                  <a:pt x="710" y="2172"/>
                </a:lnTo>
                <a:lnTo>
                  <a:pt x="729" y="2169"/>
                </a:lnTo>
                <a:lnTo>
                  <a:pt x="748" y="2167"/>
                </a:lnTo>
                <a:lnTo>
                  <a:pt x="768" y="2164"/>
                </a:lnTo>
                <a:lnTo>
                  <a:pt x="787" y="2164"/>
                </a:lnTo>
                <a:lnTo>
                  <a:pt x="807" y="2164"/>
                </a:lnTo>
                <a:lnTo>
                  <a:pt x="826" y="2167"/>
                </a:lnTo>
                <a:lnTo>
                  <a:pt x="845" y="2169"/>
                </a:lnTo>
                <a:lnTo>
                  <a:pt x="865" y="2172"/>
                </a:lnTo>
                <a:lnTo>
                  <a:pt x="884" y="2176"/>
                </a:lnTo>
                <a:lnTo>
                  <a:pt x="903" y="2181"/>
                </a:lnTo>
                <a:lnTo>
                  <a:pt x="921" y="2187"/>
                </a:lnTo>
                <a:lnTo>
                  <a:pt x="940" y="2193"/>
                </a:lnTo>
                <a:lnTo>
                  <a:pt x="957" y="2202"/>
                </a:lnTo>
                <a:lnTo>
                  <a:pt x="975" y="2210"/>
                </a:lnTo>
                <a:lnTo>
                  <a:pt x="992" y="2220"/>
                </a:lnTo>
                <a:lnTo>
                  <a:pt x="1010" y="2231"/>
                </a:lnTo>
                <a:lnTo>
                  <a:pt x="1025" y="2242"/>
                </a:lnTo>
                <a:lnTo>
                  <a:pt x="1042" y="2255"/>
                </a:lnTo>
                <a:lnTo>
                  <a:pt x="1058" y="2268"/>
                </a:lnTo>
                <a:lnTo>
                  <a:pt x="1073" y="2283"/>
                </a:lnTo>
                <a:lnTo>
                  <a:pt x="1087" y="2298"/>
                </a:lnTo>
                <a:lnTo>
                  <a:pt x="1100" y="2314"/>
                </a:lnTo>
                <a:lnTo>
                  <a:pt x="1114" y="2329"/>
                </a:lnTo>
                <a:lnTo>
                  <a:pt x="1125" y="2346"/>
                </a:lnTo>
                <a:lnTo>
                  <a:pt x="1136" y="2363"/>
                </a:lnTo>
                <a:lnTo>
                  <a:pt x="1145" y="2381"/>
                </a:lnTo>
                <a:lnTo>
                  <a:pt x="1154" y="2399"/>
                </a:lnTo>
                <a:lnTo>
                  <a:pt x="1162" y="2416"/>
                </a:lnTo>
                <a:lnTo>
                  <a:pt x="1168" y="2434"/>
                </a:lnTo>
                <a:lnTo>
                  <a:pt x="1175" y="2453"/>
                </a:lnTo>
                <a:lnTo>
                  <a:pt x="1179" y="2472"/>
                </a:lnTo>
                <a:lnTo>
                  <a:pt x="1184" y="2491"/>
                </a:lnTo>
                <a:lnTo>
                  <a:pt x="1187" y="2510"/>
                </a:lnTo>
                <a:lnTo>
                  <a:pt x="1189" y="2530"/>
                </a:lnTo>
                <a:lnTo>
                  <a:pt x="1191" y="2549"/>
                </a:lnTo>
                <a:lnTo>
                  <a:pt x="1192" y="2569"/>
                </a:lnTo>
                <a:lnTo>
                  <a:pt x="1191" y="2588"/>
                </a:lnTo>
                <a:lnTo>
                  <a:pt x="1189" y="2607"/>
                </a:lnTo>
                <a:lnTo>
                  <a:pt x="1187" y="2627"/>
                </a:lnTo>
                <a:lnTo>
                  <a:pt x="1184" y="2646"/>
                </a:lnTo>
                <a:lnTo>
                  <a:pt x="1179" y="2665"/>
                </a:lnTo>
                <a:lnTo>
                  <a:pt x="1175" y="2684"/>
                </a:lnTo>
                <a:lnTo>
                  <a:pt x="1168" y="2702"/>
                </a:lnTo>
                <a:lnTo>
                  <a:pt x="1162" y="2721"/>
                </a:lnTo>
                <a:lnTo>
                  <a:pt x="1154" y="2739"/>
                </a:lnTo>
                <a:lnTo>
                  <a:pt x="1145" y="2757"/>
                </a:lnTo>
                <a:lnTo>
                  <a:pt x="1136" y="2773"/>
                </a:lnTo>
                <a:lnTo>
                  <a:pt x="1125" y="2791"/>
                </a:lnTo>
                <a:lnTo>
                  <a:pt x="1114" y="2808"/>
                </a:lnTo>
                <a:lnTo>
                  <a:pt x="1100" y="2824"/>
                </a:lnTo>
                <a:lnTo>
                  <a:pt x="1087" y="2839"/>
                </a:lnTo>
                <a:lnTo>
                  <a:pt x="1073" y="2855"/>
                </a:lnTo>
                <a:lnTo>
                  <a:pt x="1343" y="3125"/>
                </a:lnTo>
                <a:lnTo>
                  <a:pt x="2570" y="1898"/>
                </a:lnTo>
                <a:lnTo>
                  <a:pt x="3545" y="2872"/>
                </a:lnTo>
                <a:lnTo>
                  <a:pt x="3727" y="3054"/>
                </a:lnTo>
                <a:lnTo>
                  <a:pt x="3742" y="3069"/>
                </a:lnTo>
                <a:lnTo>
                  <a:pt x="3755" y="3086"/>
                </a:lnTo>
                <a:lnTo>
                  <a:pt x="3768" y="3101"/>
                </a:lnTo>
                <a:lnTo>
                  <a:pt x="3780" y="3118"/>
                </a:lnTo>
                <a:lnTo>
                  <a:pt x="3790" y="3135"/>
                </a:lnTo>
                <a:lnTo>
                  <a:pt x="3800" y="3153"/>
                </a:lnTo>
                <a:lnTo>
                  <a:pt x="3809" y="3169"/>
                </a:lnTo>
                <a:lnTo>
                  <a:pt x="3816" y="3188"/>
                </a:lnTo>
                <a:lnTo>
                  <a:pt x="3823" y="3206"/>
                </a:lnTo>
                <a:lnTo>
                  <a:pt x="3830" y="3225"/>
                </a:lnTo>
                <a:lnTo>
                  <a:pt x="3834" y="3244"/>
                </a:lnTo>
                <a:lnTo>
                  <a:pt x="3839" y="3263"/>
                </a:lnTo>
                <a:lnTo>
                  <a:pt x="3842" y="3282"/>
                </a:lnTo>
                <a:lnTo>
                  <a:pt x="3844" y="3301"/>
                </a:lnTo>
                <a:lnTo>
                  <a:pt x="3845" y="3321"/>
                </a:lnTo>
                <a:lnTo>
                  <a:pt x="3845" y="3340"/>
                </a:lnTo>
                <a:lnTo>
                  <a:pt x="3845" y="3359"/>
                </a:lnTo>
                <a:lnTo>
                  <a:pt x="3844" y="3379"/>
                </a:lnTo>
                <a:lnTo>
                  <a:pt x="3842" y="3398"/>
                </a:lnTo>
                <a:lnTo>
                  <a:pt x="3839" y="3417"/>
                </a:lnTo>
                <a:lnTo>
                  <a:pt x="3834" y="3436"/>
                </a:lnTo>
                <a:lnTo>
                  <a:pt x="3830" y="3455"/>
                </a:lnTo>
                <a:lnTo>
                  <a:pt x="3823" y="3474"/>
                </a:lnTo>
                <a:lnTo>
                  <a:pt x="3816" y="3492"/>
                </a:lnTo>
                <a:lnTo>
                  <a:pt x="3809" y="3511"/>
                </a:lnTo>
                <a:lnTo>
                  <a:pt x="3800" y="3528"/>
                </a:lnTo>
                <a:lnTo>
                  <a:pt x="3790" y="3545"/>
                </a:lnTo>
                <a:lnTo>
                  <a:pt x="3780" y="3562"/>
                </a:lnTo>
                <a:lnTo>
                  <a:pt x="3768" y="3579"/>
                </a:lnTo>
                <a:lnTo>
                  <a:pt x="3755" y="3595"/>
                </a:lnTo>
                <a:lnTo>
                  <a:pt x="3742" y="3611"/>
                </a:lnTo>
                <a:lnTo>
                  <a:pt x="3727" y="3626"/>
                </a:lnTo>
                <a:close/>
                <a:moveTo>
                  <a:pt x="2480" y="2235"/>
                </a:moveTo>
                <a:lnTo>
                  <a:pt x="1460" y="3254"/>
                </a:lnTo>
                <a:lnTo>
                  <a:pt x="1730" y="3524"/>
                </a:lnTo>
                <a:lnTo>
                  <a:pt x="2750" y="2505"/>
                </a:lnTo>
                <a:lnTo>
                  <a:pt x="2480" y="2235"/>
                </a:lnTo>
                <a:close/>
                <a:moveTo>
                  <a:pt x="2887" y="2643"/>
                </a:moveTo>
                <a:lnTo>
                  <a:pt x="1868" y="3662"/>
                </a:lnTo>
                <a:lnTo>
                  <a:pt x="2139" y="3932"/>
                </a:lnTo>
                <a:lnTo>
                  <a:pt x="3157" y="2913"/>
                </a:lnTo>
                <a:lnTo>
                  <a:pt x="2887" y="2643"/>
                </a:lnTo>
                <a:close/>
                <a:moveTo>
                  <a:pt x="2276" y="4069"/>
                </a:moveTo>
                <a:lnTo>
                  <a:pt x="2546" y="4340"/>
                </a:lnTo>
                <a:lnTo>
                  <a:pt x="3565" y="3321"/>
                </a:lnTo>
                <a:lnTo>
                  <a:pt x="3295" y="3050"/>
                </a:lnTo>
                <a:lnTo>
                  <a:pt x="2276" y="4069"/>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17226" tIns="58613" rIns="117226" bIns="58613" anchor="ctr"/>
          <a:lstStyle/>
          <a:p>
            <a:pPr algn="ctr" eaLnBrk="1" fontAlgn="auto" hangingPunct="1">
              <a:spcBef>
                <a:spcPts val="0"/>
              </a:spcBef>
              <a:spcAft>
                <a:spcPts val="0"/>
              </a:spcAft>
              <a:buFontTx/>
              <a:buNone/>
              <a:defRPr/>
            </a:pPr>
            <a:endParaRPr lang="zh-CN" altLang="zh-CN" kern="0">
              <a:solidFill>
                <a:srgbClr val="FFFFFF"/>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3"/>
                                        </p:tgtEl>
                                        <p:attrNameLst>
                                          <p:attrName>style.visibility</p:attrName>
                                        </p:attrNameLst>
                                      </p:cBhvr>
                                      <p:to>
                                        <p:strVal val="visible"/>
                                      </p:to>
                                    </p:set>
                                    <p:anim calcmode="lin" valueType="num">
                                      <p:cBhvr>
                                        <p:cTn id="7" dur="500" fill="hold"/>
                                        <p:tgtEl>
                                          <p:spTgt spid="113"/>
                                        </p:tgtEl>
                                        <p:attrNameLst>
                                          <p:attrName>ppt_w</p:attrName>
                                        </p:attrNameLst>
                                      </p:cBhvr>
                                      <p:tavLst>
                                        <p:tav tm="0">
                                          <p:val>
                                            <p:fltVal val="0"/>
                                          </p:val>
                                        </p:tav>
                                        <p:tav tm="100000">
                                          <p:val>
                                            <p:strVal val="#ppt_w"/>
                                          </p:val>
                                        </p:tav>
                                      </p:tavLst>
                                    </p:anim>
                                    <p:anim calcmode="lin" valueType="num">
                                      <p:cBhvr>
                                        <p:cTn id="8" dur="500" fill="hold"/>
                                        <p:tgtEl>
                                          <p:spTgt spid="113"/>
                                        </p:tgtEl>
                                        <p:attrNameLst>
                                          <p:attrName>ppt_h</p:attrName>
                                        </p:attrNameLst>
                                      </p:cBhvr>
                                      <p:tavLst>
                                        <p:tav tm="0">
                                          <p:val>
                                            <p:fltVal val="0"/>
                                          </p:val>
                                        </p:tav>
                                        <p:tav tm="100000">
                                          <p:val>
                                            <p:strVal val="#ppt_h"/>
                                          </p:val>
                                        </p:tav>
                                      </p:tavLst>
                                    </p:anim>
                                    <p:animEffect>
                                      <p:cBhvr>
                                        <p:cTn id="9" dur="500"/>
                                        <p:tgtEl>
                                          <p:spTgt spid="11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02"/>
                                        </p:tgtEl>
                                        <p:attrNameLst>
                                          <p:attrName>style.visibility</p:attrName>
                                        </p:attrNameLst>
                                      </p:cBhvr>
                                      <p:to>
                                        <p:strVal val="visible"/>
                                      </p:to>
                                    </p:set>
                                    <p:animEffect transition="in" filter="fade">
                                      <p:cBhvr>
                                        <p:cTn id="13" dur="500"/>
                                        <p:tgtEl>
                                          <p:spTgt spid="102"/>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03"/>
                                        </p:tgtEl>
                                        <p:attrNameLst>
                                          <p:attrName>style.visibility</p:attrName>
                                        </p:attrNameLst>
                                      </p:cBhvr>
                                      <p:to>
                                        <p:strVal val="visible"/>
                                      </p:to>
                                    </p:set>
                                    <p:animEffect transition="in" filter="fade">
                                      <p:cBhvr>
                                        <p:cTn id="17" dur="500"/>
                                        <p:tgtEl>
                                          <p:spTgt spid="103"/>
                                        </p:tgtEl>
                                      </p:cBhvr>
                                    </p:animEffect>
                                  </p:childTnLst>
                                </p:cTn>
                              </p:par>
                              <p:par>
                                <p:cTn id="18" presetID="10" presetClass="entr" presetSubtype="0" fill="hold" nodeType="withEffect">
                                  <p:stCondLst>
                                    <p:cond delay="0"/>
                                  </p:stCondLst>
                                  <p:childTnLst>
                                    <p:set>
                                      <p:cBhvr>
                                        <p:cTn id="19" dur="1" fill="hold">
                                          <p:stCondLst>
                                            <p:cond delay="0"/>
                                          </p:stCondLst>
                                        </p:cTn>
                                        <p:tgtEl>
                                          <p:spTgt spid="114"/>
                                        </p:tgtEl>
                                        <p:attrNameLst>
                                          <p:attrName>style.visibility</p:attrName>
                                        </p:attrNameLst>
                                      </p:cBhvr>
                                      <p:to>
                                        <p:strVal val="visible"/>
                                      </p:to>
                                    </p:set>
                                    <p:anim calcmode="lin" valueType="num">
                                      <p:cBhvr>
                                        <p:cTn id="20" dur="500" fill="hold"/>
                                        <p:tgtEl>
                                          <p:spTgt spid="114"/>
                                        </p:tgtEl>
                                        <p:attrNameLst>
                                          <p:attrName>ppt_w</p:attrName>
                                        </p:attrNameLst>
                                      </p:cBhvr>
                                      <p:tavLst>
                                        <p:tav tm="0">
                                          <p:val>
                                            <p:fltVal val="0"/>
                                          </p:val>
                                        </p:tav>
                                        <p:tav tm="100000">
                                          <p:val>
                                            <p:strVal val="#ppt_w"/>
                                          </p:val>
                                        </p:tav>
                                      </p:tavLst>
                                    </p:anim>
                                    <p:anim calcmode="lin" valueType="num">
                                      <p:cBhvr>
                                        <p:cTn id="21" dur="500" fill="hold"/>
                                        <p:tgtEl>
                                          <p:spTgt spid="114"/>
                                        </p:tgtEl>
                                        <p:attrNameLst>
                                          <p:attrName>ppt_h</p:attrName>
                                        </p:attrNameLst>
                                      </p:cBhvr>
                                      <p:tavLst>
                                        <p:tav tm="0">
                                          <p:val>
                                            <p:fltVal val="0"/>
                                          </p:val>
                                        </p:tav>
                                        <p:tav tm="100000">
                                          <p:val>
                                            <p:strVal val="#ppt_h"/>
                                          </p:val>
                                        </p:tav>
                                      </p:tavLst>
                                    </p:anim>
                                    <p:animEffect>
                                      <p:cBhvr>
                                        <p:cTn id="22" dur="500"/>
                                        <p:tgtEl>
                                          <p:spTgt spid="114"/>
                                        </p:tgtEl>
                                      </p:cBhvr>
                                    </p:animEffect>
                                  </p:childTnLst>
                                </p:cTn>
                              </p:par>
                            </p:childTnLst>
                          </p:cTn>
                        </p:par>
                        <p:par>
                          <p:cTn id="23" fill="hold">
                            <p:stCondLst>
                              <p:cond delay="1500"/>
                            </p:stCondLst>
                            <p:childTnLst>
                              <p:par>
                                <p:cTn id="24" presetID="16" presetClass="entr" presetSubtype="26" fill="hold" grpId="0" nodeType="afterEffect">
                                  <p:stCondLst>
                                    <p:cond delay="0"/>
                                  </p:stCondLst>
                                  <p:childTnLst>
                                    <p:set>
                                      <p:cBhvr>
                                        <p:cTn id="25" dur="1" fill="hold">
                                          <p:stCondLst>
                                            <p:cond delay="0"/>
                                          </p:stCondLst>
                                        </p:cTn>
                                        <p:tgtEl>
                                          <p:spTgt spid="105"/>
                                        </p:tgtEl>
                                        <p:attrNameLst>
                                          <p:attrName>style.visibility</p:attrName>
                                        </p:attrNameLst>
                                      </p:cBhvr>
                                      <p:to>
                                        <p:strVal val="visible"/>
                                      </p:to>
                                    </p:set>
                                    <p:animEffect>
                                      <p:cBhvr>
                                        <p:cTn id="26" dur="500"/>
                                        <p:tgtEl>
                                          <p:spTgt spid="105"/>
                                        </p:tgtEl>
                                      </p:cBhvr>
                                    </p:animEffect>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109"/>
                                        </p:tgtEl>
                                        <p:attrNameLst>
                                          <p:attrName>style.visibility</p:attrName>
                                        </p:attrNameLst>
                                      </p:cBhvr>
                                      <p:to>
                                        <p:strVal val="visible"/>
                                      </p:to>
                                    </p:set>
                                    <p:animEffect>
                                      <p:cBhvr>
                                        <p:cTn id="30" dur="500"/>
                                        <p:tgtEl>
                                          <p:spTgt spid="109"/>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104"/>
                                        </p:tgtEl>
                                        <p:attrNameLst>
                                          <p:attrName>style.visibility</p:attrName>
                                        </p:attrNameLst>
                                      </p:cBhvr>
                                      <p:to>
                                        <p:strVal val="visible"/>
                                      </p:to>
                                    </p:set>
                                    <p:animEffect>
                                      <p:cBhvr>
                                        <p:cTn id="33" dur="500"/>
                                        <p:tgtEl>
                                          <p:spTgt spid="104"/>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106"/>
                                        </p:tgtEl>
                                        <p:attrNameLst>
                                          <p:attrName>style.visibility</p:attrName>
                                        </p:attrNameLst>
                                      </p:cBhvr>
                                      <p:to>
                                        <p:strVal val="visible"/>
                                      </p:to>
                                    </p:set>
                                    <p:animEffect>
                                      <p:cBhvr>
                                        <p:cTn id="37" dur="500"/>
                                        <p:tgtEl>
                                          <p:spTgt spid="10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10"/>
                                        </p:tgtEl>
                                        <p:attrNameLst>
                                          <p:attrName>style.visibility</p:attrName>
                                        </p:attrNameLst>
                                      </p:cBhvr>
                                      <p:to>
                                        <p:strVal val="visible"/>
                                      </p:to>
                                    </p:set>
                                    <p:animEffect>
                                      <p:cBhvr>
                                        <p:cTn id="40" dur="500"/>
                                        <p:tgtEl>
                                          <p:spTgt spid="110"/>
                                        </p:tgtEl>
                                      </p:cBhvr>
                                    </p:animEffect>
                                  </p:childTnLst>
                                </p:cTn>
                              </p:par>
                            </p:childTnLst>
                          </p:cTn>
                        </p:par>
                        <p:par>
                          <p:cTn id="41" fill="hold">
                            <p:stCondLst>
                              <p:cond delay="3000"/>
                            </p:stCondLst>
                            <p:childTnLst>
                              <p:par>
                                <p:cTn id="42" presetID="22" presetClass="entr" presetSubtype="8" fill="hold" grpId="0" nodeType="afterEffect">
                                  <p:stCondLst>
                                    <p:cond delay="0"/>
                                  </p:stCondLst>
                                  <p:childTnLst>
                                    <p:set>
                                      <p:cBhvr>
                                        <p:cTn id="43" dur="1" fill="hold">
                                          <p:stCondLst>
                                            <p:cond delay="0"/>
                                          </p:stCondLst>
                                        </p:cTn>
                                        <p:tgtEl>
                                          <p:spTgt spid="107"/>
                                        </p:tgtEl>
                                        <p:attrNameLst>
                                          <p:attrName>style.visibility</p:attrName>
                                        </p:attrNameLst>
                                      </p:cBhvr>
                                      <p:to>
                                        <p:strVal val="visible"/>
                                      </p:to>
                                    </p:set>
                                    <p:animEffect>
                                      <p:cBhvr>
                                        <p:cTn id="44" dur="500"/>
                                        <p:tgtEl>
                                          <p:spTgt spid="107"/>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11"/>
                                        </p:tgtEl>
                                        <p:attrNameLst>
                                          <p:attrName>style.visibility</p:attrName>
                                        </p:attrNameLst>
                                      </p:cBhvr>
                                      <p:to>
                                        <p:strVal val="visible"/>
                                      </p:to>
                                    </p:set>
                                    <p:animEffect>
                                      <p:cBhvr>
                                        <p:cTn id="47" dur="500"/>
                                        <p:tgtEl>
                                          <p:spTgt spid="111"/>
                                        </p:tgtEl>
                                      </p:cBhvr>
                                    </p:animEffect>
                                  </p:childTnLst>
                                </p:cTn>
                              </p:par>
                            </p:childTnLst>
                          </p:cTn>
                        </p:par>
                        <p:par>
                          <p:cTn id="48" fill="hold">
                            <p:stCondLst>
                              <p:cond delay="3500"/>
                            </p:stCondLst>
                            <p:childTnLst>
                              <p:par>
                                <p:cTn id="49" presetID="22" presetClass="entr" presetSubtype="8" fill="hold" grpId="0" nodeType="afterEffect">
                                  <p:stCondLst>
                                    <p:cond delay="0"/>
                                  </p:stCondLst>
                                  <p:childTnLst>
                                    <p:set>
                                      <p:cBhvr>
                                        <p:cTn id="50" dur="1" fill="hold">
                                          <p:stCondLst>
                                            <p:cond delay="0"/>
                                          </p:stCondLst>
                                        </p:cTn>
                                        <p:tgtEl>
                                          <p:spTgt spid="108"/>
                                        </p:tgtEl>
                                        <p:attrNameLst>
                                          <p:attrName>style.visibility</p:attrName>
                                        </p:attrNameLst>
                                      </p:cBhvr>
                                      <p:to>
                                        <p:strVal val="visible"/>
                                      </p:to>
                                    </p:set>
                                    <p:animEffect>
                                      <p:cBhvr>
                                        <p:cTn id="51" dur="500"/>
                                        <p:tgtEl>
                                          <p:spTgt spid="108"/>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112"/>
                                        </p:tgtEl>
                                        <p:attrNameLst>
                                          <p:attrName>style.visibility</p:attrName>
                                        </p:attrNameLst>
                                      </p:cBhvr>
                                      <p:to>
                                        <p:strVal val="visible"/>
                                      </p:to>
                                    </p:set>
                                    <p:animEffect>
                                      <p:cBhvr>
                                        <p:cTn id="54"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animBg="1"/>
      <p:bldP spid="103" grpId="0"/>
      <p:bldP spid="104" grpId="0" bldLvl="0" animBg="1" autoUpdateAnimBg="0"/>
      <p:bldP spid="105" grpId="0" animBg="1"/>
      <p:bldP spid="106" grpId="0" bldLvl="0" animBg="1" autoUpdateAnimBg="0"/>
      <p:bldP spid="107" grpId="0" bldLvl="0" animBg="1" autoUpdateAnimBg="0"/>
      <p:bldP spid="108" grpId="0" bldLvl="0" animBg="1" autoUpdateAnimBg="0"/>
      <p:bldP spid="109" grpId="0" bldLvl="0" autoUpdateAnimBg="0"/>
      <p:bldP spid="110" grpId="0" bldLvl="0" autoUpdateAnimBg="0"/>
      <p:bldP spid="111" grpId="0" bldLvl="0" autoUpdateAnimBg="0"/>
      <p:bldP spid="112" grpId="0" bldLvl="0" autoUpdateAnimBg="0"/>
      <p:bldP spid="1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该把皮球踢给谁</a:t>
            </a:r>
            <a:endParaRPr sz="2400" b="1" kern="1200" dirty="0">
              <a:solidFill>
                <a:srgbClr val="445469"/>
              </a:solidFill>
              <a:latin typeface="Arial" panose="020B0604020202020204" pitchFamily="34" charset="0"/>
              <a:cs typeface="+mn-cs"/>
            </a:endParaRPr>
          </a:p>
        </p:txBody>
      </p:sp>
      <p:grpSp>
        <p:nvGrpSpPr>
          <p:cNvPr id="73" name="组合 21"/>
          <p:cNvGrpSpPr/>
          <p:nvPr/>
        </p:nvGrpSpPr>
        <p:grpSpPr bwMode="auto">
          <a:xfrm>
            <a:off x="4688840" y="3060700"/>
            <a:ext cx="2352041" cy="2188210"/>
            <a:chOff x="-108009" y="32515"/>
            <a:chExt cx="1666938" cy="1302858"/>
          </a:xfrm>
        </p:grpSpPr>
        <p:cxnSp>
          <p:nvCxnSpPr>
            <p:cNvPr id="19473" name="AutoShape 11"/>
            <p:cNvCxnSpPr>
              <a:cxnSpLocks noChangeShapeType="1"/>
            </p:cNvCxnSpPr>
            <p:nvPr/>
          </p:nvCxnSpPr>
          <p:spPr bwMode="auto">
            <a:xfrm flipV="1">
              <a:off x="783965" y="824967"/>
              <a:ext cx="1350" cy="510406"/>
            </a:xfrm>
            <a:prstGeom prst="straightConnector1">
              <a:avLst/>
            </a:prstGeom>
            <a:noFill/>
            <a:ln w="9525">
              <a:solidFill>
                <a:srgbClr val="2B2E30"/>
              </a:solidFill>
              <a:miter lim="800000"/>
            </a:ln>
            <a:extLst>
              <a:ext uri="{909E8E84-426E-40DD-AFC4-6F175D3DCCD1}">
                <a14:hiddenFill xmlns:a14="http://schemas.microsoft.com/office/drawing/2010/main">
                  <a:noFill/>
                </a14:hiddenFill>
              </a:ext>
            </a:extLst>
          </p:spPr>
        </p:cxnSp>
        <p:cxnSp>
          <p:nvCxnSpPr>
            <p:cNvPr id="19474" name="AutoShape 12"/>
            <p:cNvCxnSpPr>
              <a:cxnSpLocks noChangeShapeType="1"/>
            </p:cNvCxnSpPr>
            <p:nvPr/>
          </p:nvCxnSpPr>
          <p:spPr bwMode="auto">
            <a:xfrm flipH="1">
              <a:off x="1195749" y="32515"/>
              <a:ext cx="363180" cy="262386"/>
            </a:xfrm>
            <a:prstGeom prst="straightConnector1">
              <a:avLst/>
            </a:prstGeom>
            <a:noFill/>
            <a:ln w="9525">
              <a:solidFill>
                <a:srgbClr val="2B2E30"/>
              </a:solidFill>
              <a:miter lim="800000"/>
            </a:ln>
            <a:extLst>
              <a:ext uri="{909E8E84-426E-40DD-AFC4-6F175D3DCCD1}">
                <a14:hiddenFill xmlns:a14="http://schemas.microsoft.com/office/drawing/2010/main">
                  <a:noFill/>
                </a14:hiddenFill>
              </a:ext>
            </a:extLst>
          </p:spPr>
        </p:cxnSp>
        <p:cxnSp>
          <p:nvCxnSpPr>
            <p:cNvPr id="19475" name="AutoShape 13"/>
            <p:cNvCxnSpPr>
              <a:cxnSpLocks noChangeShapeType="1"/>
            </p:cNvCxnSpPr>
            <p:nvPr/>
          </p:nvCxnSpPr>
          <p:spPr bwMode="auto">
            <a:xfrm>
              <a:off x="-108009" y="112289"/>
              <a:ext cx="372001" cy="279289"/>
            </a:xfrm>
            <a:prstGeom prst="straightConnector1">
              <a:avLst/>
            </a:prstGeom>
            <a:noFill/>
            <a:ln w="9525">
              <a:solidFill>
                <a:srgbClr val="2B2E30"/>
              </a:solidFill>
              <a:miter lim="800000"/>
            </a:ln>
            <a:extLst>
              <a:ext uri="{909E8E84-426E-40DD-AFC4-6F175D3DCCD1}">
                <a14:hiddenFill xmlns:a14="http://schemas.microsoft.com/office/drawing/2010/main">
                  <a:noFill/>
                </a14:hiddenFill>
              </a:ext>
            </a:extLst>
          </p:spPr>
        </p:cxnSp>
      </p:grpSp>
      <p:sp>
        <p:nvSpPr>
          <p:cNvPr id="78" name="Oval 16"/>
          <p:cNvSpPr>
            <a:spLocks noChangeArrowheads="1"/>
          </p:cNvSpPr>
          <p:nvPr/>
        </p:nvSpPr>
        <p:spPr bwMode="auto">
          <a:xfrm>
            <a:off x="5137785" y="3077210"/>
            <a:ext cx="1470025" cy="1439863"/>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wrap="none" lIns="121917" tIns="60958" rIns="121917" bIns="60958"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b="1">
                <a:solidFill>
                  <a:srgbClr val="FFFFFF"/>
                </a:solidFill>
                <a:latin typeface="Impact" panose="020B0806030902050204" pitchFamily="34" charset="0"/>
                <a:ea typeface="微软雅黑" panose="020B0503020204020204" pitchFamily="34" charset="-122"/>
                <a:sym typeface="Impact" panose="020B0806030902050204" pitchFamily="34" charset="0"/>
              </a:rPr>
              <a:t>拖后腿了</a:t>
            </a:r>
            <a:endParaRPr lang="zh-CN" altLang="en-US" b="1">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grpSp>
        <p:nvGrpSpPr>
          <p:cNvPr id="79" name="组合 23"/>
          <p:cNvGrpSpPr/>
          <p:nvPr/>
        </p:nvGrpSpPr>
        <p:grpSpPr bwMode="auto">
          <a:xfrm>
            <a:off x="3449955" y="1412240"/>
            <a:ext cx="4794250" cy="5013960"/>
            <a:chOff x="0" y="0"/>
            <a:chExt cx="2953941" cy="3183731"/>
          </a:xfrm>
        </p:grpSpPr>
        <p:grpSp>
          <p:nvGrpSpPr>
            <p:cNvPr id="19465" name="组合 22"/>
            <p:cNvGrpSpPr/>
            <p:nvPr/>
          </p:nvGrpSpPr>
          <p:grpSpPr bwMode="auto">
            <a:xfrm>
              <a:off x="0" y="0"/>
              <a:ext cx="2953941" cy="2772965"/>
              <a:chOff x="0" y="0"/>
              <a:chExt cx="2953941" cy="2772965"/>
            </a:xfrm>
          </p:grpSpPr>
          <p:sp>
            <p:nvSpPr>
              <p:cNvPr id="19467" name="Oval 4"/>
              <p:cNvSpPr>
                <a:spLocks noChangeArrowheads="1"/>
              </p:cNvSpPr>
              <p:nvPr/>
            </p:nvSpPr>
            <p:spPr bwMode="auto">
              <a:xfrm>
                <a:off x="234554" y="255984"/>
                <a:ext cx="2516981" cy="2516981"/>
              </a:xfrm>
              <a:prstGeom prst="ellipse">
                <a:avLst/>
              </a:prstGeom>
              <a:noFill/>
              <a:ln w="12700">
                <a:solidFill>
                  <a:srgbClr val="2B2E30"/>
                </a:solidFill>
                <a:prstDash val="dash"/>
                <a:miter lim="800000"/>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9468" name="Oval 5"/>
              <p:cNvSpPr>
                <a:spLocks noChangeArrowheads="1"/>
              </p:cNvSpPr>
              <p:nvPr/>
            </p:nvSpPr>
            <p:spPr bwMode="auto">
              <a:xfrm>
                <a:off x="0" y="441721"/>
                <a:ext cx="857250" cy="857250"/>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200">
                    <a:solidFill>
                      <a:srgbClr val="FFFFFF"/>
                    </a:solidFill>
                    <a:latin typeface="Impact" panose="020B0806030902050204" pitchFamily="34" charset="0"/>
                    <a:ea typeface="微软雅黑" panose="020B0503020204020204" pitchFamily="34" charset="-122"/>
                    <a:sym typeface="Impact" panose="020B0806030902050204" pitchFamily="34" charset="0"/>
                  </a:rPr>
                  <a:t>班主任忙不过来</a:t>
                </a:r>
                <a:endParaRPr lang="zh-CN" altLang="en-US" sz="12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9469" name="Oval 6"/>
              <p:cNvSpPr>
                <a:spLocks noChangeArrowheads="1"/>
              </p:cNvSpPr>
              <p:nvPr/>
            </p:nvSpPr>
            <p:spPr bwMode="auto">
              <a:xfrm>
                <a:off x="2096691" y="441721"/>
                <a:ext cx="857250" cy="857250"/>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300">
                    <a:solidFill>
                      <a:srgbClr val="FFFFFF"/>
                    </a:solidFill>
                    <a:latin typeface="Impact" panose="020B0806030902050204" pitchFamily="34" charset="0"/>
                    <a:ea typeface="微软雅黑" panose="020B0503020204020204" pitchFamily="34" charset="-122"/>
                    <a:sym typeface="Impact" panose="020B0806030902050204" pitchFamily="34" charset="0"/>
                  </a:rPr>
                  <a:t>学生填写不认真</a:t>
                </a:r>
                <a:endParaRPr lang="zh-CN" altLang="en-US" sz="13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9470" name="Oval 8"/>
              <p:cNvSpPr>
                <a:spLocks noChangeArrowheads="1"/>
              </p:cNvSpPr>
              <p:nvPr/>
            </p:nvSpPr>
            <p:spPr bwMode="auto">
              <a:xfrm>
                <a:off x="1187054" y="0"/>
                <a:ext cx="583406" cy="583406"/>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200">
                    <a:solidFill>
                      <a:srgbClr val="FFFFFF"/>
                    </a:solidFill>
                    <a:latin typeface="Impact" panose="020B0806030902050204" pitchFamily="34" charset="0"/>
                    <a:ea typeface="微软雅黑" panose="020B0503020204020204" pitchFamily="34" charset="-122"/>
                    <a:sym typeface="Impact" panose="020B0806030902050204" pitchFamily="34" charset="0"/>
                  </a:rPr>
                  <a:t>烦</a:t>
                </a:r>
                <a:endParaRPr lang="zh-CN" altLang="en-US" sz="12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9471" name="Oval 9"/>
              <p:cNvSpPr>
                <a:spLocks noChangeArrowheads="1"/>
              </p:cNvSpPr>
              <p:nvPr/>
            </p:nvSpPr>
            <p:spPr bwMode="auto">
              <a:xfrm>
                <a:off x="2280047" y="1778794"/>
                <a:ext cx="583406" cy="583406"/>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200">
                    <a:solidFill>
                      <a:srgbClr val="FFFFFF"/>
                    </a:solidFill>
                    <a:latin typeface="Impact" panose="020B0806030902050204" pitchFamily="34" charset="0"/>
                    <a:ea typeface="微软雅黑" panose="020B0503020204020204" pitchFamily="34" charset="-122"/>
                    <a:sym typeface="Impact" panose="020B0806030902050204" pitchFamily="34" charset="0"/>
                  </a:rPr>
                  <a:t>慢</a:t>
                </a:r>
                <a:endParaRPr lang="zh-CN" altLang="en-US" sz="12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9472" name="Oval 10"/>
              <p:cNvSpPr>
                <a:spLocks noChangeArrowheads="1"/>
              </p:cNvSpPr>
              <p:nvPr/>
            </p:nvSpPr>
            <p:spPr bwMode="auto">
              <a:xfrm>
                <a:off x="88106" y="1807369"/>
                <a:ext cx="583406" cy="583406"/>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200">
                    <a:solidFill>
                      <a:srgbClr val="FFFFFF"/>
                    </a:solidFill>
                    <a:latin typeface="Impact" panose="020B0806030902050204" pitchFamily="34" charset="0"/>
                    <a:ea typeface="微软雅黑" panose="020B0503020204020204" pitchFamily="34" charset="-122"/>
                    <a:sym typeface="Impact" panose="020B0806030902050204" pitchFamily="34" charset="0"/>
                  </a:rPr>
                  <a:t>忙</a:t>
                </a:r>
                <a:endParaRPr lang="zh-CN" altLang="en-US" sz="12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grpSp>
        <p:sp>
          <p:nvSpPr>
            <p:cNvPr id="19466" name="Oval 7"/>
            <p:cNvSpPr>
              <a:spLocks noChangeArrowheads="1"/>
            </p:cNvSpPr>
            <p:nvPr/>
          </p:nvSpPr>
          <p:spPr bwMode="auto">
            <a:xfrm>
              <a:off x="1087041" y="2326481"/>
              <a:ext cx="857250" cy="857250"/>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300">
                  <a:solidFill>
                    <a:srgbClr val="FFFFFF"/>
                  </a:solidFill>
                  <a:latin typeface="Impact" panose="020B0806030902050204" pitchFamily="34" charset="0"/>
                  <a:ea typeface="微软雅黑" panose="020B0503020204020204" pitchFamily="34" charset="-122"/>
                  <a:sym typeface="Impact" panose="020B0806030902050204" pitchFamily="34" charset="0"/>
                </a:rPr>
                <a:t>上级总是在催收</a:t>
              </a:r>
              <a:endParaRPr lang="zh-CN" altLang="en-US" sz="1300">
                <a:solidFill>
                  <a:srgbClr val="FFFFFF"/>
                </a:solidFill>
                <a:latin typeface="Impact" panose="020B0806030902050204" pitchFamily="34" charset="0"/>
                <a:ea typeface="微软雅黑" panose="020B0503020204020204" pitchFamily="34" charset="-122"/>
                <a:sym typeface="Impact" panose="020B0806030902050204" pitchFamily="34" charset="0"/>
              </a:endParaRPr>
            </a:p>
          </p:txBody>
        </p:sp>
      </p:gr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78"/>
                                        </p:tgtEl>
                                        <p:attrNameLst>
                                          <p:attrName>style.visibility</p:attrName>
                                        </p:attrNameLst>
                                      </p:cBhvr>
                                      <p:to>
                                        <p:strVal val="visible"/>
                                      </p:to>
                                    </p:set>
                                    <p:anim calcmode="lin" valueType="num">
                                      <p:cBhvr>
                                        <p:cTn id="7" dur="1000" fill="hold"/>
                                        <p:tgtEl>
                                          <p:spTgt spid="78"/>
                                        </p:tgtEl>
                                        <p:attrNameLst>
                                          <p:attrName>ppt_w</p:attrName>
                                        </p:attrNameLst>
                                      </p:cBhvr>
                                      <p:tavLst>
                                        <p:tav tm="0">
                                          <p:val>
                                            <p:fltVal val="0"/>
                                          </p:val>
                                        </p:tav>
                                        <p:tav tm="100000">
                                          <p:val>
                                            <p:strVal val="#ppt_w"/>
                                          </p:val>
                                        </p:tav>
                                      </p:tavLst>
                                    </p:anim>
                                    <p:anim calcmode="lin" valueType="num">
                                      <p:cBhvr>
                                        <p:cTn id="8" dur="1000" fill="hold"/>
                                        <p:tgtEl>
                                          <p:spTgt spid="78"/>
                                        </p:tgtEl>
                                        <p:attrNameLst>
                                          <p:attrName>ppt_h</p:attrName>
                                        </p:attrNameLst>
                                      </p:cBhvr>
                                      <p:tavLst>
                                        <p:tav tm="0">
                                          <p:val>
                                            <p:fltVal val="0"/>
                                          </p:val>
                                        </p:tav>
                                        <p:tav tm="100000">
                                          <p:val>
                                            <p:strVal val="#ppt_h"/>
                                          </p:val>
                                        </p:tav>
                                      </p:tavLst>
                                    </p:anim>
                                    <p:anim calcmode="lin" valueType="num">
                                      <p:cBhvr>
                                        <p:cTn id="9" dur="1000" fill="hold"/>
                                        <p:tgtEl>
                                          <p:spTgt spid="78"/>
                                        </p:tgtEl>
                                        <p:attrNameLst>
                                          <p:attrName>style.rotation</p:attrName>
                                        </p:attrNameLst>
                                      </p:cBhvr>
                                      <p:tavLst>
                                        <p:tav tm="0">
                                          <p:val>
                                            <p:fltVal val="90"/>
                                          </p:val>
                                        </p:tav>
                                        <p:tav tm="100000">
                                          <p:val>
                                            <p:fltVal val="0"/>
                                          </p:val>
                                        </p:tav>
                                      </p:tavLst>
                                    </p:anim>
                                    <p:animEffect>
                                      <p:cBhvr>
                                        <p:cTn id="10" dur="1000"/>
                                        <p:tgtEl>
                                          <p:spTgt spid="78"/>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9"/>
                                        </p:tgtEl>
                                        <p:attrNameLst>
                                          <p:attrName>style.visibility</p:attrName>
                                        </p:attrNameLst>
                                      </p:cBhvr>
                                      <p:to>
                                        <p:strVal val="visible"/>
                                      </p:to>
                                    </p:set>
                                    <p:animEffect transition="in" filter="fade">
                                      <p:cBhvr>
                                        <p:cTn id="14" dur="500"/>
                                        <p:tgtEl>
                                          <p:spTgt spid="79"/>
                                        </p:tgtEl>
                                      </p:cBhvr>
                                    </p:animEffect>
                                  </p:childTnLst>
                                </p:cTn>
                              </p:par>
                            </p:childTnLst>
                          </p:cTn>
                        </p:par>
                        <p:par>
                          <p:cTn id="15" fill="hold">
                            <p:stCondLst>
                              <p:cond delay="1500"/>
                            </p:stCondLst>
                            <p:childTnLst>
                              <p:par>
                                <p:cTn id="16" presetID="6" presetClass="entr" presetSubtype="16" fill="hold" nodeType="afterEffect">
                                  <p:stCondLst>
                                    <p:cond delay="0"/>
                                  </p:stCondLst>
                                  <p:childTnLst>
                                    <p:set>
                                      <p:cBhvr>
                                        <p:cTn id="17" dur="1" fill="hold">
                                          <p:stCondLst>
                                            <p:cond delay="0"/>
                                          </p:stCondLst>
                                        </p:cTn>
                                        <p:tgtEl>
                                          <p:spTgt spid="73"/>
                                        </p:tgtEl>
                                        <p:attrNameLst>
                                          <p:attrName>style.visibility</p:attrName>
                                        </p:attrNameLst>
                                      </p:cBhvr>
                                      <p:to>
                                        <p:strVal val="visible"/>
                                      </p:to>
                                    </p:set>
                                    <p:animEffect>
                                      <p:cBhvr>
                                        <p:cTn id="18" dur="10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bldLvl="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reeform 5"/>
          <p:cNvSpPr>
            <a:spLocks noChangeArrowheads="1"/>
          </p:cNvSpPr>
          <p:nvPr/>
        </p:nvSpPr>
        <p:spPr bwMode="auto">
          <a:xfrm>
            <a:off x="4743450" y="1622425"/>
            <a:ext cx="5214938" cy="539750"/>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43" name="Oval 14"/>
          <p:cNvSpPr>
            <a:spLocks noChangeArrowheads="1"/>
          </p:cNvSpPr>
          <p:nvPr/>
        </p:nvSpPr>
        <p:spPr bwMode="auto">
          <a:xfrm>
            <a:off x="1081088" y="2325688"/>
            <a:ext cx="2473325" cy="2417762"/>
          </a:xfrm>
          <a:prstGeom prst="ellipse">
            <a:avLst/>
          </a:prstGeom>
          <a:solidFill>
            <a:srgbClr val="0070C0"/>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tIns="45718" rIns="0" bIns="45718" anchor="ctr"/>
          <a:lstStyle/>
          <a:p>
            <a:pPr algn="ctr">
              <a:defRPr/>
            </a:pPr>
            <a:endParaRPr lang="zh-CN" altLang="zh-CN" dirty="0">
              <a:solidFill>
                <a:schemeClr val="bg1"/>
              </a:solidFill>
              <a:latin typeface="微软雅黑" panose="020B0503020204020204" pitchFamily="34" charset="-122"/>
              <a:ea typeface="微软雅黑" panose="020B0503020204020204" pitchFamily="34" charset="-122"/>
              <a:sym typeface="黑体" panose="02010609060101010101" pitchFamily="49" charset="-122"/>
            </a:endParaRPr>
          </a:p>
        </p:txBody>
      </p:sp>
      <p:sp>
        <p:nvSpPr>
          <p:cNvPr id="20484" name="Freeform 15"/>
          <p:cNvSpPr>
            <a:spLocks noEditPoints="1" noChangeArrowheads="1"/>
          </p:cNvSpPr>
          <p:nvPr/>
        </p:nvSpPr>
        <p:spPr bwMode="auto">
          <a:xfrm>
            <a:off x="1779588" y="2619375"/>
            <a:ext cx="1195387" cy="1068388"/>
          </a:xfrm>
          <a:custGeom>
            <a:avLst/>
            <a:gdLst>
              <a:gd name="T0" fmla="*/ 2147483647 w 1910"/>
              <a:gd name="T1" fmla="*/ 2147483647 h 1774"/>
              <a:gd name="T2" fmla="*/ 2147483647 w 1910"/>
              <a:gd name="T3" fmla="*/ 2147483647 h 1774"/>
              <a:gd name="T4" fmla="*/ 2147483647 w 1910"/>
              <a:gd name="T5" fmla="*/ 2147483647 h 1774"/>
              <a:gd name="T6" fmla="*/ 2147483647 w 1910"/>
              <a:gd name="T7" fmla="*/ 2147483647 h 1774"/>
              <a:gd name="T8" fmla="*/ 2147483647 w 1910"/>
              <a:gd name="T9" fmla="*/ 873387918 h 1774"/>
              <a:gd name="T10" fmla="*/ 2147483647 w 1910"/>
              <a:gd name="T11" fmla="*/ 2147483647 h 1774"/>
              <a:gd name="T12" fmla="*/ 2147483647 w 1910"/>
              <a:gd name="T13" fmla="*/ 2147483647 h 1774"/>
              <a:gd name="T14" fmla="*/ 2147483647 w 1910"/>
              <a:gd name="T15" fmla="*/ 2147483647 h 1774"/>
              <a:gd name="T16" fmla="*/ 2147483647 w 1910"/>
              <a:gd name="T17" fmla="*/ 2147483647 h 1774"/>
              <a:gd name="T18" fmla="*/ 2147483647 w 1910"/>
              <a:gd name="T19" fmla="*/ 2147483647 h 1774"/>
              <a:gd name="T20" fmla="*/ 2147483647 w 1910"/>
              <a:gd name="T21" fmla="*/ 2147483647 h 1774"/>
              <a:gd name="T22" fmla="*/ 2147483647 w 1910"/>
              <a:gd name="T23" fmla="*/ 2147483647 h 1774"/>
              <a:gd name="T24" fmla="*/ 2147483647 w 1910"/>
              <a:gd name="T25" fmla="*/ 2147483647 h 1774"/>
              <a:gd name="T26" fmla="*/ 2147483647 w 1910"/>
              <a:gd name="T27" fmla="*/ 2147483647 h 1774"/>
              <a:gd name="T28" fmla="*/ 2147483647 w 1910"/>
              <a:gd name="T29" fmla="*/ 2147483647 h 1774"/>
              <a:gd name="T30" fmla="*/ 2147483647 w 1910"/>
              <a:gd name="T31" fmla="*/ 2147483647 h 1774"/>
              <a:gd name="T32" fmla="*/ 2147483647 w 1910"/>
              <a:gd name="T33" fmla="*/ 2147483647 h 1774"/>
              <a:gd name="T34" fmla="*/ 2147483647 w 1910"/>
              <a:gd name="T35" fmla="*/ 2147483647 h 1774"/>
              <a:gd name="T36" fmla="*/ 2147483647 w 1910"/>
              <a:gd name="T37" fmla="*/ 2147483647 h 1774"/>
              <a:gd name="T38" fmla="*/ 2147483647 w 1910"/>
              <a:gd name="T39" fmla="*/ 2147483647 h 1774"/>
              <a:gd name="T40" fmla="*/ 2147483647 w 1910"/>
              <a:gd name="T41" fmla="*/ 2147483647 h 1774"/>
              <a:gd name="T42" fmla="*/ 2147483647 w 1910"/>
              <a:gd name="T43" fmla="*/ 2147483647 h 1774"/>
              <a:gd name="T44" fmla="*/ 2147483647 w 1910"/>
              <a:gd name="T45" fmla="*/ 2147483647 h 1774"/>
              <a:gd name="T46" fmla="*/ 2147483647 w 1910"/>
              <a:gd name="T47" fmla="*/ 2147483647 h 1774"/>
              <a:gd name="T48" fmla="*/ 2147483647 w 1910"/>
              <a:gd name="T49" fmla="*/ 2147483647 h 1774"/>
              <a:gd name="T50" fmla="*/ 2147483647 w 1910"/>
              <a:gd name="T51" fmla="*/ 2147483647 h 1774"/>
              <a:gd name="T52" fmla="*/ 2147483647 w 1910"/>
              <a:gd name="T53" fmla="*/ 2147483647 h 1774"/>
              <a:gd name="T54" fmla="*/ 2147483647 w 1910"/>
              <a:gd name="T55" fmla="*/ 2147483647 h 1774"/>
              <a:gd name="T56" fmla="*/ 2147483647 w 1910"/>
              <a:gd name="T57" fmla="*/ 2147483647 h 1774"/>
              <a:gd name="T58" fmla="*/ 2147483647 w 1910"/>
              <a:gd name="T59" fmla="*/ 2147483647 h 1774"/>
              <a:gd name="T60" fmla="*/ 2147483647 w 1910"/>
              <a:gd name="T61" fmla="*/ 2147483647 h 1774"/>
              <a:gd name="T62" fmla="*/ 2147483647 w 1910"/>
              <a:gd name="T63" fmla="*/ 2147483647 h 1774"/>
              <a:gd name="T64" fmla="*/ 0 w 1910"/>
              <a:gd name="T65" fmla="*/ 2147483647 h 1774"/>
              <a:gd name="T66" fmla="*/ 2147483647 w 1910"/>
              <a:gd name="T67" fmla="*/ 2147483647 h 1774"/>
              <a:gd name="T68" fmla="*/ 2147483647 w 1910"/>
              <a:gd name="T69" fmla="*/ 2147483647 h 1774"/>
              <a:gd name="T70" fmla="*/ 2147483647 w 1910"/>
              <a:gd name="T71" fmla="*/ 2147483647 h 1774"/>
              <a:gd name="T72" fmla="*/ 2147483647 w 1910"/>
              <a:gd name="T73" fmla="*/ 2147483647 h 1774"/>
              <a:gd name="T74" fmla="*/ 2147483647 w 1910"/>
              <a:gd name="T75" fmla="*/ 2147483647 h 1774"/>
              <a:gd name="T76" fmla="*/ 2147483647 w 1910"/>
              <a:gd name="T77" fmla="*/ 2147483647 h 177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910"/>
              <a:gd name="T118" fmla="*/ 0 h 1774"/>
              <a:gd name="T119" fmla="*/ 1910 w 1910"/>
              <a:gd name="T120" fmla="*/ 1774 h 177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910" h="1774">
                <a:moveTo>
                  <a:pt x="848" y="1550"/>
                </a:moveTo>
                <a:lnTo>
                  <a:pt x="1051" y="1550"/>
                </a:lnTo>
                <a:lnTo>
                  <a:pt x="1122" y="1668"/>
                </a:lnTo>
                <a:lnTo>
                  <a:pt x="788" y="1668"/>
                </a:lnTo>
                <a:lnTo>
                  <a:pt x="848" y="1550"/>
                </a:lnTo>
                <a:close/>
                <a:moveTo>
                  <a:pt x="535" y="59"/>
                </a:moveTo>
                <a:lnTo>
                  <a:pt x="584" y="90"/>
                </a:lnTo>
                <a:cubicBezTo>
                  <a:pt x="587" y="92"/>
                  <a:pt x="589" y="93"/>
                  <a:pt x="591" y="95"/>
                </a:cubicBezTo>
                <a:lnTo>
                  <a:pt x="1031" y="39"/>
                </a:lnTo>
                <a:cubicBezTo>
                  <a:pt x="1020" y="15"/>
                  <a:pt x="994" y="0"/>
                  <a:pt x="963" y="4"/>
                </a:cubicBezTo>
                <a:lnTo>
                  <a:pt x="535" y="59"/>
                </a:lnTo>
                <a:close/>
                <a:moveTo>
                  <a:pt x="477" y="72"/>
                </a:moveTo>
                <a:lnTo>
                  <a:pt x="560" y="125"/>
                </a:lnTo>
                <a:cubicBezTo>
                  <a:pt x="572" y="133"/>
                  <a:pt x="582" y="155"/>
                  <a:pt x="582" y="175"/>
                </a:cubicBezTo>
                <a:lnTo>
                  <a:pt x="582" y="937"/>
                </a:lnTo>
                <a:cubicBezTo>
                  <a:pt x="582" y="957"/>
                  <a:pt x="572" y="966"/>
                  <a:pt x="560" y="959"/>
                </a:cubicBezTo>
                <a:lnTo>
                  <a:pt x="477" y="906"/>
                </a:lnTo>
                <a:cubicBezTo>
                  <a:pt x="464" y="898"/>
                  <a:pt x="454" y="875"/>
                  <a:pt x="454" y="856"/>
                </a:cubicBezTo>
                <a:lnTo>
                  <a:pt x="454" y="93"/>
                </a:lnTo>
                <a:cubicBezTo>
                  <a:pt x="454" y="74"/>
                  <a:pt x="464" y="64"/>
                  <a:pt x="477" y="72"/>
                </a:cubicBezTo>
                <a:close/>
                <a:moveTo>
                  <a:pt x="820" y="308"/>
                </a:moveTo>
                <a:lnTo>
                  <a:pt x="869" y="340"/>
                </a:lnTo>
                <a:cubicBezTo>
                  <a:pt x="872" y="341"/>
                  <a:pt x="874" y="343"/>
                  <a:pt x="877" y="345"/>
                </a:cubicBezTo>
                <a:lnTo>
                  <a:pt x="1316" y="289"/>
                </a:lnTo>
                <a:cubicBezTo>
                  <a:pt x="1305" y="264"/>
                  <a:pt x="1279" y="250"/>
                  <a:pt x="1249" y="253"/>
                </a:cubicBezTo>
                <a:lnTo>
                  <a:pt x="820" y="308"/>
                </a:lnTo>
                <a:close/>
                <a:moveTo>
                  <a:pt x="762" y="322"/>
                </a:moveTo>
                <a:lnTo>
                  <a:pt x="845" y="375"/>
                </a:lnTo>
                <a:cubicBezTo>
                  <a:pt x="857" y="382"/>
                  <a:pt x="867" y="405"/>
                  <a:pt x="867" y="424"/>
                </a:cubicBezTo>
                <a:lnTo>
                  <a:pt x="867" y="1187"/>
                </a:lnTo>
                <a:cubicBezTo>
                  <a:pt x="867" y="1206"/>
                  <a:pt x="857" y="1216"/>
                  <a:pt x="845" y="1208"/>
                </a:cubicBezTo>
                <a:lnTo>
                  <a:pt x="762" y="1155"/>
                </a:lnTo>
                <a:cubicBezTo>
                  <a:pt x="750" y="1147"/>
                  <a:pt x="740" y="1125"/>
                  <a:pt x="740" y="1105"/>
                </a:cubicBezTo>
                <a:lnTo>
                  <a:pt x="740" y="343"/>
                </a:lnTo>
                <a:cubicBezTo>
                  <a:pt x="740" y="323"/>
                  <a:pt x="750" y="314"/>
                  <a:pt x="762" y="322"/>
                </a:cubicBezTo>
                <a:close/>
                <a:moveTo>
                  <a:pt x="908" y="408"/>
                </a:moveTo>
                <a:lnTo>
                  <a:pt x="1368" y="349"/>
                </a:lnTo>
                <a:cubicBezTo>
                  <a:pt x="1407" y="344"/>
                  <a:pt x="1440" y="370"/>
                  <a:pt x="1440" y="408"/>
                </a:cubicBezTo>
                <a:lnTo>
                  <a:pt x="1440" y="1064"/>
                </a:lnTo>
                <a:cubicBezTo>
                  <a:pt x="1440" y="1102"/>
                  <a:pt x="1407" y="1137"/>
                  <a:pt x="1368" y="1142"/>
                </a:cubicBezTo>
                <a:lnTo>
                  <a:pt x="908" y="1201"/>
                </a:lnTo>
                <a:lnTo>
                  <a:pt x="908" y="408"/>
                </a:lnTo>
                <a:close/>
                <a:moveTo>
                  <a:pt x="996" y="515"/>
                </a:moveTo>
                <a:lnTo>
                  <a:pt x="1356" y="469"/>
                </a:lnTo>
                <a:lnTo>
                  <a:pt x="1356" y="631"/>
                </a:lnTo>
                <a:lnTo>
                  <a:pt x="996" y="677"/>
                </a:lnTo>
                <a:lnTo>
                  <a:pt x="996" y="515"/>
                </a:lnTo>
                <a:close/>
                <a:moveTo>
                  <a:pt x="622" y="158"/>
                </a:moveTo>
                <a:lnTo>
                  <a:pt x="1082" y="99"/>
                </a:lnTo>
                <a:cubicBezTo>
                  <a:pt x="1122" y="94"/>
                  <a:pt x="1155" y="121"/>
                  <a:pt x="1155" y="158"/>
                </a:cubicBezTo>
                <a:lnTo>
                  <a:pt x="1155" y="177"/>
                </a:lnTo>
                <a:lnTo>
                  <a:pt x="719" y="233"/>
                </a:lnTo>
                <a:cubicBezTo>
                  <a:pt x="688" y="242"/>
                  <a:pt x="676" y="262"/>
                  <a:pt x="677" y="303"/>
                </a:cubicBezTo>
                <a:lnTo>
                  <a:pt x="677" y="944"/>
                </a:lnTo>
                <a:lnTo>
                  <a:pt x="622" y="951"/>
                </a:lnTo>
                <a:lnTo>
                  <a:pt x="622" y="158"/>
                </a:lnTo>
                <a:close/>
                <a:moveTo>
                  <a:pt x="286" y="530"/>
                </a:moveTo>
                <a:lnTo>
                  <a:pt x="378" y="530"/>
                </a:lnTo>
                <a:lnTo>
                  <a:pt x="378" y="381"/>
                </a:lnTo>
                <a:lnTo>
                  <a:pt x="293" y="381"/>
                </a:lnTo>
                <a:cubicBezTo>
                  <a:pt x="215" y="381"/>
                  <a:pt x="152" y="445"/>
                  <a:pt x="152" y="523"/>
                </a:cubicBezTo>
                <a:lnTo>
                  <a:pt x="152" y="1314"/>
                </a:lnTo>
                <a:cubicBezTo>
                  <a:pt x="152" y="1378"/>
                  <a:pt x="195" y="1433"/>
                  <a:pt x="254" y="1450"/>
                </a:cubicBezTo>
                <a:lnTo>
                  <a:pt x="0" y="1651"/>
                </a:lnTo>
                <a:lnTo>
                  <a:pt x="0" y="1774"/>
                </a:lnTo>
                <a:lnTo>
                  <a:pt x="1910" y="1774"/>
                </a:lnTo>
                <a:lnTo>
                  <a:pt x="1910" y="1651"/>
                </a:lnTo>
                <a:lnTo>
                  <a:pt x="1638" y="1452"/>
                </a:lnTo>
                <a:cubicBezTo>
                  <a:pt x="1701" y="1438"/>
                  <a:pt x="1748" y="1381"/>
                  <a:pt x="1748" y="1314"/>
                </a:cubicBezTo>
                <a:lnTo>
                  <a:pt x="1748" y="523"/>
                </a:lnTo>
                <a:cubicBezTo>
                  <a:pt x="1748" y="445"/>
                  <a:pt x="1685" y="381"/>
                  <a:pt x="1607" y="381"/>
                </a:cubicBezTo>
                <a:lnTo>
                  <a:pt x="1523" y="381"/>
                </a:lnTo>
                <a:lnTo>
                  <a:pt x="1523" y="530"/>
                </a:lnTo>
                <a:lnTo>
                  <a:pt x="1614" y="530"/>
                </a:lnTo>
                <a:lnTo>
                  <a:pt x="1614" y="1336"/>
                </a:lnTo>
                <a:lnTo>
                  <a:pt x="286" y="1336"/>
                </a:lnTo>
                <a:lnTo>
                  <a:pt x="286" y="53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814" tIns="54407" rIns="108814" bIns="54407"/>
          <a:lstStyle/>
          <a:p>
            <a:endParaRPr lang="zh-CN" altLang="en-US"/>
          </a:p>
        </p:txBody>
      </p:sp>
      <p:sp>
        <p:nvSpPr>
          <p:cNvPr id="20485" name="TextBox 37"/>
          <p:cNvSpPr>
            <a:spLocks noChangeArrowheads="1"/>
          </p:cNvSpPr>
          <p:nvPr/>
        </p:nvSpPr>
        <p:spPr bwMode="auto">
          <a:xfrm>
            <a:off x="1758950" y="3765550"/>
            <a:ext cx="11176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14" tIns="54407" rIns="108814" bIns="5440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2800" b="1">
                <a:solidFill>
                  <a:srgbClr val="F8F8F8"/>
                </a:solidFill>
                <a:latin typeface="微软雅黑" panose="020B0503020204020204" pitchFamily="34" charset="-122"/>
                <a:ea typeface="微软雅黑" panose="020B0503020204020204" pitchFamily="34" charset="-122"/>
                <a:sym typeface="黑体" panose="02010609060101010101" pitchFamily="49" charset="-122"/>
              </a:rPr>
              <a:t>目录</a:t>
            </a:r>
            <a:endParaRPr lang="zh-CN" altLang="en-US" sz="2800" b="1">
              <a:solidFill>
                <a:srgbClr val="F8F8F8"/>
              </a:solidFill>
              <a:latin typeface="微软雅黑" panose="020B0503020204020204" pitchFamily="34" charset="-122"/>
              <a:ea typeface="微软雅黑" panose="020B0503020204020204" pitchFamily="34" charset="-122"/>
              <a:sym typeface="黑体" panose="02010609060101010101" pitchFamily="49" charset="-122"/>
            </a:endParaRPr>
          </a:p>
        </p:txBody>
      </p:sp>
      <p:sp>
        <p:nvSpPr>
          <p:cNvPr id="20486" name="TextBox 38"/>
          <p:cNvSpPr>
            <a:spLocks noChangeArrowheads="1"/>
          </p:cNvSpPr>
          <p:nvPr/>
        </p:nvSpPr>
        <p:spPr bwMode="auto">
          <a:xfrm>
            <a:off x="1831975" y="4257675"/>
            <a:ext cx="1081088"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14" tIns="54407" rIns="108814" bIns="5440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1200">
                <a:solidFill>
                  <a:srgbClr val="F8F8F8"/>
                </a:solidFill>
                <a:latin typeface="微软雅黑" panose="020B0503020204020204" pitchFamily="34" charset="-122"/>
                <a:ea typeface="微软雅黑" panose="020B0503020204020204" pitchFamily="34" charset="-122"/>
                <a:sym typeface="黑体" panose="02010609060101010101" pitchFamily="49" charset="-122"/>
              </a:rPr>
              <a:t>CONTENTS</a:t>
            </a:r>
            <a:endParaRPr lang="zh-CN" altLang="en-US" sz="1200">
              <a:solidFill>
                <a:srgbClr val="F8F8F8"/>
              </a:solidFill>
              <a:latin typeface="微软雅黑" panose="020B0503020204020204" pitchFamily="34" charset="-122"/>
              <a:ea typeface="微软雅黑" panose="020B0503020204020204" pitchFamily="34" charset="-122"/>
              <a:sym typeface="黑体" panose="02010609060101010101" pitchFamily="49" charset="-122"/>
            </a:endParaRPr>
          </a:p>
        </p:txBody>
      </p:sp>
      <p:sp>
        <p:nvSpPr>
          <p:cNvPr id="20487" name="Freeform 5"/>
          <p:cNvSpPr>
            <a:spLocks noChangeArrowheads="1"/>
          </p:cNvSpPr>
          <p:nvPr/>
        </p:nvSpPr>
        <p:spPr bwMode="auto">
          <a:xfrm>
            <a:off x="5568950" y="2439988"/>
            <a:ext cx="5214938" cy="541337"/>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20488" name="Freeform 5"/>
          <p:cNvSpPr>
            <a:spLocks noChangeArrowheads="1"/>
          </p:cNvSpPr>
          <p:nvPr/>
        </p:nvSpPr>
        <p:spPr bwMode="auto">
          <a:xfrm>
            <a:off x="4743450" y="3195638"/>
            <a:ext cx="5214938" cy="539750"/>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20489" name="Freeform 5"/>
          <p:cNvSpPr>
            <a:spLocks noChangeArrowheads="1"/>
          </p:cNvSpPr>
          <p:nvPr/>
        </p:nvSpPr>
        <p:spPr bwMode="auto">
          <a:xfrm>
            <a:off x="5568950" y="3949700"/>
            <a:ext cx="5214938" cy="541338"/>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9525" cap="flat" cmpd="sng">
            <a:solidFill>
              <a:srgbClr val="0070C0"/>
            </a:solidFill>
            <a:miter lim="800000"/>
          </a:ln>
        </p:spPr>
        <p:txBody>
          <a:bodyPr lIns="117222" tIns="58611" rIns="117222" bIns="58611"/>
          <a:lstStyle/>
          <a:p>
            <a:endParaRPr lang="zh-CN" altLang="en-US"/>
          </a:p>
        </p:txBody>
      </p:sp>
      <p:sp>
        <p:nvSpPr>
          <p:cNvPr id="20490" name="Freeform 5"/>
          <p:cNvSpPr>
            <a:spLocks noChangeArrowheads="1"/>
          </p:cNvSpPr>
          <p:nvPr/>
        </p:nvSpPr>
        <p:spPr bwMode="auto">
          <a:xfrm>
            <a:off x="4743450" y="4703763"/>
            <a:ext cx="5214938" cy="541337"/>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20491" name="TextBox 4"/>
          <p:cNvSpPr>
            <a:spLocks noChangeArrowheads="1"/>
          </p:cNvSpPr>
          <p:nvPr/>
        </p:nvSpPr>
        <p:spPr bwMode="auto">
          <a:xfrm>
            <a:off x="5351463" y="1738313"/>
            <a:ext cx="5397500" cy="322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在工作中的我遇到了什么问题</a:t>
            </a:r>
            <a:endPar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2" name="Freeform 6"/>
          <p:cNvSpPr>
            <a:spLocks noChangeArrowheads="1"/>
          </p:cNvSpPr>
          <p:nvPr/>
        </p:nvSpPr>
        <p:spPr bwMode="auto">
          <a:xfrm>
            <a:off x="4381500" y="1670050"/>
            <a:ext cx="482600" cy="444500"/>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20493" name="TextBox 7"/>
          <p:cNvSpPr>
            <a:spLocks noChangeArrowheads="1"/>
          </p:cNvSpPr>
          <p:nvPr/>
        </p:nvSpPr>
        <p:spPr bwMode="auto">
          <a:xfrm>
            <a:off x="4538663" y="174625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4" name="TextBox 8"/>
          <p:cNvSpPr>
            <a:spLocks noChangeArrowheads="1"/>
          </p:cNvSpPr>
          <p:nvPr/>
        </p:nvSpPr>
        <p:spPr bwMode="auto">
          <a:xfrm>
            <a:off x="6176963" y="2565400"/>
            <a:ext cx="550068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20495" name="Freeform 6"/>
          <p:cNvSpPr>
            <a:spLocks noChangeArrowheads="1"/>
          </p:cNvSpPr>
          <p:nvPr/>
        </p:nvSpPr>
        <p:spPr bwMode="auto">
          <a:xfrm>
            <a:off x="5207000" y="2486025"/>
            <a:ext cx="482600" cy="446088"/>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20496" name="TextBox 11"/>
          <p:cNvSpPr>
            <a:spLocks noChangeArrowheads="1"/>
          </p:cNvSpPr>
          <p:nvPr/>
        </p:nvSpPr>
        <p:spPr bwMode="auto">
          <a:xfrm>
            <a:off x="5364163" y="2557463"/>
            <a:ext cx="16192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7" name="TextBox 12"/>
          <p:cNvSpPr>
            <a:spLocks noChangeArrowheads="1"/>
          </p:cNvSpPr>
          <p:nvPr/>
        </p:nvSpPr>
        <p:spPr bwMode="auto">
          <a:xfrm>
            <a:off x="5435600" y="3303588"/>
            <a:ext cx="534828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20498" name="Freeform 6"/>
          <p:cNvSpPr>
            <a:spLocks noChangeArrowheads="1"/>
          </p:cNvSpPr>
          <p:nvPr/>
        </p:nvSpPr>
        <p:spPr bwMode="auto">
          <a:xfrm>
            <a:off x="4381500" y="3240088"/>
            <a:ext cx="482600" cy="446087"/>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20499" name="TextBox 15"/>
          <p:cNvSpPr>
            <a:spLocks noChangeArrowheads="1"/>
          </p:cNvSpPr>
          <p:nvPr/>
        </p:nvSpPr>
        <p:spPr bwMode="auto">
          <a:xfrm>
            <a:off x="4538663" y="334010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500" name="TextBox 16"/>
          <p:cNvSpPr>
            <a:spLocks noChangeArrowheads="1"/>
          </p:cNvSpPr>
          <p:nvPr/>
        </p:nvSpPr>
        <p:spPr bwMode="auto">
          <a:xfrm>
            <a:off x="6261100" y="4052888"/>
            <a:ext cx="5578475"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20501" name="Freeform 6"/>
          <p:cNvSpPr>
            <a:spLocks noChangeArrowheads="1"/>
          </p:cNvSpPr>
          <p:nvPr/>
        </p:nvSpPr>
        <p:spPr bwMode="auto">
          <a:xfrm>
            <a:off x="5207000" y="3997325"/>
            <a:ext cx="482600" cy="446088"/>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20502" name="TextBox 19"/>
          <p:cNvSpPr>
            <a:spLocks noChangeArrowheads="1"/>
          </p:cNvSpPr>
          <p:nvPr/>
        </p:nvSpPr>
        <p:spPr bwMode="auto">
          <a:xfrm>
            <a:off x="5364163" y="408940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503" name="TextBox 20"/>
          <p:cNvSpPr>
            <a:spLocks noChangeArrowheads="1"/>
          </p:cNvSpPr>
          <p:nvPr/>
        </p:nvSpPr>
        <p:spPr bwMode="auto">
          <a:xfrm>
            <a:off x="5435600" y="4795838"/>
            <a:ext cx="5540375"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20504" name="Freeform 6"/>
          <p:cNvSpPr>
            <a:spLocks noChangeArrowheads="1"/>
          </p:cNvSpPr>
          <p:nvPr/>
        </p:nvSpPr>
        <p:spPr bwMode="auto">
          <a:xfrm>
            <a:off x="4381500" y="4751388"/>
            <a:ext cx="482600" cy="446087"/>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20505" name="TextBox 23"/>
          <p:cNvSpPr>
            <a:spLocks noChangeArrowheads="1"/>
          </p:cNvSpPr>
          <p:nvPr/>
        </p:nvSpPr>
        <p:spPr bwMode="auto">
          <a:xfrm>
            <a:off x="4538663" y="483235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6" name="Freeform 5"/>
          <p:cNvSpPr>
            <a:spLocks noChangeArrowheads="1"/>
          </p:cNvSpPr>
          <p:nvPr/>
        </p:nvSpPr>
        <p:spPr bwMode="auto">
          <a:xfrm>
            <a:off x="5568950" y="2447925"/>
            <a:ext cx="5214938" cy="541338"/>
          </a:xfrm>
          <a:custGeom>
            <a:avLst/>
            <a:gdLst>
              <a:gd name="T0" fmla="*/ 12255 w 12769"/>
              <a:gd name="T1" fmla="*/ 31 h 1159"/>
              <a:gd name="T2" fmla="*/ 12727 w 12769"/>
              <a:gd name="T3" fmla="*/ 503 h 1159"/>
              <a:gd name="T4" fmla="*/ 12727 w 12769"/>
              <a:gd name="T5" fmla="*/ 656 h 1159"/>
              <a:gd name="T6" fmla="*/ 12255 w 12769"/>
              <a:gd name="T7" fmla="*/ 1128 h 1159"/>
              <a:gd name="T8" fmla="*/ 12180 w 12769"/>
              <a:gd name="T9" fmla="*/ 1159 h 1159"/>
              <a:gd name="T10" fmla="*/ 591 w 12769"/>
              <a:gd name="T11" fmla="*/ 1159 h 1159"/>
              <a:gd name="T12" fmla="*/ 514 w 12769"/>
              <a:gd name="T13" fmla="*/ 1128 h 1159"/>
              <a:gd name="T14" fmla="*/ 42 w 12769"/>
              <a:gd name="T15" fmla="*/ 656 h 1159"/>
              <a:gd name="T16" fmla="*/ 42 w 12769"/>
              <a:gd name="T17" fmla="*/ 503 h 1159"/>
              <a:gd name="T18" fmla="*/ 514 w 12769"/>
              <a:gd name="T19" fmla="*/ 31 h 1159"/>
              <a:gd name="T20" fmla="*/ 591 w 12769"/>
              <a:gd name="T21" fmla="*/ 0 h 1159"/>
              <a:gd name="T22" fmla="*/ 12178 w 12769"/>
              <a:gd name="T23" fmla="*/ 0 h 1159"/>
              <a:gd name="T24" fmla="*/ 12255 w 12769"/>
              <a:gd name="T25" fmla="*/ 31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rgbClr val="C00000"/>
          </a:solidFill>
          <a:ln w="12700">
            <a:solidFill>
              <a:srgbClr val="0070C0"/>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45718" rIns="0" bIns="45718" anchor="ctr"/>
          <a:lstStyle/>
          <a:p>
            <a:pPr algn="ctr">
              <a:defRPr/>
            </a:pPr>
            <a:endParaRPr lang="zh-CN" altLang="zh-CN">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 name="TextBox 4"/>
          <p:cNvSpPr>
            <a:spLocks noChangeArrowheads="1"/>
          </p:cNvSpPr>
          <p:nvPr/>
        </p:nvSpPr>
        <p:spPr bwMode="auto">
          <a:xfrm>
            <a:off x="6177280" y="2549525"/>
            <a:ext cx="4324350" cy="322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我该怎么走出困境</a:t>
            </a:r>
            <a:endParaRPr lang="zh-CN" altLang="en-US" sz="2500" b="1">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ppt_x</p:attrName>
                                        </p:attrNameLst>
                                      </p:cBhvr>
                                      <p:tavLst>
                                        <p:tav tm="0">
                                          <p:val>
                                            <p:strVal val="0-#ppt_w/2"/>
                                          </p:val>
                                        </p:tav>
                                        <p:tav tm="100000">
                                          <p:val>
                                            <p:strVal val="#ppt_x"/>
                                          </p:val>
                                        </p:tav>
                                      </p:tavLst>
                                    </p:anim>
                                    <p:anim calcmode="lin" valueType="num">
                                      <p:cBhvr>
                                        <p:cTn id="8" dur="500" fill="hold"/>
                                        <p:tgtEl>
                                          <p:spTgt spid="6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ipe(left)">
                                      <p:cBhvr>
                                        <p:cTn id="12"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我偷偷立下了誓言</a:t>
            </a:r>
            <a:endParaRPr sz="2400" b="1" kern="1200" dirty="0">
              <a:solidFill>
                <a:srgbClr val="445469"/>
              </a:solidFill>
              <a:latin typeface="Arial" panose="020B0604020202020204" pitchFamily="34" charset="0"/>
              <a:cs typeface="+mn-cs"/>
            </a:endParaRPr>
          </a:p>
        </p:txBody>
      </p:sp>
      <p:sp>
        <p:nvSpPr>
          <p:cNvPr id="26" name="TextBox 41"/>
          <p:cNvSpPr>
            <a:spLocks noChangeArrowheads="1"/>
          </p:cNvSpPr>
          <p:nvPr/>
        </p:nvSpPr>
        <p:spPr bwMode="auto">
          <a:xfrm>
            <a:off x="4554538" y="1230313"/>
            <a:ext cx="3081337" cy="553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3600" b="1">
                <a:solidFill>
                  <a:srgbClr val="7F7F7F"/>
                </a:solidFill>
                <a:latin typeface="微软雅黑" panose="020B0503020204020204" pitchFamily="34" charset="-122"/>
                <a:ea typeface="微软雅黑" panose="020B0503020204020204" pitchFamily="34" charset="-122"/>
              </a:rPr>
              <a:t>向低效开炮</a:t>
            </a:r>
            <a:endParaRPr lang="zh-CN" altLang="en-US" sz="3600" b="1">
              <a:solidFill>
                <a:srgbClr val="7F7F7F"/>
              </a:solidFill>
              <a:latin typeface="微软雅黑" panose="020B0503020204020204" pitchFamily="34" charset="-122"/>
              <a:ea typeface="微软雅黑" panose="020B0503020204020204" pitchFamily="34" charset="-122"/>
            </a:endParaRPr>
          </a:p>
        </p:txBody>
      </p:sp>
      <p:sp>
        <p:nvSpPr>
          <p:cNvPr id="27" name="TextBox 42"/>
          <p:cNvSpPr>
            <a:spLocks noChangeArrowheads="1"/>
          </p:cNvSpPr>
          <p:nvPr/>
        </p:nvSpPr>
        <p:spPr bwMode="auto">
          <a:xfrm>
            <a:off x="4381500" y="1800225"/>
            <a:ext cx="3427413" cy="615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a:solidFill>
                  <a:srgbClr val="7F7F7F"/>
                </a:solidFill>
                <a:latin typeface="微软雅黑" panose="020B0503020204020204" pitchFamily="34" charset="-122"/>
                <a:ea typeface="微软雅黑" panose="020B0503020204020204" pitchFamily="34" charset="-122"/>
              </a:rPr>
              <a:t>努力改变数据不及时、不规范、不完整，不准确的困境</a:t>
            </a:r>
            <a:endParaRPr lang="zh-CN" altLang="en-US" sz="2000">
              <a:solidFill>
                <a:srgbClr val="7F7F7F"/>
              </a:solidFill>
              <a:latin typeface="微软雅黑" panose="020B0503020204020204" pitchFamily="34" charset="-122"/>
              <a:ea typeface="微软雅黑" panose="020B0503020204020204" pitchFamily="34" charset="-122"/>
            </a:endParaRPr>
          </a:p>
        </p:txBody>
      </p:sp>
      <p:grpSp>
        <p:nvGrpSpPr>
          <p:cNvPr id="28" name="组合 43"/>
          <p:cNvGrpSpPr/>
          <p:nvPr/>
        </p:nvGrpSpPr>
        <p:grpSpPr bwMode="auto">
          <a:xfrm>
            <a:off x="3692525" y="1423988"/>
            <a:ext cx="4773613" cy="190500"/>
            <a:chOff x="0" y="0"/>
            <a:chExt cx="3580582" cy="158874"/>
          </a:xfrm>
        </p:grpSpPr>
        <p:grpSp>
          <p:nvGrpSpPr>
            <p:cNvPr id="21569" name="组合 44"/>
            <p:cNvGrpSpPr/>
            <p:nvPr/>
          </p:nvGrpSpPr>
          <p:grpSpPr bwMode="auto">
            <a:xfrm>
              <a:off x="0" y="0"/>
              <a:ext cx="792088" cy="158874"/>
              <a:chOff x="0" y="0"/>
              <a:chExt cx="792088" cy="158874"/>
            </a:xfrm>
          </p:grpSpPr>
          <p:sp>
            <p:nvSpPr>
              <p:cNvPr id="34" name="直接连接符 49"/>
              <p:cNvSpPr>
                <a:spLocks noChangeShapeType="1"/>
              </p:cNvSpPr>
              <p:nvPr/>
            </p:nvSpPr>
            <p:spPr bwMode="auto">
              <a:xfrm flipH="1">
                <a:off x="0" y="79437"/>
                <a:ext cx="791848" cy="0"/>
              </a:xfrm>
              <a:prstGeom prst="line">
                <a:avLst/>
              </a:prstGeom>
              <a:noFill/>
              <a:ln w="6350" cap="flat" cmpd="sng">
                <a:solidFill>
                  <a:srgbClr val="595959"/>
                </a:solidFill>
                <a:miter lim="800000"/>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35" name="直接连接符 50"/>
              <p:cNvSpPr>
                <a:spLocks noChangeShapeType="1"/>
              </p:cNvSpPr>
              <p:nvPr/>
            </p:nvSpPr>
            <p:spPr bwMode="auto">
              <a:xfrm flipH="1">
                <a:off x="215526" y="0"/>
                <a:ext cx="576322" cy="0"/>
              </a:xfrm>
              <a:prstGeom prst="line">
                <a:avLst/>
              </a:prstGeom>
              <a:noFill/>
              <a:ln w="6350" cap="flat" cmpd="sng">
                <a:solidFill>
                  <a:srgbClr val="595959"/>
                </a:solidFill>
                <a:miter lim="800000"/>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36" name="直接连接符 51"/>
              <p:cNvSpPr>
                <a:spLocks noChangeShapeType="1"/>
              </p:cNvSpPr>
              <p:nvPr/>
            </p:nvSpPr>
            <p:spPr bwMode="auto">
              <a:xfrm flipH="1">
                <a:off x="396520" y="158874"/>
                <a:ext cx="395328" cy="0"/>
              </a:xfrm>
              <a:prstGeom prst="line">
                <a:avLst/>
              </a:prstGeom>
              <a:noFill/>
              <a:ln w="6350" cap="flat" cmpd="sng">
                <a:solidFill>
                  <a:srgbClr val="595959"/>
                </a:solidFill>
                <a:miter lim="800000"/>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buFontTx/>
                  <a:buNone/>
                  <a:defRPr/>
                </a:pPr>
                <a:endParaRPr lang="zh-CN" altLang="en-US" kern="0">
                  <a:solidFill>
                    <a:sysClr val="windowText" lastClr="000000"/>
                  </a:solidFill>
                </a:endParaRPr>
              </a:p>
            </p:txBody>
          </p:sp>
        </p:grpSp>
        <p:grpSp>
          <p:nvGrpSpPr>
            <p:cNvPr id="21570" name="组合 45"/>
            <p:cNvGrpSpPr/>
            <p:nvPr/>
          </p:nvGrpSpPr>
          <p:grpSpPr bwMode="auto">
            <a:xfrm rot="10800000">
              <a:off x="2788494" y="0"/>
              <a:ext cx="792088" cy="158874"/>
              <a:chOff x="0" y="0"/>
              <a:chExt cx="792088" cy="158874"/>
            </a:xfrm>
          </p:grpSpPr>
          <p:sp>
            <p:nvSpPr>
              <p:cNvPr id="31" name="直接连接符 46"/>
              <p:cNvSpPr>
                <a:spLocks noChangeShapeType="1"/>
              </p:cNvSpPr>
              <p:nvPr/>
            </p:nvSpPr>
            <p:spPr bwMode="auto">
              <a:xfrm flipH="1">
                <a:off x="0" y="79437"/>
                <a:ext cx="791848" cy="0"/>
              </a:xfrm>
              <a:prstGeom prst="line">
                <a:avLst/>
              </a:prstGeom>
              <a:noFill/>
              <a:ln w="6350" cap="flat" cmpd="sng">
                <a:solidFill>
                  <a:srgbClr val="595959"/>
                </a:solidFill>
                <a:miter lim="800000"/>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32" name="直接连接符 47"/>
              <p:cNvSpPr>
                <a:spLocks noChangeShapeType="1"/>
              </p:cNvSpPr>
              <p:nvPr/>
            </p:nvSpPr>
            <p:spPr bwMode="auto">
              <a:xfrm flipH="1">
                <a:off x="213144" y="0"/>
                <a:ext cx="576322" cy="0"/>
              </a:xfrm>
              <a:prstGeom prst="line">
                <a:avLst/>
              </a:prstGeom>
              <a:noFill/>
              <a:ln w="6350" cap="flat" cmpd="sng">
                <a:solidFill>
                  <a:srgbClr val="595959"/>
                </a:solidFill>
                <a:miter lim="800000"/>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33" name="直接连接符 48"/>
              <p:cNvSpPr>
                <a:spLocks noChangeShapeType="1"/>
              </p:cNvSpPr>
              <p:nvPr/>
            </p:nvSpPr>
            <p:spPr bwMode="auto">
              <a:xfrm flipH="1">
                <a:off x="394138" y="158874"/>
                <a:ext cx="395328" cy="0"/>
              </a:xfrm>
              <a:prstGeom prst="line">
                <a:avLst/>
              </a:prstGeom>
              <a:noFill/>
              <a:ln w="6350" cap="flat" cmpd="sng">
                <a:solidFill>
                  <a:srgbClr val="595959"/>
                </a:solidFill>
                <a:miter lim="800000"/>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buFontTx/>
                  <a:buNone/>
                  <a:defRPr/>
                </a:pPr>
                <a:endParaRPr lang="zh-CN" altLang="en-US" kern="0">
                  <a:solidFill>
                    <a:sysClr val="windowText" lastClr="000000"/>
                  </a:solidFill>
                </a:endParaRPr>
              </a:p>
            </p:txBody>
          </p:sp>
        </p:grpSp>
      </p:grpSp>
      <p:grpSp>
        <p:nvGrpSpPr>
          <p:cNvPr id="2" name="组合 1"/>
          <p:cNvGrpSpPr/>
          <p:nvPr/>
        </p:nvGrpSpPr>
        <p:grpSpPr bwMode="auto">
          <a:xfrm>
            <a:off x="1185863" y="2520950"/>
            <a:ext cx="5021262" cy="1038225"/>
            <a:chOff x="1185179" y="2520900"/>
            <a:chExt cx="5022198" cy="1038465"/>
          </a:xfrm>
        </p:grpSpPr>
        <p:sp>
          <p:nvSpPr>
            <p:cNvPr id="23" name="圆角矩形 21"/>
            <p:cNvSpPr>
              <a:spLocks noChangeArrowheads="1"/>
            </p:cNvSpPr>
            <p:nvPr/>
          </p:nvSpPr>
          <p:spPr bwMode="auto">
            <a:xfrm>
              <a:off x="1418585" y="2520900"/>
              <a:ext cx="4788792" cy="1038465"/>
            </a:xfrm>
            <a:prstGeom prst="roundRect">
              <a:avLst>
                <a:gd name="adj" fmla="val 16667"/>
              </a:avLst>
            </a:prstGeom>
            <a:solidFill>
              <a:schemeClr val="bg1">
                <a:alpha val="73000"/>
              </a:schemeClr>
            </a:solidFill>
            <a:ln w="25400" cap="flat" cmpd="sng" algn="ctr">
              <a:solidFill>
                <a:sysClr val="window" lastClr="FFFFFF">
                  <a:lumMod val="75000"/>
                </a:sysClr>
              </a:solidFill>
              <a:prstDash val="solid"/>
              <a:miter lim="800000"/>
            </a:ln>
            <a:effectLst/>
          </p:spPr>
          <p:txBody>
            <a:bodyPr anchor="ctr"/>
            <a:lstStyle/>
            <a:p>
              <a:pPr algn="ctr" defTabSz="805815">
                <a:defRPr/>
              </a:pPr>
              <a:endParaRPr lang="zh-CN" altLang="zh-CN" sz="1600" kern="0">
                <a:solidFill>
                  <a:sysClr val="window" lastClr="FFFFFF"/>
                </a:solidFill>
                <a:latin typeface="Agency FB"/>
                <a:ea typeface="造字工房悦黑（非商用）常规体"/>
                <a:sym typeface="宋体" panose="02010600030101010101" pitchFamily="2" charset="-122"/>
              </a:endParaRPr>
            </a:p>
          </p:txBody>
        </p:sp>
        <p:grpSp>
          <p:nvGrpSpPr>
            <p:cNvPr id="21565" name="组合 57"/>
            <p:cNvGrpSpPr/>
            <p:nvPr/>
          </p:nvGrpSpPr>
          <p:grpSpPr bwMode="auto">
            <a:xfrm>
              <a:off x="1185179" y="2829581"/>
              <a:ext cx="467723" cy="438379"/>
              <a:chOff x="0" y="0"/>
              <a:chExt cx="351046" cy="365449"/>
            </a:xfrm>
          </p:grpSpPr>
          <p:sp>
            <p:nvSpPr>
              <p:cNvPr id="38" name="椭圆 67"/>
              <p:cNvSpPr>
                <a:spLocks noChangeArrowheads="1"/>
              </p:cNvSpPr>
              <p:nvPr/>
            </p:nvSpPr>
            <p:spPr bwMode="auto">
              <a:xfrm>
                <a:off x="0" y="-529"/>
                <a:ext cx="351553" cy="350782"/>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eaLnBrk="1" fontAlgn="auto" hangingPunct="1">
                  <a:spcBef>
                    <a:spcPts val="0"/>
                  </a:spcBef>
                  <a:spcAft>
                    <a:spcPts val="0"/>
                  </a:spcAft>
                  <a:buFontTx/>
                  <a:buNone/>
                  <a:defRPr/>
                </a:pPr>
                <a:endParaRPr lang="zh-CN" altLang="zh-CN" kern="0">
                  <a:solidFill>
                    <a:srgbClr val="FFFFFF"/>
                  </a:solidFill>
                  <a:latin typeface="宋体" panose="02010600030101010101" pitchFamily="2" charset="-122"/>
                  <a:sym typeface="宋体" panose="02010600030101010101" pitchFamily="2" charset="-122"/>
                </a:endParaRPr>
              </a:p>
            </p:txBody>
          </p:sp>
          <p:sp>
            <p:nvSpPr>
              <p:cNvPr id="39" name="TextBox 68"/>
              <p:cNvSpPr>
                <a:spLocks noChangeArrowheads="1"/>
              </p:cNvSpPr>
              <p:nvPr/>
            </p:nvSpPr>
            <p:spPr bwMode="auto">
              <a:xfrm>
                <a:off x="103678" y="6089"/>
                <a:ext cx="144197" cy="358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spcBef>
                    <a:spcPts val="0"/>
                  </a:spcBef>
                  <a:spcAft>
                    <a:spcPts val="0"/>
                  </a:spcAft>
                  <a:buFontTx/>
                  <a:buNone/>
                  <a:defRPr/>
                </a:pPr>
                <a:r>
                  <a:rPr lang="en-US" sz="2800" b="1" kern="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800" b="1" kern="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1566" name="TextBox 83"/>
            <p:cNvSpPr>
              <a:spLocks noChangeArrowheads="1"/>
            </p:cNvSpPr>
            <p:nvPr/>
          </p:nvSpPr>
          <p:spPr bwMode="auto">
            <a:xfrm>
              <a:off x="1805282" y="2933744"/>
              <a:ext cx="4224317" cy="213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lnSpc>
                  <a:spcPts val="1665"/>
                </a:lnSpc>
              </a:pPr>
              <a:r>
                <a:rPr lang="zh-CN" altLang="en-US" sz="1300">
                  <a:solidFill>
                    <a:srgbClr val="595959"/>
                  </a:solidFill>
                  <a:latin typeface="微软雅黑" panose="020B0503020204020204" pitchFamily="34" charset="-122"/>
                  <a:ea typeface="微软雅黑" panose="020B0503020204020204" pitchFamily="34" charset="-122"/>
                </a:rPr>
                <a:t>一定要告别重复劳动、无效劳动。</a:t>
              </a:r>
              <a:endParaRPr lang="en-US" altLang="zh-CN" sz="1300">
                <a:solidFill>
                  <a:srgbClr val="595959"/>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bwMode="auto">
          <a:xfrm>
            <a:off x="2919413" y="3832860"/>
            <a:ext cx="5021262" cy="1036638"/>
            <a:chOff x="1185179" y="3774679"/>
            <a:chExt cx="5022198" cy="1036560"/>
          </a:xfrm>
        </p:grpSpPr>
        <p:sp>
          <p:nvSpPr>
            <p:cNvPr id="24" name="圆角矩形 69"/>
            <p:cNvSpPr>
              <a:spLocks noChangeArrowheads="1"/>
            </p:cNvSpPr>
            <p:nvPr/>
          </p:nvSpPr>
          <p:spPr bwMode="auto">
            <a:xfrm>
              <a:off x="1418585" y="3774679"/>
              <a:ext cx="4788792" cy="1036560"/>
            </a:xfrm>
            <a:prstGeom prst="roundRect">
              <a:avLst>
                <a:gd name="adj" fmla="val 16667"/>
              </a:avLst>
            </a:prstGeom>
            <a:solidFill>
              <a:schemeClr val="bg1">
                <a:alpha val="73000"/>
              </a:schemeClr>
            </a:solidFill>
            <a:ln w="25400" cap="flat" cmpd="sng" algn="ctr">
              <a:solidFill>
                <a:sysClr val="window" lastClr="FFFFFF">
                  <a:lumMod val="75000"/>
                </a:sysClr>
              </a:solidFill>
              <a:prstDash val="solid"/>
              <a:miter lim="800000"/>
            </a:ln>
            <a:effectLst/>
          </p:spPr>
          <p:txBody>
            <a:bodyPr anchor="ctr"/>
            <a:lstStyle/>
            <a:p>
              <a:pPr algn="ctr" defTabSz="805815">
                <a:defRPr/>
              </a:pPr>
              <a:endParaRPr lang="zh-CN" altLang="zh-CN" sz="1600" kern="0">
                <a:solidFill>
                  <a:sysClr val="window" lastClr="FFFFFF"/>
                </a:solidFill>
                <a:latin typeface="Agency FB"/>
                <a:ea typeface="造字工房悦黑（非商用）常规体"/>
                <a:sym typeface="宋体" panose="02010600030101010101" pitchFamily="2" charset="-122"/>
              </a:endParaRPr>
            </a:p>
          </p:txBody>
        </p:sp>
        <p:grpSp>
          <p:nvGrpSpPr>
            <p:cNvPr id="21560" name="组合 58"/>
            <p:cNvGrpSpPr/>
            <p:nvPr/>
          </p:nvGrpSpPr>
          <p:grpSpPr bwMode="auto">
            <a:xfrm>
              <a:off x="1185179" y="4081455"/>
              <a:ext cx="467723" cy="438414"/>
              <a:chOff x="0" y="0"/>
              <a:chExt cx="351046" cy="363831"/>
            </a:xfrm>
          </p:grpSpPr>
          <p:sp>
            <p:nvSpPr>
              <p:cNvPr id="42" name="椭圆 65"/>
              <p:cNvSpPr>
                <a:spLocks noChangeArrowheads="1"/>
              </p:cNvSpPr>
              <p:nvPr/>
            </p:nvSpPr>
            <p:spPr bwMode="auto">
              <a:xfrm>
                <a:off x="0" y="-341"/>
                <a:ext cx="351553" cy="350411"/>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eaLnBrk="1" fontAlgn="auto" hangingPunct="1">
                  <a:spcBef>
                    <a:spcPts val="0"/>
                  </a:spcBef>
                  <a:spcAft>
                    <a:spcPts val="0"/>
                  </a:spcAft>
                  <a:buFontTx/>
                  <a:buNone/>
                  <a:defRPr/>
                </a:pPr>
                <a:endParaRPr lang="zh-CN" altLang="zh-CN" kern="0">
                  <a:solidFill>
                    <a:srgbClr val="FFFFFF"/>
                  </a:solidFill>
                  <a:latin typeface="宋体" panose="02010600030101010101" pitchFamily="2" charset="-122"/>
                  <a:sym typeface="宋体" panose="02010600030101010101" pitchFamily="2" charset="-122"/>
                </a:endParaRPr>
              </a:p>
            </p:txBody>
          </p:sp>
          <p:sp>
            <p:nvSpPr>
              <p:cNvPr id="43" name="TextBox 66"/>
              <p:cNvSpPr>
                <a:spLocks noChangeArrowheads="1"/>
              </p:cNvSpPr>
              <p:nvPr/>
            </p:nvSpPr>
            <p:spPr bwMode="auto">
              <a:xfrm>
                <a:off x="103678" y="6245"/>
                <a:ext cx="144197" cy="35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spcBef>
                    <a:spcPts val="0"/>
                  </a:spcBef>
                  <a:spcAft>
                    <a:spcPts val="0"/>
                  </a:spcAft>
                  <a:buFontTx/>
                  <a:buNone/>
                  <a:defRPr/>
                </a:pPr>
                <a:r>
                  <a:rPr lang="en-US" sz="2800" b="1" kern="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800" b="1" kern="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1561" name="TextBox 84"/>
            <p:cNvSpPr>
              <a:spLocks noChangeArrowheads="1"/>
            </p:cNvSpPr>
            <p:nvPr/>
          </p:nvSpPr>
          <p:spPr bwMode="auto">
            <a:xfrm>
              <a:off x="1805282" y="4197618"/>
              <a:ext cx="4224317" cy="213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lnSpc>
                  <a:spcPts val="1665"/>
                </a:lnSpc>
              </a:pPr>
              <a:r>
                <a:rPr lang="zh-CN" altLang="en-US" sz="1300">
                  <a:solidFill>
                    <a:srgbClr val="595959"/>
                  </a:solidFill>
                  <a:latin typeface="微软雅黑" panose="020B0503020204020204" pitchFamily="34" charset="-122"/>
                  <a:ea typeface="微软雅黑" panose="020B0503020204020204" pitchFamily="34" charset="-122"/>
                </a:rPr>
                <a:t>一定要找到可以更科学有效的工具。</a:t>
              </a:r>
              <a:endParaRPr lang="en-US" altLang="zh-CN" sz="1300">
                <a:solidFill>
                  <a:srgbClr val="595959"/>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bwMode="auto">
          <a:xfrm>
            <a:off x="4515168" y="5116195"/>
            <a:ext cx="5021262" cy="1035050"/>
            <a:chOff x="1185179" y="5028460"/>
            <a:chExt cx="5022198" cy="1036560"/>
          </a:xfrm>
        </p:grpSpPr>
        <p:sp>
          <p:nvSpPr>
            <p:cNvPr id="25" name="圆角矩形 70"/>
            <p:cNvSpPr>
              <a:spLocks noChangeArrowheads="1"/>
            </p:cNvSpPr>
            <p:nvPr/>
          </p:nvSpPr>
          <p:spPr bwMode="auto">
            <a:xfrm>
              <a:off x="1418585" y="5028460"/>
              <a:ext cx="4788792" cy="1036560"/>
            </a:xfrm>
            <a:prstGeom prst="roundRect">
              <a:avLst>
                <a:gd name="adj" fmla="val 16667"/>
              </a:avLst>
            </a:prstGeom>
            <a:solidFill>
              <a:schemeClr val="bg1">
                <a:alpha val="73000"/>
              </a:schemeClr>
            </a:solidFill>
            <a:ln w="25400" cap="flat" cmpd="sng" algn="ctr">
              <a:solidFill>
                <a:sysClr val="window" lastClr="FFFFFF">
                  <a:lumMod val="75000"/>
                </a:sysClr>
              </a:solidFill>
              <a:prstDash val="solid"/>
              <a:miter lim="800000"/>
            </a:ln>
            <a:effectLst/>
          </p:spPr>
          <p:txBody>
            <a:bodyPr anchor="ctr"/>
            <a:lstStyle/>
            <a:p>
              <a:pPr algn="ctr" defTabSz="805815">
                <a:defRPr/>
              </a:pPr>
              <a:endParaRPr lang="zh-CN" altLang="zh-CN" sz="1600" kern="0">
                <a:solidFill>
                  <a:sysClr val="window" lastClr="FFFFFF"/>
                </a:solidFill>
                <a:latin typeface="Agency FB"/>
                <a:ea typeface="造字工房悦黑（非商用）常规体"/>
                <a:sym typeface="宋体" panose="02010600030101010101" pitchFamily="2" charset="-122"/>
              </a:endParaRPr>
            </a:p>
          </p:txBody>
        </p:sp>
        <p:grpSp>
          <p:nvGrpSpPr>
            <p:cNvPr id="21555" name="组合 60"/>
            <p:cNvGrpSpPr/>
            <p:nvPr/>
          </p:nvGrpSpPr>
          <p:grpSpPr bwMode="auto">
            <a:xfrm>
              <a:off x="1185179" y="5335236"/>
              <a:ext cx="467723" cy="438414"/>
              <a:chOff x="0" y="0"/>
              <a:chExt cx="351046" cy="363831"/>
            </a:xfrm>
          </p:grpSpPr>
          <p:sp>
            <p:nvSpPr>
              <p:cNvPr id="45" name="椭圆 61"/>
              <p:cNvSpPr>
                <a:spLocks noChangeArrowheads="1"/>
              </p:cNvSpPr>
              <p:nvPr/>
            </p:nvSpPr>
            <p:spPr bwMode="auto">
              <a:xfrm>
                <a:off x="0" y="49"/>
                <a:ext cx="351553" cy="350949"/>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eaLnBrk="1" fontAlgn="auto" hangingPunct="1">
                  <a:spcBef>
                    <a:spcPts val="0"/>
                  </a:spcBef>
                  <a:spcAft>
                    <a:spcPts val="0"/>
                  </a:spcAft>
                  <a:buFontTx/>
                  <a:buNone/>
                  <a:defRPr/>
                </a:pPr>
                <a:endParaRPr lang="zh-CN" altLang="zh-CN" kern="0">
                  <a:solidFill>
                    <a:srgbClr val="FFFFFF"/>
                  </a:solidFill>
                  <a:latin typeface="宋体" panose="02010600030101010101" pitchFamily="2" charset="-122"/>
                  <a:sym typeface="宋体" panose="02010600030101010101" pitchFamily="2" charset="-122"/>
                </a:endParaRPr>
              </a:p>
            </p:txBody>
          </p:sp>
          <p:sp>
            <p:nvSpPr>
              <p:cNvPr id="46" name="TextBox 62"/>
              <p:cNvSpPr>
                <a:spLocks noChangeArrowheads="1"/>
              </p:cNvSpPr>
              <p:nvPr/>
            </p:nvSpPr>
            <p:spPr bwMode="auto">
              <a:xfrm>
                <a:off x="103678" y="6645"/>
                <a:ext cx="144197" cy="357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spcBef>
                    <a:spcPts val="0"/>
                  </a:spcBef>
                  <a:spcAft>
                    <a:spcPts val="0"/>
                  </a:spcAft>
                  <a:buFontTx/>
                  <a:buNone/>
                  <a:defRPr/>
                </a:pPr>
                <a:r>
                  <a:rPr lang="en-US" sz="2800" b="1" kern="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800" b="1" kern="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1556" name="TextBox 85"/>
            <p:cNvSpPr>
              <a:spLocks noChangeArrowheads="1"/>
            </p:cNvSpPr>
            <p:nvPr/>
          </p:nvSpPr>
          <p:spPr bwMode="auto">
            <a:xfrm>
              <a:off x="1805282" y="5439666"/>
              <a:ext cx="4224317" cy="213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lnSpc>
                  <a:spcPts val="1665"/>
                </a:lnSpc>
              </a:pPr>
              <a:r>
                <a:rPr lang="zh-CN" altLang="en-US" sz="1300">
                  <a:solidFill>
                    <a:srgbClr val="595959"/>
                  </a:solidFill>
                  <a:latin typeface="微软雅黑" panose="020B0503020204020204" pitchFamily="34" charset="-122"/>
                  <a:ea typeface="微软雅黑" panose="020B0503020204020204" pitchFamily="34" charset="-122"/>
                </a:rPr>
                <a:t>一定要有一个明确的工作思路。</a:t>
              </a:r>
              <a:endParaRPr lang="en-US" altLang="zh-CN" sz="1300">
                <a:solidFill>
                  <a:srgbClr val="595959"/>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additive="base">
                                        <p:cTn id="12" dur="500" fill="hold"/>
                                        <p:tgtEl>
                                          <p:spTgt spid="28"/>
                                        </p:tgtEl>
                                        <p:attrNameLst>
                                          <p:attrName>ppt_x</p:attrName>
                                        </p:attrNameLst>
                                      </p:cBhvr>
                                      <p:tavLst>
                                        <p:tav tm="0">
                                          <p:val>
                                            <p:strVal val="#ppt_x"/>
                                          </p:val>
                                        </p:tav>
                                        <p:tav tm="100000">
                                          <p:val>
                                            <p:strVal val="#ppt_x"/>
                                          </p:val>
                                        </p:tav>
                                      </p:tavLst>
                                    </p:anim>
                                    <p:anim calcmode="lin" valueType="num">
                                      <p:cBhvr additive="base">
                                        <p:cTn id="13" dur="500" fill="hold"/>
                                        <p:tgtEl>
                                          <p:spTgt spid="2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additive="base">
                                        <p:cTn id="17" dur="500" fill="hold"/>
                                        <p:tgtEl>
                                          <p:spTgt spid="27"/>
                                        </p:tgtEl>
                                        <p:attrNameLst>
                                          <p:attrName>ppt_x</p:attrName>
                                        </p:attrNameLst>
                                      </p:cBhvr>
                                      <p:tavLst>
                                        <p:tav tm="0">
                                          <p:val>
                                            <p:strVal val="#ppt_x"/>
                                          </p:val>
                                        </p:tav>
                                        <p:tav tm="100000">
                                          <p:val>
                                            <p:strVal val="#ppt_x"/>
                                          </p:val>
                                        </p:tav>
                                      </p:tavLst>
                                    </p:anim>
                                    <p:anim calcmode="lin" valueType="num">
                                      <p:cBhvr additive="base">
                                        <p:cTn id="18" dur="500" fill="hold"/>
                                        <p:tgtEl>
                                          <p:spTgt spid="27"/>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fill="hold"/>
                                        <p:tgtEl>
                                          <p:spTgt spid="4"/>
                                        </p:tgtEl>
                                        <p:attrNameLst>
                                          <p:attrName>ppt_x</p:attrName>
                                        </p:attrNameLst>
                                      </p:cBhvr>
                                      <p:tavLst>
                                        <p:tav tm="0">
                                          <p:val>
                                            <p:strVal val="#ppt_x"/>
                                          </p:val>
                                        </p:tav>
                                        <p:tav tm="100000">
                                          <p:val>
                                            <p:strVal val="#ppt_x"/>
                                          </p:val>
                                        </p:tav>
                                      </p:tavLst>
                                    </p:anim>
                                    <p:anim calcmode="lin" valueType="num">
                                      <p:cBhvr additive="base">
                                        <p:cTn id="3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精益管理利器</a:t>
            </a:r>
            <a:r>
              <a:rPr lang="en-US" altLang="zh-CN" sz="2400" b="1" kern="1200" dirty="0">
                <a:solidFill>
                  <a:srgbClr val="445469"/>
                </a:solidFill>
                <a:latin typeface="Arial" panose="020B0604020202020204" pitchFamily="34" charset="0"/>
                <a:cs typeface="+mn-cs"/>
              </a:rPr>
              <a:t>——</a:t>
            </a:r>
            <a:r>
              <a:rPr sz="2400" b="1" kern="1200" dirty="0">
                <a:solidFill>
                  <a:srgbClr val="445469"/>
                </a:solidFill>
                <a:latin typeface="Arial" panose="020B0604020202020204" pitchFamily="34" charset="0"/>
                <a:cs typeface="+mn-cs"/>
              </a:rPr>
              <a:t>魔方网表</a:t>
            </a:r>
            <a:endParaRPr sz="2400" b="1" kern="1200" dirty="0">
              <a:solidFill>
                <a:srgbClr val="445469"/>
              </a:solidFill>
              <a:latin typeface="Arial" panose="020B0604020202020204" pitchFamily="34" charset="0"/>
              <a:cs typeface="+mn-cs"/>
            </a:endParaRPr>
          </a:p>
        </p:txBody>
      </p:sp>
      <p:sp>
        <p:nvSpPr>
          <p:cNvPr id="105" name="椭圆 104"/>
          <p:cNvSpPr/>
          <p:nvPr/>
        </p:nvSpPr>
        <p:spPr>
          <a:xfrm>
            <a:off x="1060450" y="2092325"/>
            <a:ext cx="1663700" cy="1663700"/>
          </a:xfrm>
          <a:prstGeom prst="ellipse">
            <a:avLst/>
          </a:prstGeom>
          <a:solidFill>
            <a:srgbClr val="0070C0"/>
          </a:solidFill>
          <a:ln w="25400" cap="flat" cmpd="sng" algn="ctr">
            <a:noFill/>
            <a:prstDash val="solid"/>
          </a:ln>
          <a:effectLst/>
        </p:spPr>
        <p:txBody>
          <a:bodyPr lIns="102901" tIns="51450" rIns="102901" bIns="51450" anchor="ctr"/>
          <a:lstStyle/>
          <a:p>
            <a:pPr algn="ctr" eaLnBrk="1" fontAlgn="auto" hangingPunct="1">
              <a:spcBef>
                <a:spcPts val="0"/>
              </a:spcBef>
              <a:spcAft>
                <a:spcPts val="0"/>
              </a:spcAft>
              <a:buFontTx/>
              <a:buNone/>
              <a:defRPr/>
            </a:pPr>
            <a:r>
              <a:rPr kern="0" dirty="0">
                <a:solidFill>
                  <a:sysClr val="window" lastClr="FFFFFF"/>
                </a:solidFill>
                <a:latin typeface="微软雅黑" panose="020B0503020204020204" pitchFamily="34" charset="-122"/>
                <a:ea typeface="微软雅黑" panose="020B0503020204020204" pitchFamily="34" charset="-122"/>
              </a:rPr>
              <a:t>面向普通用户</a:t>
            </a:r>
            <a:endParaRPr kern="0" dirty="0">
              <a:solidFill>
                <a:sysClr val="window" lastClr="FFFFFF"/>
              </a:solidFill>
              <a:latin typeface="微软雅黑" panose="020B0503020204020204" pitchFamily="34" charset="-122"/>
              <a:ea typeface="微软雅黑" panose="020B0503020204020204" pitchFamily="34" charset="-122"/>
            </a:endParaRPr>
          </a:p>
        </p:txBody>
      </p:sp>
      <p:sp>
        <p:nvSpPr>
          <p:cNvPr id="106" name="椭圆 105"/>
          <p:cNvSpPr/>
          <p:nvPr/>
        </p:nvSpPr>
        <p:spPr>
          <a:xfrm>
            <a:off x="3624263" y="3436938"/>
            <a:ext cx="1663700" cy="1665287"/>
          </a:xfrm>
          <a:prstGeom prst="ellipse">
            <a:avLst/>
          </a:prstGeom>
          <a:solidFill>
            <a:srgbClr val="0070C0"/>
          </a:solidFill>
          <a:ln w="25400" cap="flat" cmpd="sng" algn="ctr">
            <a:noFill/>
            <a:prstDash val="solid"/>
          </a:ln>
          <a:effectLst/>
        </p:spPr>
        <p:txBody>
          <a:bodyPr lIns="91426" tIns="45713" rIns="91426" bIns="45713" anchor="ctr"/>
          <a:lstStyle/>
          <a:p>
            <a:pPr algn="ctr" eaLnBrk="1" fontAlgn="auto" hangingPunct="1">
              <a:spcBef>
                <a:spcPts val="0"/>
              </a:spcBef>
              <a:spcAft>
                <a:spcPts val="0"/>
              </a:spcAft>
              <a:buFontTx/>
              <a:buNone/>
              <a:defRPr/>
            </a:pPr>
            <a:r>
              <a:rPr kern="0">
                <a:solidFill>
                  <a:sysClr val="window" lastClr="FFFFFF"/>
                </a:solidFill>
                <a:latin typeface="微软雅黑" panose="020B0503020204020204" pitchFamily="34" charset="-122"/>
                <a:ea typeface="微软雅黑" panose="020B0503020204020204" pitchFamily="34" charset="-122"/>
              </a:rPr>
              <a:t>基于网页架构</a:t>
            </a:r>
            <a:endParaRPr kern="0">
              <a:solidFill>
                <a:sysClr val="window" lastClr="FFFFFF"/>
              </a:solidFill>
              <a:latin typeface="微软雅黑" panose="020B0503020204020204" pitchFamily="34" charset="-122"/>
              <a:ea typeface="微软雅黑" panose="020B0503020204020204" pitchFamily="34" charset="-122"/>
            </a:endParaRPr>
          </a:p>
        </p:txBody>
      </p:sp>
      <p:sp>
        <p:nvSpPr>
          <p:cNvPr id="107" name="椭圆 106"/>
          <p:cNvSpPr/>
          <p:nvPr/>
        </p:nvSpPr>
        <p:spPr>
          <a:xfrm>
            <a:off x="6516688" y="1912938"/>
            <a:ext cx="1663700" cy="1663700"/>
          </a:xfrm>
          <a:prstGeom prst="ellipse">
            <a:avLst/>
          </a:prstGeom>
          <a:solidFill>
            <a:srgbClr val="0070C0"/>
          </a:solidFill>
          <a:ln w="25400" cap="flat" cmpd="sng" algn="ctr">
            <a:noFill/>
            <a:prstDash val="solid"/>
          </a:ln>
          <a:effectLst/>
        </p:spPr>
        <p:txBody>
          <a:bodyPr lIns="102901" tIns="51450" rIns="102901" bIns="51450" anchor="ctr"/>
          <a:lstStyle/>
          <a:p>
            <a:pPr algn="ctr" eaLnBrk="1" fontAlgn="auto" hangingPunct="1">
              <a:spcBef>
                <a:spcPts val="0"/>
              </a:spcBef>
              <a:spcAft>
                <a:spcPts val="0"/>
              </a:spcAft>
              <a:buFontTx/>
              <a:buNone/>
              <a:defRPr/>
            </a:pPr>
            <a:r>
              <a:rPr lang="en-US" altLang="zh-CN" kern="0">
                <a:solidFill>
                  <a:sysClr val="window" lastClr="FFFFFF"/>
                </a:solidFill>
                <a:latin typeface="微软雅黑" panose="020B0503020204020204" pitchFamily="34" charset="-122"/>
                <a:ea typeface="微软雅黑" panose="020B0503020204020204" pitchFamily="34" charset="-122"/>
              </a:rPr>
              <a:t>数据库结构设计</a:t>
            </a:r>
            <a:endParaRPr lang="en-US" altLang="zh-CN" kern="0">
              <a:solidFill>
                <a:sysClr val="window" lastClr="FFFFFF"/>
              </a:solidFill>
              <a:latin typeface="微软雅黑" panose="020B0503020204020204" pitchFamily="34" charset="-122"/>
              <a:ea typeface="微软雅黑" panose="020B0503020204020204" pitchFamily="34" charset="-122"/>
            </a:endParaRPr>
          </a:p>
        </p:txBody>
      </p:sp>
      <p:sp>
        <p:nvSpPr>
          <p:cNvPr id="108" name="椭圆 107"/>
          <p:cNvSpPr/>
          <p:nvPr/>
        </p:nvSpPr>
        <p:spPr>
          <a:xfrm>
            <a:off x="9502775" y="2428875"/>
            <a:ext cx="1663700" cy="1663700"/>
          </a:xfrm>
          <a:prstGeom prst="ellipse">
            <a:avLst/>
          </a:prstGeom>
          <a:solidFill>
            <a:srgbClr val="0070C0"/>
          </a:solidFill>
          <a:ln w="25400" cap="flat" cmpd="sng" algn="ctr">
            <a:noFill/>
            <a:prstDash val="solid"/>
          </a:ln>
          <a:effectLst/>
        </p:spPr>
        <p:txBody>
          <a:bodyPr lIns="91426" tIns="45713" rIns="91426" bIns="45713" anchor="ctr"/>
          <a:lstStyle/>
          <a:p>
            <a:pPr algn="ctr" eaLnBrk="1" fontAlgn="auto" hangingPunct="1">
              <a:spcBef>
                <a:spcPts val="0"/>
              </a:spcBef>
              <a:spcAft>
                <a:spcPts val="0"/>
              </a:spcAft>
              <a:buFontTx/>
              <a:buNone/>
              <a:defRPr/>
            </a:pPr>
            <a:r>
              <a:rPr lang="zh-CN" kern="0">
                <a:solidFill>
                  <a:sysClr val="window" lastClr="FFFFFF"/>
                </a:solidFill>
                <a:latin typeface="微软雅黑" panose="020B0503020204020204" pitchFamily="34" charset="-122"/>
                <a:ea typeface="微软雅黑" panose="020B0503020204020204" pitchFamily="34" charset="-122"/>
              </a:rPr>
              <a:t>通用平台</a:t>
            </a:r>
            <a:endParaRPr lang="zh-CN" kern="0">
              <a:solidFill>
                <a:sysClr val="window" lastClr="FFFFFF"/>
              </a:solidFill>
              <a:latin typeface="微软雅黑" panose="020B0503020204020204" pitchFamily="34" charset="-122"/>
              <a:ea typeface="微软雅黑" panose="020B0503020204020204" pitchFamily="34" charset="-122"/>
            </a:endParaRPr>
          </a:p>
        </p:txBody>
      </p:sp>
      <p:cxnSp>
        <p:nvCxnSpPr>
          <p:cNvPr id="109" name="直接连接符 108"/>
          <p:cNvCxnSpPr>
            <a:cxnSpLocks noChangeShapeType="1"/>
            <a:stCxn id="105" idx="6"/>
            <a:endCxn id="106" idx="2"/>
          </p:cNvCxnSpPr>
          <p:nvPr/>
        </p:nvCxnSpPr>
        <p:spPr bwMode="auto">
          <a:xfrm>
            <a:off x="2724150" y="2924175"/>
            <a:ext cx="900113" cy="1344613"/>
          </a:xfrm>
          <a:prstGeom prst="line">
            <a:avLst/>
          </a:prstGeom>
          <a:noFill/>
          <a:ln w="9525" algn="ctr">
            <a:solidFill>
              <a:srgbClr val="445469"/>
            </a:solidFill>
            <a:round/>
            <a:headEnd type="oval" w="med" len="med"/>
            <a:tailEnd type="oval" w="med" len="med"/>
          </a:ln>
          <a:extLst>
            <a:ext uri="{909E8E84-426E-40DD-AFC4-6F175D3DCCD1}">
              <a14:hiddenFill xmlns:a14="http://schemas.microsoft.com/office/drawing/2010/main">
                <a:noFill/>
              </a14:hiddenFill>
            </a:ext>
          </a:extLst>
        </p:spPr>
      </p:cxnSp>
      <p:cxnSp>
        <p:nvCxnSpPr>
          <p:cNvPr id="110" name="直接连接符 109"/>
          <p:cNvCxnSpPr>
            <a:cxnSpLocks noChangeShapeType="1"/>
            <a:stCxn id="106" idx="6"/>
            <a:endCxn id="107" idx="2"/>
          </p:cNvCxnSpPr>
          <p:nvPr/>
        </p:nvCxnSpPr>
        <p:spPr bwMode="auto">
          <a:xfrm flipV="1">
            <a:off x="5287963" y="2744788"/>
            <a:ext cx="1228725" cy="1524000"/>
          </a:xfrm>
          <a:prstGeom prst="line">
            <a:avLst/>
          </a:prstGeom>
          <a:noFill/>
          <a:ln w="9525" algn="ctr">
            <a:solidFill>
              <a:srgbClr val="445469"/>
            </a:solidFill>
            <a:round/>
            <a:headEnd type="oval" w="med" len="med"/>
            <a:tailEnd type="oval" w="med" len="med"/>
          </a:ln>
          <a:extLst>
            <a:ext uri="{909E8E84-426E-40DD-AFC4-6F175D3DCCD1}">
              <a14:hiddenFill xmlns:a14="http://schemas.microsoft.com/office/drawing/2010/main">
                <a:noFill/>
              </a14:hiddenFill>
            </a:ext>
          </a:extLst>
        </p:spPr>
      </p:cxnSp>
      <p:cxnSp>
        <p:nvCxnSpPr>
          <p:cNvPr id="111" name="直接连接符 110"/>
          <p:cNvCxnSpPr>
            <a:cxnSpLocks noChangeShapeType="1"/>
            <a:stCxn id="107" idx="6"/>
            <a:endCxn id="108" idx="2"/>
          </p:cNvCxnSpPr>
          <p:nvPr/>
        </p:nvCxnSpPr>
        <p:spPr bwMode="auto">
          <a:xfrm>
            <a:off x="8180388" y="2744788"/>
            <a:ext cx="1322387" cy="515937"/>
          </a:xfrm>
          <a:prstGeom prst="line">
            <a:avLst/>
          </a:prstGeom>
          <a:noFill/>
          <a:ln w="9525" algn="ctr">
            <a:solidFill>
              <a:srgbClr val="445469"/>
            </a:solidFill>
            <a:round/>
            <a:headEnd type="oval" w="med" len="med"/>
            <a:tailEnd type="oval" w="med" len="med"/>
          </a:ln>
          <a:extLst>
            <a:ext uri="{909E8E84-426E-40DD-AFC4-6F175D3DCCD1}">
              <a14:hiddenFill xmlns:a14="http://schemas.microsoft.com/office/drawing/2010/main">
                <a:noFill/>
              </a14:hiddenFill>
            </a:ext>
          </a:extLst>
        </p:spPr>
      </p:cxnSp>
      <p:sp>
        <p:nvSpPr>
          <p:cNvPr id="112" name="矩形 111"/>
          <p:cNvSpPr/>
          <p:nvPr/>
        </p:nvSpPr>
        <p:spPr>
          <a:xfrm>
            <a:off x="1069975" y="3906203"/>
            <a:ext cx="1643063" cy="414020"/>
          </a:xfrm>
          <a:prstGeom prst="rect">
            <a:avLst/>
          </a:prstGeom>
        </p:spPr>
        <p:txBody>
          <a:bodyPr lIns="91826" tIns="45913" rIns="91826" bIns="45913" anchor="ctr">
            <a:spAutoFit/>
          </a:bodyPr>
          <a:lstStyle/>
          <a:p>
            <a:pPr algn="ctr" eaLnBrk="1" fontAlgn="auto" hangingPunct="1">
              <a:lnSpc>
                <a:spcPct val="150000"/>
              </a:lnSpc>
              <a:spcBef>
                <a:spcPts val="0"/>
              </a:spcBef>
              <a:spcAft>
                <a:spcPts val="0"/>
              </a:spcAft>
              <a:buFontTx/>
              <a:buNone/>
              <a:defRPr/>
            </a:pPr>
            <a:r>
              <a:rPr lang="zh-CN" altLang="en-US" sz="1400" kern="0" dirty="0">
                <a:solidFill>
                  <a:sysClr val="windowText" lastClr="000000">
                    <a:lumMod val="65000"/>
                    <a:lumOff val="35000"/>
                  </a:sysClr>
                </a:solidFill>
                <a:latin typeface="微软雅黑" panose="020B0503020204020204" pitchFamily="34" charset="-122"/>
                <a:ea typeface="微软雅黑" panose="020B0503020204020204" pitchFamily="34" charset="-122"/>
              </a:rPr>
              <a:t>毫无技术门槛</a:t>
            </a:r>
            <a:endParaRPr lang="zh-CN" altLang="en-US" sz="1400" kern="0" dirty="0">
              <a:solidFill>
                <a:sysClr val="windowText" lastClr="000000">
                  <a:lumMod val="65000"/>
                  <a:lumOff val="35000"/>
                </a:sysClr>
              </a:solidFill>
              <a:latin typeface="微软雅黑" panose="020B0503020204020204" pitchFamily="34" charset="-122"/>
              <a:ea typeface="微软雅黑" panose="020B0503020204020204" pitchFamily="34" charset="-122"/>
            </a:endParaRPr>
          </a:p>
        </p:txBody>
      </p:sp>
      <p:sp>
        <p:nvSpPr>
          <p:cNvPr id="113" name="矩形 112"/>
          <p:cNvSpPr/>
          <p:nvPr/>
        </p:nvSpPr>
        <p:spPr>
          <a:xfrm>
            <a:off x="828675" y="4256088"/>
            <a:ext cx="2127250" cy="783590"/>
          </a:xfrm>
          <a:prstGeom prst="rect">
            <a:avLst/>
          </a:prstGeom>
        </p:spPr>
        <p:txBody>
          <a:bodyPr lIns="91826" tIns="45913" rIns="91826" bIns="45913">
            <a:spAutoFit/>
          </a:bodyPr>
          <a:lstStyle/>
          <a:p>
            <a:pPr algn="ctr" eaLnBrk="1" fontAlgn="auto" hangingPunct="1">
              <a:lnSpc>
                <a:spcPct val="150000"/>
              </a:lnSpc>
              <a:spcBef>
                <a:spcPts val="0"/>
              </a:spcBef>
              <a:spcAft>
                <a:spcPts val="0"/>
              </a:spcAft>
              <a:buFontTx/>
              <a:buNone/>
              <a:defRPr/>
            </a:pPr>
            <a:r>
              <a:rPr lang="zh-CN" altLang="en-US" sz="1000" kern="0" dirty="0">
                <a:solidFill>
                  <a:sysClr val="windowText" lastClr="000000">
                    <a:lumMod val="65000"/>
                    <a:lumOff val="35000"/>
                  </a:sysClr>
                </a:solidFill>
                <a:latin typeface="微软雅黑" panose="020B0503020204020204" pitchFamily="34" charset="-122"/>
                <a:ea typeface="微软雅黑" panose="020B0503020204020204" pitchFamily="34" charset="-122"/>
                <a:cs typeface="华文黑体" pitchFamily="2" charset="-122"/>
              </a:rPr>
              <a:t>普通用户，有基本的电脑基础，稍加培训就可以快速制作管理软件。不再为软件不适用而烦恼。</a:t>
            </a:r>
            <a:endParaRPr lang="zh-CN" altLang="en-US" sz="1000" kern="0" dirty="0">
              <a:solidFill>
                <a:sysClr val="windowText" lastClr="000000">
                  <a:lumMod val="65000"/>
                  <a:lumOff val="35000"/>
                </a:sysClr>
              </a:solidFill>
              <a:latin typeface="微软雅黑" panose="020B0503020204020204" pitchFamily="34" charset="-122"/>
              <a:ea typeface="微软雅黑" panose="020B0503020204020204" pitchFamily="34" charset="-122"/>
            </a:endParaRPr>
          </a:p>
        </p:txBody>
      </p:sp>
      <p:sp>
        <p:nvSpPr>
          <p:cNvPr id="114" name="矩形 113"/>
          <p:cNvSpPr/>
          <p:nvPr/>
        </p:nvSpPr>
        <p:spPr>
          <a:xfrm>
            <a:off x="3489960" y="2092325"/>
            <a:ext cx="2030095" cy="414020"/>
          </a:xfrm>
          <a:prstGeom prst="rect">
            <a:avLst/>
          </a:prstGeom>
        </p:spPr>
        <p:txBody>
          <a:bodyPr wrap="square" lIns="91826" tIns="45913" rIns="91826" bIns="45913" anchor="ctr">
            <a:spAutoFit/>
          </a:bodyPr>
          <a:lstStyle/>
          <a:p>
            <a:pPr algn="ctr" eaLnBrk="1" fontAlgn="auto" hangingPunct="1">
              <a:lnSpc>
                <a:spcPct val="150000"/>
              </a:lnSpc>
              <a:spcBef>
                <a:spcPts val="0"/>
              </a:spcBef>
              <a:spcAft>
                <a:spcPts val="0"/>
              </a:spcAft>
              <a:buFontTx/>
              <a:buNone/>
              <a:defRPr/>
            </a:pPr>
            <a:r>
              <a:rPr lang="zh-CN" altLang="en-US" sz="1400" kern="0" dirty="0">
                <a:solidFill>
                  <a:sysClr val="windowText" lastClr="000000">
                    <a:lumMod val="65000"/>
                    <a:lumOff val="35000"/>
                  </a:sysClr>
                </a:solidFill>
                <a:latin typeface="微软雅黑" panose="020B0503020204020204" pitchFamily="34" charset="-122"/>
                <a:ea typeface="微软雅黑" panose="020B0503020204020204" pitchFamily="34" charset="-122"/>
              </a:rPr>
              <a:t>web化的数据库软件</a:t>
            </a:r>
            <a:endParaRPr lang="zh-CN" altLang="en-US" sz="1400" kern="0" dirty="0">
              <a:solidFill>
                <a:sysClr val="windowText" lastClr="000000">
                  <a:lumMod val="65000"/>
                  <a:lumOff val="35000"/>
                </a:sysClr>
              </a:solidFill>
              <a:latin typeface="微软雅黑" panose="020B0503020204020204" pitchFamily="34" charset="-122"/>
              <a:ea typeface="微软雅黑" panose="020B0503020204020204" pitchFamily="34" charset="-122"/>
            </a:endParaRPr>
          </a:p>
        </p:txBody>
      </p:sp>
      <p:sp>
        <p:nvSpPr>
          <p:cNvPr id="115" name="矩形 114"/>
          <p:cNvSpPr/>
          <p:nvPr/>
        </p:nvSpPr>
        <p:spPr>
          <a:xfrm>
            <a:off x="3392805" y="2428875"/>
            <a:ext cx="2228850" cy="1014730"/>
          </a:xfrm>
          <a:prstGeom prst="rect">
            <a:avLst/>
          </a:prstGeom>
        </p:spPr>
        <p:txBody>
          <a:bodyPr wrap="square" lIns="91826" tIns="45913" rIns="91826" bIns="45913">
            <a:spAutoFit/>
          </a:bodyPr>
          <a:lstStyle/>
          <a:p>
            <a:pPr algn="ctr" eaLnBrk="1" fontAlgn="auto" hangingPunct="1">
              <a:lnSpc>
                <a:spcPct val="150000"/>
              </a:lnSpc>
              <a:spcBef>
                <a:spcPts val="0"/>
              </a:spcBef>
              <a:spcAft>
                <a:spcPts val="0"/>
              </a:spcAft>
              <a:buFontTx/>
              <a:buNone/>
              <a:defRPr/>
            </a:pPr>
            <a:r>
              <a:rPr lang="zh-CN" altLang="en-US" sz="1000" kern="0" dirty="0">
                <a:solidFill>
                  <a:sysClr val="windowText" lastClr="000000">
                    <a:lumMod val="65000"/>
                    <a:lumOff val="35000"/>
                  </a:sysClr>
                </a:solidFill>
                <a:latin typeface="微软雅黑" panose="020B0503020204020204" pitchFamily="34" charset="-122"/>
                <a:ea typeface="微软雅黑" panose="020B0503020204020204" pitchFamily="34" charset="-122"/>
                <a:cs typeface="华文黑体" pitchFamily="2" charset="-122"/>
              </a:rPr>
              <a:t>只要安装好服务器，其他用户就可以通过浏览器从世界任何一个可以联网的地方访问，客户端不需要安装任何软件了。</a:t>
            </a:r>
            <a:endParaRPr lang="zh-CN" altLang="en-US" sz="1000" kern="0" dirty="0">
              <a:solidFill>
                <a:sysClr val="windowText" lastClr="000000">
                  <a:lumMod val="65000"/>
                  <a:lumOff val="35000"/>
                </a:sysClr>
              </a:solidFill>
              <a:latin typeface="微软雅黑" panose="020B0503020204020204" pitchFamily="34" charset="-122"/>
              <a:ea typeface="微软雅黑" panose="020B0503020204020204" pitchFamily="34" charset="-122"/>
            </a:endParaRPr>
          </a:p>
        </p:txBody>
      </p:sp>
      <p:sp>
        <p:nvSpPr>
          <p:cNvPr id="116" name="矩形 115"/>
          <p:cNvSpPr/>
          <p:nvPr/>
        </p:nvSpPr>
        <p:spPr>
          <a:xfrm>
            <a:off x="6535738" y="3906203"/>
            <a:ext cx="1644650" cy="414020"/>
          </a:xfrm>
          <a:prstGeom prst="rect">
            <a:avLst/>
          </a:prstGeom>
        </p:spPr>
        <p:txBody>
          <a:bodyPr lIns="91826" tIns="45913" rIns="91826" bIns="45913" anchor="ctr">
            <a:spAutoFit/>
          </a:bodyPr>
          <a:lstStyle/>
          <a:p>
            <a:pPr algn="ctr" eaLnBrk="1" fontAlgn="auto" hangingPunct="1">
              <a:lnSpc>
                <a:spcPct val="150000"/>
              </a:lnSpc>
              <a:spcBef>
                <a:spcPts val="0"/>
              </a:spcBef>
              <a:spcAft>
                <a:spcPts val="0"/>
              </a:spcAft>
              <a:buFontTx/>
              <a:buNone/>
              <a:defRPr/>
            </a:pPr>
            <a:r>
              <a:rPr lang="zh-CN" altLang="en-US" sz="1400" kern="0">
                <a:solidFill>
                  <a:sysClr val="windowText" lastClr="000000">
                    <a:lumMod val="65000"/>
                    <a:lumOff val="35000"/>
                  </a:sysClr>
                </a:solidFill>
                <a:latin typeface="微软雅黑" panose="020B0503020204020204" pitchFamily="34" charset="-122"/>
                <a:ea typeface="微软雅黑" panose="020B0503020204020204" pitchFamily="34" charset="-122"/>
              </a:rPr>
              <a:t>强大数据管理能力</a:t>
            </a:r>
            <a:endParaRPr lang="en-US" altLang="zh-CN" sz="1400" kern="0" dirty="0">
              <a:solidFill>
                <a:sysClr val="windowText" lastClr="000000">
                  <a:lumMod val="65000"/>
                  <a:lumOff val="35000"/>
                </a:sysClr>
              </a:solidFill>
              <a:latin typeface="微软雅黑" panose="020B0503020204020204" pitchFamily="34" charset="-122"/>
              <a:ea typeface="微软雅黑" panose="020B0503020204020204" pitchFamily="34" charset="-122"/>
            </a:endParaRPr>
          </a:p>
        </p:txBody>
      </p:sp>
      <p:sp>
        <p:nvSpPr>
          <p:cNvPr id="117" name="矩形 116"/>
          <p:cNvSpPr/>
          <p:nvPr/>
        </p:nvSpPr>
        <p:spPr>
          <a:xfrm>
            <a:off x="6294438" y="4320540"/>
            <a:ext cx="2127250" cy="553085"/>
          </a:xfrm>
          <a:prstGeom prst="rect">
            <a:avLst/>
          </a:prstGeom>
        </p:spPr>
        <p:txBody>
          <a:bodyPr lIns="91826" tIns="45913" rIns="91826" bIns="45913">
            <a:spAutoFit/>
          </a:bodyPr>
          <a:lstStyle/>
          <a:p>
            <a:pPr algn="ctr" eaLnBrk="1" fontAlgn="auto" hangingPunct="1">
              <a:lnSpc>
                <a:spcPct val="150000"/>
              </a:lnSpc>
              <a:spcBef>
                <a:spcPts val="0"/>
              </a:spcBef>
              <a:spcAft>
                <a:spcPts val="0"/>
              </a:spcAft>
              <a:buFontTx/>
              <a:buNone/>
              <a:defRPr/>
            </a:pPr>
            <a:r>
              <a:rPr lang="zh-CN" altLang="en-US" sz="1000" kern="0" dirty="0">
                <a:solidFill>
                  <a:sysClr val="windowText" lastClr="000000">
                    <a:lumMod val="65000"/>
                    <a:lumOff val="35000"/>
                  </a:sysClr>
                </a:solidFill>
                <a:latin typeface="微软雅黑" panose="020B0503020204020204" pitchFamily="34" charset="-122"/>
                <a:ea typeface="微软雅黑" panose="020B0503020204020204" pitchFamily="34" charset="-122"/>
                <a:cs typeface="华文黑体" pitchFamily="2" charset="-122"/>
              </a:rPr>
              <a:t>同时融入了excel公式的强大计算能力，数据库的强大数据管理能力。</a:t>
            </a:r>
            <a:endParaRPr lang="zh-CN" altLang="en-US" sz="1000" kern="0" dirty="0">
              <a:solidFill>
                <a:sysClr val="windowText" lastClr="000000">
                  <a:lumMod val="65000"/>
                  <a:lumOff val="35000"/>
                </a:sysClr>
              </a:solidFill>
              <a:latin typeface="微软雅黑" panose="020B0503020204020204" pitchFamily="34" charset="-122"/>
              <a:ea typeface="微软雅黑" panose="020B0503020204020204" pitchFamily="34" charset="-122"/>
            </a:endParaRPr>
          </a:p>
        </p:txBody>
      </p:sp>
      <p:sp>
        <p:nvSpPr>
          <p:cNvPr id="118" name="矩形 117"/>
          <p:cNvSpPr/>
          <p:nvPr/>
        </p:nvSpPr>
        <p:spPr>
          <a:xfrm>
            <a:off x="9512300" y="4166553"/>
            <a:ext cx="1643063" cy="414020"/>
          </a:xfrm>
          <a:prstGeom prst="rect">
            <a:avLst/>
          </a:prstGeom>
        </p:spPr>
        <p:txBody>
          <a:bodyPr lIns="91826" tIns="45913" rIns="91826" bIns="45913" anchor="ctr">
            <a:spAutoFit/>
          </a:bodyPr>
          <a:lstStyle/>
          <a:p>
            <a:pPr algn="ctr" eaLnBrk="1" fontAlgn="auto" hangingPunct="1">
              <a:lnSpc>
                <a:spcPct val="150000"/>
              </a:lnSpc>
              <a:spcBef>
                <a:spcPts val="0"/>
              </a:spcBef>
              <a:spcAft>
                <a:spcPts val="0"/>
              </a:spcAft>
              <a:buFontTx/>
              <a:buNone/>
              <a:defRPr/>
            </a:pPr>
            <a:r>
              <a:rPr lang="zh-CN" altLang="en-US" sz="1400" kern="0">
                <a:solidFill>
                  <a:sysClr val="windowText" lastClr="000000">
                    <a:lumMod val="65000"/>
                    <a:lumOff val="35000"/>
                  </a:sysClr>
                </a:solidFill>
                <a:latin typeface="微软雅黑" panose="020B0503020204020204" pitchFamily="34" charset="-122"/>
                <a:ea typeface="微软雅黑" panose="020B0503020204020204" pitchFamily="34" charset="-122"/>
              </a:rPr>
              <a:t>通用灵活定制性强</a:t>
            </a:r>
            <a:endParaRPr lang="en-US" altLang="zh-CN" sz="1400" kern="0" dirty="0">
              <a:solidFill>
                <a:sysClr val="windowText" lastClr="000000">
                  <a:lumMod val="65000"/>
                  <a:lumOff val="35000"/>
                </a:sysClr>
              </a:solidFill>
              <a:latin typeface="微软雅黑" panose="020B0503020204020204" pitchFamily="34" charset="-122"/>
              <a:ea typeface="微软雅黑" panose="020B0503020204020204" pitchFamily="34" charset="-122"/>
            </a:endParaRPr>
          </a:p>
        </p:txBody>
      </p:sp>
      <p:sp>
        <p:nvSpPr>
          <p:cNvPr id="119" name="矩形 118"/>
          <p:cNvSpPr/>
          <p:nvPr/>
        </p:nvSpPr>
        <p:spPr>
          <a:xfrm>
            <a:off x="9271000" y="4516438"/>
            <a:ext cx="2125663" cy="1245235"/>
          </a:xfrm>
          <a:prstGeom prst="rect">
            <a:avLst/>
          </a:prstGeom>
        </p:spPr>
        <p:txBody>
          <a:bodyPr lIns="91826" tIns="45913" rIns="91826" bIns="45913">
            <a:spAutoFit/>
          </a:bodyPr>
          <a:lstStyle/>
          <a:p>
            <a:pPr algn="ctr" eaLnBrk="1" fontAlgn="auto" hangingPunct="1">
              <a:lnSpc>
                <a:spcPct val="150000"/>
              </a:lnSpc>
              <a:spcBef>
                <a:spcPts val="0"/>
              </a:spcBef>
              <a:spcAft>
                <a:spcPts val="0"/>
              </a:spcAft>
              <a:buFontTx/>
              <a:buNone/>
              <a:defRPr/>
            </a:pPr>
            <a:r>
              <a:rPr lang="zh-CN" altLang="en-US" sz="1000" kern="0" dirty="0">
                <a:solidFill>
                  <a:sysClr val="windowText" lastClr="000000">
                    <a:lumMod val="65000"/>
                    <a:lumOff val="35000"/>
                  </a:sysClr>
                </a:solidFill>
                <a:latin typeface="微软雅黑" panose="020B0503020204020204" pitchFamily="34" charset="-122"/>
                <a:ea typeface="微软雅黑" panose="020B0503020204020204" pitchFamily="34" charset="-122"/>
                <a:cs typeface="华文黑体" pitchFamily="2" charset="-122"/>
              </a:rPr>
              <a:t>魔方网表和excel一样，具备通用、灵活、可定制的特性。不过excel是单机版，而魔方网表是网络版，可以多人同时使用，具备完善的权限体系。</a:t>
            </a:r>
            <a:endParaRPr lang="zh-CN" altLang="en-US" sz="1000" kern="0" dirty="0">
              <a:solidFill>
                <a:sysClr val="windowText" lastClr="000000">
                  <a:lumMod val="65000"/>
                  <a:lumOff val="35000"/>
                </a:sys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p:cTn id="7" dur="500" fill="hold"/>
                                        <p:tgtEl>
                                          <p:spTgt spid="105"/>
                                        </p:tgtEl>
                                        <p:attrNameLst>
                                          <p:attrName>ppt_w</p:attrName>
                                        </p:attrNameLst>
                                      </p:cBhvr>
                                      <p:tavLst>
                                        <p:tav tm="0">
                                          <p:val>
                                            <p:strVal val="4/3*#ppt_w"/>
                                          </p:val>
                                        </p:tav>
                                        <p:tav tm="100000">
                                          <p:val>
                                            <p:strVal val="#ppt_w"/>
                                          </p:val>
                                        </p:tav>
                                      </p:tavLst>
                                    </p:anim>
                                    <p:anim calcmode="lin" valueType="num">
                                      <p:cBhvr>
                                        <p:cTn id="8" dur="500" fill="hold"/>
                                        <p:tgtEl>
                                          <p:spTgt spid="105"/>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12"/>
                                        </p:tgtEl>
                                        <p:attrNameLst>
                                          <p:attrName>style.visibility</p:attrName>
                                        </p:attrNameLst>
                                      </p:cBhvr>
                                      <p:to>
                                        <p:strVal val="visible"/>
                                      </p:to>
                                    </p:set>
                                    <p:animEffect transition="in" filter="fade">
                                      <p:cBhvr>
                                        <p:cTn id="12" dur="500"/>
                                        <p:tgtEl>
                                          <p:spTgt spid="1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13"/>
                                        </p:tgtEl>
                                        <p:attrNameLst>
                                          <p:attrName>style.visibility</p:attrName>
                                        </p:attrNameLst>
                                      </p:cBhvr>
                                      <p:to>
                                        <p:strVal val="visible"/>
                                      </p:to>
                                    </p:set>
                                    <p:animEffect transition="in" filter="fade">
                                      <p:cBhvr>
                                        <p:cTn id="15" dur="500"/>
                                        <p:tgtEl>
                                          <p:spTgt spid="113"/>
                                        </p:tgtEl>
                                      </p:cBhvr>
                                    </p:animEffec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109"/>
                                        </p:tgtEl>
                                        <p:attrNameLst>
                                          <p:attrName>style.visibility</p:attrName>
                                        </p:attrNameLst>
                                      </p:cBhvr>
                                      <p:to>
                                        <p:strVal val="visible"/>
                                      </p:to>
                                    </p:set>
                                    <p:animEffect transition="in" filter="wipe(left)">
                                      <p:cBhvr>
                                        <p:cTn id="19" dur="500"/>
                                        <p:tgtEl>
                                          <p:spTgt spid="109"/>
                                        </p:tgtEl>
                                      </p:cBhvr>
                                    </p:animEffect>
                                  </p:childTnLst>
                                </p:cTn>
                              </p:par>
                            </p:childTnLst>
                          </p:cTn>
                        </p:par>
                        <p:par>
                          <p:cTn id="20" fill="hold">
                            <p:stCondLst>
                              <p:cond delay="1500"/>
                            </p:stCondLst>
                            <p:childTnLst>
                              <p:par>
                                <p:cTn id="21" presetID="23" presetClass="entr" presetSubtype="288" fill="hold" grpId="0" nodeType="afterEffect">
                                  <p:stCondLst>
                                    <p:cond delay="0"/>
                                  </p:stCondLst>
                                  <p:childTnLst>
                                    <p:set>
                                      <p:cBhvr>
                                        <p:cTn id="22" dur="1" fill="hold">
                                          <p:stCondLst>
                                            <p:cond delay="0"/>
                                          </p:stCondLst>
                                        </p:cTn>
                                        <p:tgtEl>
                                          <p:spTgt spid="106"/>
                                        </p:tgtEl>
                                        <p:attrNameLst>
                                          <p:attrName>style.visibility</p:attrName>
                                        </p:attrNameLst>
                                      </p:cBhvr>
                                      <p:to>
                                        <p:strVal val="visible"/>
                                      </p:to>
                                    </p:set>
                                    <p:anim calcmode="lin" valueType="num">
                                      <p:cBhvr>
                                        <p:cTn id="23" dur="500" fill="hold"/>
                                        <p:tgtEl>
                                          <p:spTgt spid="106"/>
                                        </p:tgtEl>
                                        <p:attrNameLst>
                                          <p:attrName>ppt_w</p:attrName>
                                        </p:attrNameLst>
                                      </p:cBhvr>
                                      <p:tavLst>
                                        <p:tav tm="0">
                                          <p:val>
                                            <p:strVal val="4/3*#ppt_w"/>
                                          </p:val>
                                        </p:tav>
                                        <p:tav tm="100000">
                                          <p:val>
                                            <p:strVal val="#ppt_w"/>
                                          </p:val>
                                        </p:tav>
                                      </p:tavLst>
                                    </p:anim>
                                    <p:anim calcmode="lin" valueType="num">
                                      <p:cBhvr>
                                        <p:cTn id="24" dur="500" fill="hold"/>
                                        <p:tgtEl>
                                          <p:spTgt spid="106"/>
                                        </p:tgtEl>
                                        <p:attrNameLst>
                                          <p:attrName>ppt_h</p:attrName>
                                        </p:attrNameLst>
                                      </p:cBhvr>
                                      <p:tavLst>
                                        <p:tav tm="0">
                                          <p:val>
                                            <p:strVal val="4/3*#ppt_h"/>
                                          </p:val>
                                        </p:tav>
                                        <p:tav tm="100000">
                                          <p:val>
                                            <p:strVal val="#ppt_h"/>
                                          </p:val>
                                        </p:tav>
                                      </p:tavLst>
                                    </p:anim>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14"/>
                                        </p:tgtEl>
                                        <p:attrNameLst>
                                          <p:attrName>style.visibility</p:attrName>
                                        </p:attrNameLst>
                                      </p:cBhvr>
                                      <p:to>
                                        <p:strVal val="visible"/>
                                      </p:to>
                                    </p:set>
                                    <p:animEffect transition="in" filter="fade">
                                      <p:cBhvr>
                                        <p:cTn id="28" dur="500"/>
                                        <p:tgtEl>
                                          <p:spTgt spid="11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15"/>
                                        </p:tgtEl>
                                        <p:attrNameLst>
                                          <p:attrName>style.visibility</p:attrName>
                                        </p:attrNameLst>
                                      </p:cBhvr>
                                      <p:to>
                                        <p:strVal val="visible"/>
                                      </p:to>
                                    </p:set>
                                    <p:animEffect transition="in" filter="fade">
                                      <p:cBhvr>
                                        <p:cTn id="31" dur="500"/>
                                        <p:tgtEl>
                                          <p:spTgt spid="115"/>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110"/>
                                        </p:tgtEl>
                                        <p:attrNameLst>
                                          <p:attrName>style.visibility</p:attrName>
                                        </p:attrNameLst>
                                      </p:cBhvr>
                                      <p:to>
                                        <p:strVal val="visible"/>
                                      </p:to>
                                    </p:set>
                                    <p:animEffect transition="in" filter="wipe(left)">
                                      <p:cBhvr>
                                        <p:cTn id="35" dur="500"/>
                                        <p:tgtEl>
                                          <p:spTgt spid="110"/>
                                        </p:tgtEl>
                                      </p:cBhvr>
                                    </p:animEffect>
                                  </p:childTnLst>
                                </p:cTn>
                              </p:par>
                            </p:childTnLst>
                          </p:cTn>
                        </p:par>
                        <p:par>
                          <p:cTn id="36" fill="hold">
                            <p:stCondLst>
                              <p:cond delay="3000"/>
                            </p:stCondLst>
                            <p:childTnLst>
                              <p:par>
                                <p:cTn id="37" presetID="23" presetClass="entr" presetSubtype="288" fill="hold" grpId="0" nodeType="afterEffect">
                                  <p:stCondLst>
                                    <p:cond delay="0"/>
                                  </p:stCondLst>
                                  <p:childTnLst>
                                    <p:set>
                                      <p:cBhvr>
                                        <p:cTn id="38" dur="1" fill="hold">
                                          <p:stCondLst>
                                            <p:cond delay="0"/>
                                          </p:stCondLst>
                                        </p:cTn>
                                        <p:tgtEl>
                                          <p:spTgt spid="107"/>
                                        </p:tgtEl>
                                        <p:attrNameLst>
                                          <p:attrName>style.visibility</p:attrName>
                                        </p:attrNameLst>
                                      </p:cBhvr>
                                      <p:to>
                                        <p:strVal val="visible"/>
                                      </p:to>
                                    </p:set>
                                    <p:anim calcmode="lin" valueType="num">
                                      <p:cBhvr>
                                        <p:cTn id="39" dur="500" fill="hold"/>
                                        <p:tgtEl>
                                          <p:spTgt spid="107"/>
                                        </p:tgtEl>
                                        <p:attrNameLst>
                                          <p:attrName>ppt_w</p:attrName>
                                        </p:attrNameLst>
                                      </p:cBhvr>
                                      <p:tavLst>
                                        <p:tav tm="0">
                                          <p:val>
                                            <p:strVal val="4/3*#ppt_w"/>
                                          </p:val>
                                        </p:tav>
                                        <p:tav tm="100000">
                                          <p:val>
                                            <p:strVal val="#ppt_w"/>
                                          </p:val>
                                        </p:tav>
                                      </p:tavLst>
                                    </p:anim>
                                    <p:anim calcmode="lin" valueType="num">
                                      <p:cBhvr>
                                        <p:cTn id="40" dur="500" fill="hold"/>
                                        <p:tgtEl>
                                          <p:spTgt spid="107"/>
                                        </p:tgtEl>
                                        <p:attrNameLst>
                                          <p:attrName>ppt_h</p:attrName>
                                        </p:attrNameLst>
                                      </p:cBhvr>
                                      <p:tavLst>
                                        <p:tav tm="0">
                                          <p:val>
                                            <p:strVal val="4/3*#ppt_h"/>
                                          </p:val>
                                        </p:tav>
                                        <p:tav tm="100000">
                                          <p:val>
                                            <p:strVal val="#ppt_h"/>
                                          </p:val>
                                        </p:tav>
                                      </p:tavLst>
                                    </p:anim>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116"/>
                                        </p:tgtEl>
                                        <p:attrNameLst>
                                          <p:attrName>style.visibility</p:attrName>
                                        </p:attrNameLst>
                                      </p:cBhvr>
                                      <p:to>
                                        <p:strVal val="visible"/>
                                      </p:to>
                                    </p:set>
                                    <p:animEffect transition="in" filter="fade">
                                      <p:cBhvr>
                                        <p:cTn id="44" dur="500"/>
                                        <p:tgtEl>
                                          <p:spTgt spid="11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17"/>
                                        </p:tgtEl>
                                        <p:attrNameLst>
                                          <p:attrName>style.visibility</p:attrName>
                                        </p:attrNameLst>
                                      </p:cBhvr>
                                      <p:to>
                                        <p:strVal val="visible"/>
                                      </p:to>
                                    </p:set>
                                    <p:animEffect transition="in" filter="fade">
                                      <p:cBhvr>
                                        <p:cTn id="47" dur="500"/>
                                        <p:tgtEl>
                                          <p:spTgt spid="117"/>
                                        </p:tgtEl>
                                      </p:cBhvr>
                                    </p:animEffect>
                                  </p:childTnLst>
                                </p:cTn>
                              </p:par>
                            </p:childTnLst>
                          </p:cTn>
                        </p:par>
                        <p:par>
                          <p:cTn id="48" fill="hold">
                            <p:stCondLst>
                              <p:cond delay="4000"/>
                            </p:stCondLst>
                            <p:childTnLst>
                              <p:par>
                                <p:cTn id="49" presetID="22" presetClass="entr" presetSubtype="8" fill="hold" nodeType="afterEffect">
                                  <p:stCondLst>
                                    <p:cond delay="0"/>
                                  </p:stCondLst>
                                  <p:childTnLst>
                                    <p:set>
                                      <p:cBhvr>
                                        <p:cTn id="50" dur="1" fill="hold">
                                          <p:stCondLst>
                                            <p:cond delay="0"/>
                                          </p:stCondLst>
                                        </p:cTn>
                                        <p:tgtEl>
                                          <p:spTgt spid="111"/>
                                        </p:tgtEl>
                                        <p:attrNameLst>
                                          <p:attrName>style.visibility</p:attrName>
                                        </p:attrNameLst>
                                      </p:cBhvr>
                                      <p:to>
                                        <p:strVal val="visible"/>
                                      </p:to>
                                    </p:set>
                                    <p:animEffect transition="in" filter="wipe(left)">
                                      <p:cBhvr>
                                        <p:cTn id="51" dur="500"/>
                                        <p:tgtEl>
                                          <p:spTgt spid="111"/>
                                        </p:tgtEl>
                                      </p:cBhvr>
                                    </p:animEffect>
                                  </p:childTnLst>
                                </p:cTn>
                              </p:par>
                            </p:childTnLst>
                          </p:cTn>
                        </p:par>
                        <p:par>
                          <p:cTn id="52" fill="hold">
                            <p:stCondLst>
                              <p:cond delay="4500"/>
                            </p:stCondLst>
                            <p:childTnLst>
                              <p:par>
                                <p:cTn id="53" presetID="23" presetClass="entr" presetSubtype="288" fill="hold" grpId="0" nodeType="afterEffect">
                                  <p:stCondLst>
                                    <p:cond delay="0"/>
                                  </p:stCondLst>
                                  <p:childTnLst>
                                    <p:set>
                                      <p:cBhvr>
                                        <p:cTn id="54" dur="1" fill="hold">
                                          <p:stCondLst>
                                            <p:cond delay="0"/>
                                          </p:stCondLst>
                                        </p:cTn>
                                        <p:tgtEl>
                                          <p:spTgt spid="108"/>
                                        </p:tgtEl>
                                        <p:attrNameLst>
                                          <p:attrName>style.visibility</p:attrName>
                                        </p:attrNameLst>
                                      </p:cBhvr>
                                      <p:to>
                                        <p:strVal val="visible"/>
                                      </p:to>
                                    </p:set>
                                    <p:anim calcmode="lin" valueType="num">
                                      <p:cBhvr>
                                        <p:cTn id="55" dur="500" fill="hold"/>
                                        <p:tgtEl>
                                          <p:spTgt spid="108"/>
                                        </p:tgtEl>
                                        <p:attrNameLst>
                                          <p:attrName>ppt_w</p:attrName>
                                        </p:attrNameLst>
                                      </p:cBhvr>
                                      <p:tavLst>
                                        <p:tav tm="0">
                                          <p:val>
                                            <p:strVal val="4/3*#ppt_w"/>
                                          </p:val>
                                        </p:tav>
                                        <p:tav tm="100000">
                                          <p:val>
                                            <p:strVal val="#ppt_w"/>
                                          </p:val>
                                        </p:tav>
                                      </p:tavLst>
                                    </p:anim>
                                    <p:anim calcmode="lin" valueType="num">
                                      <p:cBhvr>
                                        <p:cTn id="56" dur="500" fill="hold"/>
                                        <p:tgtEl>
                                          <p:spTgt spid="108"/>
                                        </p:tgtEl>
                                        <p:attrNameLst>
                                          <p:attrName>ppt_h</p:attrName>
                                        </p:attrNameLst>
                                      </p:cBhvr>
                                      <p:tavLst>
                                        <p:tav tm="0">
                                          <p:val>
                                            <p:strVal val="4/3*#ppt_h"/>
                                          </p:val>
                                        </p:tav>
                                        <p:tav tm="100000">
                                          <p:val>
                                            <p:strVal val="#ppt_h"/>
                                          </p:val>
                                        </p:tav>
                                      </p:tavLst>
                                    </p:anim>
                                  </p:childTnLst>
                                </p:cTn>
                              </p:par>
                            </p:childTnLst>
                          </p:cTn>
                        </p:par>
                        <p:par>
                          <p:cTn id="57" fill="hold">
                            <p:stCondLst>
                              <p:cond delay="5000"/>
                            </p:stCondLst>
                            <p:childTnLst>
                              <p:par>
                                <p:cTn id="58" presetID="10" presetClass="entr" presetSubtype="0" fill="hold" grpId="0" nodeType="afterEffect">
                                  <p:stCondLst>
                                    <p:cond delay="0"/>
                                  </p:stCondLst>
                                  <p:childTnLst>
                                    <p:set>
                                      <p:cBhvr>
                                        <p:cTn id="59" dur="1" fill="hold">
                                          <p:stCondLst>
                                            <p:cond delay="0"/>
                                          </p:stCondLst>
                                        </p:cTn>
                                        <p:tgtEl>
                                          <p:spTgt spid="118"/>
                                        </p:tgtEl>
                                        <p:attrNameLst>
                                          <p:attrName>style.visibility</p:attrName>
                                        </p:attrNameLst>
                                      </p:cBhvr>
                                      <p:to>
                                        <p:strVal val="visible"/>
                                      </p:to>
                                    </p:set>
                                    <p:animEffect transition="in" filter="fade">
                                      <p:cBhvr>
                                        <p:cTn id="60" dur="500"/>
                                        <p:tgtEl>
                                          <p:spTgt spid="118"/>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19"/>
                                        </p:tgtEl>
                                        <p:attrNameLst>
                                          <p:attrName>style.visibility</p:attrName>
                                        </p:attrNameLst>
                                      </p:cBhvr>
                                      <p:to>
                                        <p:strVal val="visible"/>
                                      </p:to>
                                    </p:set>
                                    <p:animEffect transition="in" filter="fade">
                                      <p:cBhvr>
                                        <p:cTn id="63"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animBg="1"/>
      <p:bldP spid="107" grpId="0" animBg="1"/>
      <p:bldP spid="108" grpId="0" animBg="1"/>
      <p:bldP spid="112" grpId="0"/>
      <p:bldP spid="113" grpId="0"/>
      <p:bldP spid="114" grpId="0"/>
      <p:bldP spid="115" grpId="0"/>
      <p:bldP spid="116" grpId="0"/>
      <p:bldP spid="117" grpId="0"/>
      <p:bldP spid="118" grpId="0"/>
      <p:bldP spid="1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Block Arc 38"/>
          <p:cNvSpPr/>
          <p:nvPr/>
        </p:nvSpPr>
        <p:spPr bwMode="auto">
          <a:xfrm rot="2990966">
            <a:off x="1424782" y="1905794"/>
            <a:ext cx="3822700" cy="3824287"/>
          </a:xfrm>
          <a:custGeom>
            <a:avLst/>
            <a:gdLst>
              <a:gd name="T0" fmla="*/ 0 w 3823336"/>
              <a:gd name="T1" fmla="*/ 1913098 h 3823334"/>
              <a:gd name="T2" fmla="*/ 579066 w 3823336"/>
              <a:gd name="T3" fmla="*/ 541156 h 3823334"/>
              <a:gd name="T4" fmla="*/ 1965273 w 3823336"/>
              <a:gd name="T5" fmla="*/ 780 h 3823334"/>
              <a:gd name="T6" fmla="*/ 1947457 w 3823336"/>
              <a:gd name="T7" fmla="*/ 625229 h 3823334"/>
              <a:gd name="T8" fmla="*/ 1013900 w 3823336"/>
              <a:gd name="T9" fmla="*/ 989149 h 3823334"/>
              <a:gd name="T10" fmla="*/ 623923 w 3823336"/>
              <a:gd name="T11" fmla="*/ 1913098 h 3823334"/>
              <a:gd name="T12" fmla="*/ 0 w 3823336"/>
              <a:gd name="T13" fmla="*/ 1913098 h 38233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823336" h="3823334">
                <a:moveTo>
                  <a:pt x="0" y="1911667"/>
                </a:moveTo>
                <a:cubicBezTo>
                  <a:pt x="0" y="1395195"/>
                  <a:pt x="208976" y="900699"/>
                  <a:pt x="579354" y="540751"/>
                </a:cubicBezTo>
                <a:cubicBezTo>
                  <a:pt x="949732" y="180803"/>
                  <a:pt x="1449994" y="-13968"/>
                  <a:pt x="1966254" y="780"/>
                </a:cubicBezTo>
                <a:lnTo>
                  <a:pt x="1948429" y="624761"/>
                </a:lnTo>
                <a:cubicBezTo>
                  <a:pt x="1600748" y="614829"/>
                  <a:pt x="1263842" y="745999"/>
                  <a:pt x="1014407" y="988410"/>
                </a:cubicBezTo>
                <a:cubicBezTo>
                  <a:pt x="764972" y="1230821"/>
                  <a:pt x="624235" y="1563844"/>
                  <a:pt x="624235" y="1911667"/>
                </a:cubicBezTo>
                <a:lnTo>
                  <a:pt x="0" y="1911667"/>
                </a:lnTo>
                <a:close/>
              </a:path>
            </a:pathLst>
          </a:cu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18435" name="Block Arc 37"/>
          <p:cNvSpPr/>
          <p:nvPr/>
        </p:nvSpPr>
        <p:spPr bwMode="auto">
          <a:xfrm rot="-2484302">
            <a:off x="1409700" y="1912938"/>
            <a:ext cx="3822700" cy="3824287"/>
          </a:xfrm>
          <a:custGeom>
            <a:avLst/>
            <a:gdLst>
              <a:gd name="T0" fmla="*/ 9937 w 3823334"/>
              <a:gd name="T1" fmla="*/ 1718231 h 3823336"/>
              <a:gd name="T2" fmla="*/ 1965275 w 3823334"/>
              <a:gd name="T3" fmla="*/ 779 h 3823336"/>
              <a:gd name="T4" fmla="*/ 1947459 w 3823334"/>
              <a:gd name="T5" fmla="*/ 625226 h 3823336"/>
              <a:gd name="T6" fmla="*/ 630617 w 3823334"/>
              <a:gd name="T7" fmla="*/ 1781862 h 3823336"/>
              <a:gd name="T8" fmla="*/ 9937 w 3823334"/>
              <a:gd name="T9" fmla="*/ 1718231 h 38233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823334" h="3823336">
                <a:moveTo>
                  <a:pt x="9943" y="1716950"/>
                </a:moveTo>
                <a:cubicBezTo>
                  <a:pt x="111937" y="720819"/>
                  <a:pt x="965323" y="-27813"/>
                  <a:pt x="1966253" y="779"/>
                </a:cubicBezTo>
                <a:lnTo>
                  <a:pt x="1948428" y="624761"/>
                </a:lnTo>
                <a:cubicBezTo>
                  <a:pt x="1274342" y="605505"/>
                  <a:pt x="699620" y="1109679"/>
                  <a:pt x="630932" y="1780533"/>
                </a:cubicBezTo>
                <a:lnTo>
                  <a:pt x="9943" y="1716950"/>
                </a:lnTo>
                <a:close/>
              </a:path>
            </a:pathLst>
          </a:custGeom>
          <a:solidFill>
            <a:srgbClr val="C00000"/>
          </a:solidFill>
          <a:ln>
            <a:noFill/>
          </a:ln>
        </p:spPr>
        <p:txBody>
          <a:bodyPr anchor="ctr"/>
          <a:lstStyle/>
          <a:p>
            <a:endParaRPr lang="zh-CN" altLang="en-US"/>
          </a:p>
        </p:txBody>
      </p:sp>
      <p:sp>
        <p:nvSpPr>
          <p:cNvPr id="18436" name="Block Arc 40@|1FFC:2381804|FBC:16777215|LFC:16777215|LBC:16777215"/>
          <p:cNvSpPr/>
          <p:nvPr/>
        </p:nvSpPr>
        <p:spPr bwMode="auto">
          <a:xfrm rot="-7652769">
            <a:off x="1418431" y="1932782"/>
            <a:ext cx="3824287" cy="3822700"/>
          </a:xfrm>
          <a:custGeom>
            <a:avLst/>
            <a:gdLst>
              <a:gd name="T0" fmla="*/ 0 w 3823336"/>
              <a:gd name="T1" fmla="*/ 1910714 h 3823336"/>
              <a:gd name="T2" fmla="*/ 579786 w 3823336"/>
              <a:gd name="T3" fmla="*/ 540481 h 3823336"/>
              <a:gd name="T4" fmla="*/ 1967722 w 3823336"/>
              <a:gd name="T5" fmla="*/ 779 h 3823336"/>
              <a:gd name="T6" fmla="*/ 1949884 w 3823336"/>
              <a:gd name="T7" fmla="*/ 624449 h 3823336"/>
              <a:gd name="T8" fmla="*/ 1015163 w 3823336"/>
              <a:gd name="T9" fmla="*/ 987919 h 3823336"/>
              <a:gd name="T10" fmla="*/ 624701 w 3823336"/>
              <a:gd name="T11" fmla="*/ 1910715 h 3823336"/>
              <a:gd name="T12" fmla="*/ 0 w 3823336"/>
              <a:gd name="T13" fmla="*/ 1910714 h 382333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823336" h="3823336">
                <a:moveTo>
                  <a:pt x="0" y="1911668"/>
                </a:moveTo>
                <a:cubicBezTo>
                  <a:pt x="0" y="1395196"/>
                  <a:pt x="208976" y="900700"/>
                  <a:pt x="579354" y="540751"/>
                </a:cubicBezTo>
                <a:cubicBezTo>
                  <a:pt x="949732" y="180802"/>
                  <a:pt x="1449994" y="-13968"/>
                  <a:pt x="1966255" y="779"/>
                </a:cubicBezTo>
                <a:lnTo>
                  <a:pt x="1948429" y="624761"/>
                </a:lnTo>
                <a:cubicBezTo>
                  <a:pt x="1600748" y="614829"/>
                  <a:pt x="1263841" y="745999"/>
                  <a:pt x="1014407" y="988411"/>
                </a:cubicBezTo>
                <a:cubicBezTo>
                  <a:pt x="764972" y="1230822"/>
                  <a:pt x="624236" y="1563846"/>
                  <a:pt x="624236" y="1911669"/>
                </a:cubicBezTo>
                <a:lnTo>
                  <a:pt x="0" y="1911668"/>
                </a:lnTo>
                <a:close/>
              </a:path>
            </a:pathLst>
          </a:cu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18437" name="Block Arc 39@|1FFC:14657585|FBC:16777215|LFC:16777215|LBC:16777215"/>
          <p:cNvSpPr/>
          <p:nvPr/>
        </p:nvSpPr>
        <p:spPr bwMode="auto">
          <a:xfrm rot="8470872">
            <a:off x="1433513" y="1919288"/>
            <a:ext cx="3824287" cy="3822700"/>
          </a:xfrm>
          <a:custGeom>
            <a:avLst/>
            <a:gdLst>
              <a:gd name="T0" fmla="*/ 0 w 3823336"/>
              <a:gd name="T1" fmla="*/ 1910716 h 3823334"/>
              <a:gd name="T2" fmla="*/ 579786 w 3823336"/>
              <a:gd name="T3" fmla="*/ 540481 h 3823334"/>
              <a:gd name="T4" fmla="*/ 1967722 w 3823336"/>
              <a:gd name="T5" fmla="*/ 780 h 3823334"/>
              <a:gd name="T6" fmla="*/ 1949884 w 3823336"/>
              <a:gd name="T7" fmla="*/ 624449 h 3823334"/>
              <a:gd name="T8" fmla="*/ 1015164 w 3823336"/>
              <a:gd name="T9" fmla="*/ 987918 h 3823334"/>
              <a:gd name="T10" fmla="*/ 624700 w 3823336"/>
              <a:gd name="T11" fmla="*/ 1910716 h 3823334"/>
              <a:gd name="T12" fmla="*/ 0 w 3823336"/>
              <a:gd name="T13" fmla="*/ 1910716 h 38233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823336" h="3823334">
                <a:moveTo>
                  <a:pt x="0" y="1911667"/>
                </a:moveTo>
                <a:cubicBezTo>
                  <a:pt x="0" y="1395195"/>
                  <a:pt x="208976" y="900699"/>
                  <a:pt x="579354" y="540751"/>
                </a:cubicBezTo>
                <a:cubicBezTo>
                  <a:pt x="949732" y="180803"/>
                  <a:pt x="1449994" y="-13968"/>
                  <a:pt x="1966254" y="780"/>
                </a:cubicBezTo>
                <a:lnTo>
                  <a:pt x="1948429" y="624761"/>
                </a:lnTo>
                <a:cubicBezTo>
                  <a:pt x="1600748" y="614829"/>
                  <a:pt x="1263842" y="745999"/>
                  <a:pt x="1014407" y="988410"/>
                </a:cubicBezTo>
                <a:cubicBezTo>
                  <a:pt x="764972" y="1230821"/>
                  <a:pt x="624235" y="1563844"/>
                  <a:pt x="624235" y="1911667"/>
                </a:cubicBezTo>
                <a:lnTo>
                  <a:pt x="0" y="1911667"/>
                </a:lnTo>
                <a:close/>
              </a:path>
            </a:pathLst>
          </a:custGeom>
          <a:solidFill>
            <a:srgbClr val="C00000"/>
          </a:solidFill>
          <a:ln>
            <a:noFill/>
          </a:ln>
        </p:spPr>
        <p:txBody>
          <a:bodyPr anchor="ctr"/>
          <a:lstStyle/>
          <a:p>
            <a:endParaRPr lang="zh-CN" altLang="en-US"/>
          </a:p>
        </p:txBody>
      </p:sp>
      <p:sp>
        <p:nvSpPr>
          <p:cNvPr id="18438" name="Isosceles Triangle 41@|1FFC:1554685|FBC:16777215|LFC:16777215|LBC:16777215"/>
          <p:cNvSpPr>
            <a:spLocks noChangeArrowheads="1"/>
          </p:cNvSpPr>
          <p:nvPr/>
        </p:nvSpPr>
        <p:spPr bwMode="auto">
          <a:xfrm rot="2938533">
            <a:off x="1957388" y="2305050"/>
            <a:ext cx="915988" cy="357187"/>
          </a:xfrm>
          <a:prstGeom prst="triangle">
            <a:avLst>
              <a:gd name="adj" fmla="val 50000"/>
            </a:avLst>
          </a:prstGeom>
          <a:solidFill>
            <a:srgbClr val="C0000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39" name="Isosceles Triangle 42@|1FFC:4308095|FBC:16777215|LFC:16777215|LBC:16777215"/>
          <p:cNvSpPr>
            <a:spLocks noChangeArrowheads="1"/>
          </p:cNvSpPr>
          <p:nvPr/>
        </p:nvSpPr>
        <p:spPr bwMode="auto">
          <a:xfrm rot="8461846">
            <a:off x="4213225" y="2779713"/>
            <a:ext cx="915988" cy="358775"/>
          </a:xfrm>
          <a:prstGeom prst="triangle">
            <a:avLst>
              <a:gd name="adj" fmla="val 50000"/>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40" name="Isosceles Triangle 43@|1FFC:14657585|FBC:16777215|LFC:16777215|LBC:16777215"/>
          <p:cNvSpPr>
            <a:spLocks noChangeArrowheads="1"/>
          </p:cNvSpPr>
          <p:nvPr/>
        </p:nvSpPr>
        <p:spPr bwMode="auto">
          <a:xfrm rot="-7527845">
            <a:off x="3725069" y="4987131"/>
            <a:ext cx="915988" cy="358775"/>
          </a:xfrm>
          <a:prstGeom prst="triangle">
            <a:avLst>
              <a:gd name="adj" fmla="val 50000"/>
            </a:avLst>
          </a:prstGeom>
          <a:solidFill>
            <a:srgbClr val="C0000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41" name="Isosceles Triangle 44@|1FFC:2381804|FBC:16777215|LFC:16777215|LBC:16777215"/>
          <p:cNvSpPr>
            <a:spLocks noChangeArrowheads="1"/>
          </p:cNvSpPr>
          <p:nvPr/>
        </p:nvSpPr>
        <p:spPr bwMode="auto">
          <a:xfrm rot="-2140796">
            <a:off x="1477963" y="4487863"/>
            <a:ext cx="915987" cy="358775"/>
          </a:xfrm>
          <a:prstGeom prst="triangle">
            <a:avLst>
              <a:gd name="adj" fmla="val 50000"/>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42" name="TextBox 61@|17FFC:16777215|FBC:16777215|LFC:16777215|LBC:16777215"/>
          <p:cNvSpPr txBox="1">
            <a:spLocks noChangeArrowheads="1"/>
          </p:cNvSpPr>
          <p:nvPr/>
        </p:nvSpPr>
        <p:spPr bwMode="auto">
          <a:xfrm>
            <a:off x="2645410" y="2021205"/>
            <a:ext cx="140208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b="1">
                <a:solidFill>
                  <a:schemeClr val="bg1"/>
                </a:solidFill>
                <a:latin typeface="Arial" panose="020B0604020202020204" pitchFamily="34" charset="0"/>
                <a:ea typeface="微软雅黑" panose="020B0503020204020204" pitchFamily="34" charset="-122"/>
                <a:sym typeface="Arial" panose="020B0604020202020204" pitchFamily="34" charset="0"/>
              </a:rPr>
              <a:t>操作简单</a:t>
            </a:r>
            <a:endParaRPr lang="en-US" altLang="zh-CN" sz="2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43" name="TextBox 62@|17FFC:16777215|FBC:16777215|LFC:16777215|LBC:16777215"/>
          <p:cNvSpPr txBox="1">
            <a:spLocks noChangeArrowheads="1"/>
          </p:cNvSpPr>
          <p:nvPr/>
        </p:nvSpPr>
        <p:spPr bwMode="auto">
          <a:xfrm>
            <a:off x="2644775" y="5183188"/>
            <a:ext cx="140208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b="1">
                <a:solidFill>
                  <a:schemeClr val="bg1"/>
                </a:solidFill>
                <a:latin typeface="Arial" panose="020B0604020202020204" pitchFamily="34" charset="0"/>
                <a:ea typeface="微软雅黑" panose="020B0503020204020204" pitchFamily="34" charset="-122"/>
                <a:sym typeface="Arial" panose="020B0604020202020204" pitchFamily="34" charset="0"/>
              </a:rPr>
              <a:t>灵活定制</a:t>
            </a:r>
            <a:endParaRPr lang="zh-CN" altLang="en-US" sz="2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44" name="TextBox 63@|17FFC:16777215|FBC:16777215|LFC:16777215|LBC:16777215"/>
          <p:cNvSpPr txBox="1">
            <a:spLocks noChangeArrowheads="1"/>
          </p:cNvSpPr>
          <p:nvPr/>
        </p:nvSpPr>
        <p:spPr bwMode="auto">
          <a:xfrm>
            <a:off x="1553210" y="2892425"/>
            <a:ext cx="426720"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b="1">
                <a:solidFill>
                  <a:schemeClr val="bg1"/>
                </a:solidFill>
                <a:latin typeface="Arial" panose="020B0604020202020204" pitchFamily="34" charset="0"/>
                <a:ea typeface="微软雅黑" panose="020B0503020204020204" pitchFamily="34" charset="-122"/>
                <a:sym typeface="Arial" panose="020B0604020202020204" pitchFamily="34" charset="0"/>
              </a:rPr>
              <a:t>维护容易</a:t>
            </a:r>
            <a:endParaRPr lang="zh-CN" altLang="en-US" sz="2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45" name="TextBox 64@|17FFC:16777215|FBC:16777215|LFC:16777215|LBC:16777215"/>
          <p:cNvSpPr txBox="1">
            <a:spLocks noChangeArrowheads="1"/>
          </p:cNvSpPr>
          <p:nvPr/>
        </p:nvSpPr>
        <p:spPr bwMode="auto">
          <a:xfrm>
            <a:off x="4594860" y="3216275"/>
            <a:ext cx="386080"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b="1">
                <a:solidFill>
                  <a:schemeClr val="bg1"/>
                </a:solidFill>
                <a:latin typeface="Arial" panose="020B0604020202020204" pitchFamily="34" charset="0"/>
                <a:ea typeface="微软雅黑" panose="020B0503020204020204" pitchFamily="34" charset="-122"/>
                <a:sym typeface="Arial" panose="020B0604020202020204" pitchFamily="34" charset="0"/>
              </a:rPr>
              <a:t>计算强大</a:t>
            </a:r>
            <a:endParaRPr lang="zh-CN" altLang="en-US" sz="24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46" name="矩形 39"/>
          <p:cNvSpPr>
            <a:spLocks noChangeArrowheads="1"/>
          </p:cNvSpPr>
          <p:nvPr/>
        </p:nvSpPr>
        <p:spPr bwMode="auto">
          <a:xfrm>
            <a:off x="6207125" y="1830388"/>
            <a:ext cx="66675" cy="989012"/>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47" name="矩形 40"/>
          <p:cNvSpPr>
            <a:spLocks noChangeArrowheads="1"/>
          </p:cNvSpPr>
          <p:nvPr/>
        </p:nvSpPr>
        <p:spPr bwMode="auto">
          <a:xfrm>
            <a:off x="6207125" y="2809875"/>
            <a:ext cx="66675" cy="987425"/>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48" name="矩形 41"/>
          <p:cNvSpPr>
            <a:spLocks noChangeArrowheads="1"/>
          </p:cNvSpPr>
          <p:nvPr/>
        </p:nvSpPr>
        <p:spPr bwMode="auto">
          <a:xfrm>
            <a:off x="6207125" y="3797300"/>
            <a:ext cx="66675" cy="987425"/>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49" name="矩形 42"/>
          <p:cNvSpPr>
            <a:spLocks noChangeArrowheads="1"/>
          </p:cNvSpPr>
          <p:nvPr/>
        </p:nvSpPr>
        <p:spPr bwMode="auto">
          <a:xfrm>
            <a:off x="6207125" y="4776788"/>
            <a:ext cx="66675" cy="987425"/>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50" name="TextBox 13@|17FFC:16777215|FBC:16777215|LFC:16777215|LBC:16777215"/>
          <p:cNvSpPr txBox="1">
            <a:spLocks noChangeArrowheads="1"/>
          </p:cNvSpPr>
          <p:nvPr/>
        </p:nvSpPr>
        <p:spPr bwMode="auto">
          <a:xfrm>
            <a:off x="6810375" y="2032000"/>
            <a:ext cx="1295400"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操作简单</a:t>
            </a:r>
            <a:endPar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51" name="TextBox 13@|17FFC:16777215|FBC:16777215|LFC:16777215|LBC:16777215"/>
          <p:cNvSpPr txBox="1">
            <a:spLocks noChangeArrowheads="1"/>
          </p:cNvSpPr>
          <p:nvPr/>
        </p:nvSpPr>
        <p:spPr bwMode="auto">
          <a:xfrm>
            <a:off x="6815138" y="2354263"/>
            <a:ext cx="43942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人人都能零门槛搭建应用系统，无代码应用程序</a:t>
            </a:r>
            <a:endPar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52" name="TextBox 13@|17FFC:16777215|FBC:16777215|LFC:16777215|LBC:16777215"/>
          <p:cNvSpPr txBox="1">
            <a:spLocks noChangeArrowheads="1"/>
          </p:cNvSpPr>
          <p:nvPr/>
        </p:nvSpPr>
        <p:spPr bwMode="auto">
          <a:xfrm>
            <a:off x="6810375" y="2992438"/>
            <a:ext cx="1295400"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计算强大</a:t>
            </a:r>
            <a:endParaRPr lang="en-US" altLang="zh-CN"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53" name="TextBox 13@|17FFC:16777215|FBC:16777215|LFC:16777215|LBC:16777215"/>
          <p:cNvSpPr txBox="1">
            <a:spLocks noChangeArrowheads="1"/>
          </p:cNvSpPr>
          <p:nvPr/>
        </p:nvSpPr>
        <p:spPr bwMode="auto">
          <a:xfrm>
            <a:off x="6815138" y="3314700"/>
            <a:ext cx="43942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强大的底层框架和模块、支持</a:t>
            </a:r>
            <a:r>
              <a:rPr lang="en-US" altLang="zh-CN" sz="1200">
                <a:solidFill>
                  <a:srgbClr val="445469"/>
                </a:solidFill>
                <a:latin typeface="Arial" panose="020B0604020202020204" pitchFamily="34" charset="0"/>
                <a:ea typeface="微软雅黑" panose="020B0503020204020204" pitchFamily="34" charset="-122"/>
                <a:sym typeface="Arial" panose="020B0604020202020204" pitchFamily="34" charset="0"/>
              </a:rPr>
              <a:t>EXCEL</a:t>
            </a: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丰富的函数</a:t>
            </a:r>
            <a:endPar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54" name="TextBox 13@|17FFC:16777215|FBC:16777215|LFC:16777215|LBC:16777215"/>
          <p:cNvSpPr txBox="1">
            <a:spLocks noChangeArrowheads="1"/>
          </p:cNvSpPr>
          <p:nvPr/>
        </p:nvSpPr>
        <p:spPr bwMode="auto">
          <a:xfrm>
            <a:off x="6810375" y="3954463"/>
            <a:ext cx="1295400"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灵活定制</a:t>
            </a:r>
            <a:endParaRPr lang="en-US" altLang="zh-CN"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55" name="TextBox 13@|17FFC:16777215|FBC:16777215|LFC:16777215|LBC:16777215"/>
          <p:cNvSpPr txBox="1">
            <a:spLocks noChangeArrowheads="1"/>
          </p:cNvSpPr>
          <p:nvPr/>
        </p:nvSpPr>
        <p:spPr bwMode="auto">
          <a:xfrm>
            <a:off x="6815138" y="4276725"/>
            <a:ext cx="4038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普通人员通过可视化的字段，快速自定义一个管理系统</a:t>
            </a:r>
            <a:endPar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56" name="TextBox 13@|17FFC:16777215|FBC:16777215|LFC:16777215|LBC:16777215"/>
          <p:cNvSpPr txBox="1">
            <a:spLocks noChangeArrowheads="1"/>
          </p:cNvSpPr>
          <p:nvPr/>
        </p:nvSpPr>
        <p:spPr bwMode="auto">
          <a:xfrm>
            <a:off x="6810375" y="4976813"/>
            <a:ext cx="1295400"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维护容易</a:t>
            </a:r>
            <a:endParaRPr lang="en-US" altLang="zh-CN"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18457" name="TextBox 13@|17FFC:16777215|FBC:16777215|LFC:16777215|LBC:16777215"/>
          <p:cNvSpPr txBox="1">
            <a:spLocks noChangeArrowheads="1"/>
          </p:cNvSpPr>
          <p:nvPr/>
        </p:nvSpPr>
        <p:spPr bwMode="auto">
          <a:xfrm>
            <a:off x="6815138" y="5321935"/>
            <a:ext cx="4292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使用普通办公人员都能理解的结构、部署周期很短</a:t>
            </a:r>
            <a:endPar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标题 3"/>
          <p:cNvSpPr>
            <a:spLocks noGrp="1"/>
          </p:cNvSpPr>
          <p:nvPr>
            <p:ph type="title"/>
          </p:nvPr>
        </p:nvSpPr>
        <p:spPr>
          <a:xfrm>
            <a:off x="962025" y="374650"/>
            <a:ext cx="4815840" cy="499110"/>
          </a:xfrm>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魔方网表与</a:t>
            </a:r>
            <a:r>
              <a:rPr lang="en-US" altLang="zh-CN" sz="2400" b="1" kern="1200" dirty="0">
                <a:solidFill>
                  <a:srgbClr val="445469"/>
                </a:solidFill>
                <a:latin typeface="Arial" panose="020B0604020202020204" pitchFamily="34" charset="0"/>
                <a:cs typeface="+mn-cs"/>
              </a:rPr>
              <a:t>EXCEL</a:t>
            </a:r>
            <a:r>
              <a:rPr sz="2400" b="1" kern="1200" dirty="0">
                <a:solidFill>
                  <a:srgbClr val="445469"/>
                </a:solidFill>
                <a:latin typeface="Arial" panose="020B0604020202020204" pitchFamily="34" charset="0"/>
                <a:cs typeface="+mn-cs"/>
              </a:rPr>
              <a:t>常见功能打拼</a:t>
            </a:r>
            <a:endParaRPr sz="2400" b="1" kern="1200" dirty="0">
              <a:solidFill>
                <a:srgbClr val="445469"/>
              </a:solidFill>
              <a:latin typeface="Arial" panose="020B0604020202020204" pitchFamily="34" charset="0"/>
              <a:cs typeface="+mn-cs"/>
            </a:endParaRPr>
          </a:p>
        </p:txBody>
      </p:sp>
      <p:sp>
        <p:nvSpPr>
          <p:cNvPr id="18459" name="TextBox 13"/>
          <p:cNvSpPr txBox="1">
            <a:spLocks noChangeArrowheads="1"/>
          </p:cNvSpPr>
          <p:nvPr/>
        </p:nvSpPr>
        <p:spPr bwMode="auto">
          <a:xfrm>
            <a:off x="2659380" y="3413125"/>
            <a:ext cx="1373188" cy="861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2800" b="1">
                <a:solidFill>
                  <a:srgbClr val="445469"/>
                </a:solidFill>
                <a:latin typeface="Arial" panose="020B0604020202020204" pitchFamily="34" charset="0"/>
                <a:ea typeface="微软雅黑" panose="020B0503020204020204" pitchFamily="34" charset="-122"/>
                <a:sym typeface="Arial" panose="020B0604020202020204" pitchFamily="34" charset="0"/>
              </a:rPr>
              <a:t>共同的优点</a:t>
            </a:r>
            <a:endParaRPr lang="zh-CN" altLang="en-US" sz="28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fade">
                                      <p:cBhvr>
                                        <p:cTn id="7" dur="500"/>
                                        <p:tgtEl>
                                          <p:spTgt spid="184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435"/>
                                        </p:tgtEl>
                                        <p:attrNameLst>
                                          <p:attrName>style.visibility</p:attrName>
                                        </p:attrNameLst>
                                      </p:cBhvr>
                                      <p:to>
                                        <p:strVal val="visible"/>
                                      </p:to>
                                    </p:set>
                                    <p:animEffect transition="in" filter="fade">
                                      <p:cBhvr>
                                        <p:cTn id="10" dur="500"/>
                                        <p:tgtEl>
                                          <p:spTgt spid="1843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8436"/>
                                        </p:tgtEl>
                                        <p:attrNameLst>
                                          <p:attrName>style.visibility</p:attrName>
                                        </p:attrNameLst>
                                      </p:cBhvr>
                                      <p:to>
                                        <p:strVal val="visible"/>
                                      </p:to>
                                    </p:set>
                                    <p:animEffect transition="in" filter="fade">
                                      <p:cBhvr>
                                        <p:cTn id="13" dur="500"/>
                                        <p:tgtEl>
                                          <p:spTgt spid="1843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8437"/>
                                        </p:tgtEl>
                                        <p:attrNameLst>
                                          <p:attrName>style.visibility</p:attrName>
                                        </p:attrNameLst>
                                      </p:cBhvr>
                                      <p:to>
                                        <p:strVal val="visible"/>
                                      </p:to>
                                    </p:set>
                                    <p:animEffect transition="in" filter="fade">
                                      <p:cBhvr>
                                        <p:cTn id="16" dur="500"/>
                                        <p:tgtEl>
                                          <p:spTgt spid="1843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438"/>
                                        </p:tgtEl>
                                        <p:attrNameLst>
                                          <p:attrName>style.visibility</p:attrName>
                                        </p:attrNameLst>
                                      </p:cBhvr>
                                      <p:to>
                                        <p:strVal val="visible"/>
                                      </p:to>
                                    </p:set>
                                    <p:animEffect transition="in" filter="fade">
                                      <p:cBhvr>
                                        <p:cTn id="19" dur="500"/>
                                        <p:tgtEl>
                                          <p:spTgt spid="1843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439"/>
                                        </p:tgtEl>
                                        <p:attrNameLst>
                                          <p:attrName>style.visibility</p:attrName>
                                        </p:attrNameLst>
                                      </p:cBhvr>
                                      <p:to>
                                        <p:strVal val="visible"/>
                                      </p:to>
                                    </p:set>
                                    <p:animEffect transition="in" filter="fade">
                                      <p:cBhvr>
                                        <p:cTn id="22" dur="500"/>
                                        <p:tgtEl>
                                          <p:spTgt spid="1843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440"/>
                                        </p:tgtEl>
                                        <p:attrNameLst>
                                          <p:attrName>style.visibility</p:attrName>
                                        </p:attrNameLst>
                                      </p:cBhvr>
                                      <p:to>
                                        <p:strVal val="visible"/>
                                      </p:to>
                                    </p:set>
                                    <p:animEffect transition="in" filter="fade">
                                      <p:cBhvr>
                                        <p:cTn id="25" dur="500"/>
                                        <p:tgtEl>
                                          <p:spTgt spid="184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8441"/>
                                        </p:tgtEl>
                                        <p:attrNameLst>
                                          <p:attrName>style.visibility</p:attrName>
                                        </p:attrNameLst>
                                      </p:cBhvr>
                                      <p:to>
                                        <p:strVal val="visible"/>
                                      </p:to>
                                    </p:set>
                                    <p:animEffect transition="in" filter="fade">
                                      <p:cBhvr>
                                        <p:cTn id="28" dur="500"/>
                                        <p:tgtEl>
                                          <p:spTgt spid="1844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8442"/>
                                        </p:tgtEl>
                                        <p:attrNameLst>
                                          <p:attrName>style.visibility</p:attrName>
                                        </p:attrNameLst>
                                      </p:cBhvr>
                                      <p:to>
                                        <p:strVal val="visible"/>
                                      </p:to>
                                    </p:set>
                                    <p:animEffect transition="in" filter="fade">
                                      <p:cBhvr>
                                        <p:cTn id="31" dur="500"/>
                                        <p:tgtEl>
                                          <p:spTgt spid="1844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8443"/>
                                        </p:tgtEl>
                                        <p:attrNameLst>
                                          <p:attrName>style.visibility</p:attrName>
                                        </p:attrNameLst>
                                      </p:cBhvr>
                                      <p:to>
                                        <p:strVal val="visible"/>
                                      </p:to>
                                    </p:set>
                                    <p:animEffect transition="in" filter="fade">
                                      <p:cBhvr>
                                        <p:cTn id="34" dur="500"/>
                                        <p:tgtEl>
                                          <p:spTgt spid="1844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8444"/>
                                        </p:tgtEl>
                                        <p:attrNameLst>
                                          <p:attrName>style.visibility</p:attrName>
                                        </p:attrNameLst>
                                      </p:cBhvr>
                                      <p:to>
                                        <p:strVal val="visible"/>
                                      </p:to>
                                    </p:set>
                                    <p:animEffect transition="in" filter="fade">
                                      <p:cBhvr>
                                        <p:cTn id="37" dur="500"/>
                                        <p:tgtEl>
                                          <p:spTgt spid="1844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8445"/>
                                        </p:tgtEl>
                                        <p:attrNameLst>
                                          <p:attrName>style.visibility</p:attrName>
                                        </p:attrNameLst>
                                      </p:cBhvr>
                                      <p:to>
                                        <p:strVal val="visible"/>
                                      </p:to>
                                    </p:set>
                                    <p:animEffect transition="in" filter="fade">
                                      <p:cBhvr>
                                        <p:cTn id="40" dur="500"/>
                                        <p:tgtEl>
                                          <p:spTgt spid="1844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8459"/>
                                        </p:tgtEl>
                                        <p:attrNameLst>
                                          <p:attrName>style.visibility</p:attrName>
                                        </p:attrNameLst>
                                      </p:cBhvr>
                                      <p:to>
                                        <p:strVal val="visible"/>
                                      </p:to>
                                    </p:set>
                                    <p:animEffect transition="in" filter="fade">
                                      <p:cBhvr>
                                        <p:cTn id="43" dur="500"/>
                                        <p:tgtEl>
                                          <p:spTgt spid="18459"/>
                                        </p:tgtEl>
                                      </p:cBhvr>
                                    </p:animEffect>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18446"/>
                                        </p:tgtEl>
                                        <p:attrNameLst>
                                          <p:attrName>style.visibility</p:attrName>
                                        </p:attrNameLst>
                                      </p:cBhvr>
                                      <p:to>
                                        <p:strVal val="visible"/>
                                      </p:to>
                                    </p:set>
                                    <p:animEffect transition="in" filter="fade">
                                      <p:cBhvr>
                                        <p:cTn id="48" dur="1000"/>
                                        <p:tgtEl>
                                          <p:spTgt spid="18446"/>
                                        </p:tgtEl>
                                      </p:cBhvr>
                                    </p:animEffect>
                                    <p:anim calcmode="lin" valueType="num">
                                      <p:cBhvr>
                                        <p:cTn id="49" dur="1000" fill="hold"/>
                                        <p:tgtEl>
                                          <p:spTgt spid="18446"/>
                                        </p:tgtEl>
                                        <p:attrNameLst>
                                          <p:attrName>ppt_x</p:attrName>
                                        </p:attrNameLst>
                                      </p:cBhvr>
                                      <p:tavLst>
                                        <p:tav tm="0">
                                          <p:val>
                                            <p:strVal val="#ppt_x"/>
                                          </p:val>
                                        </p:tav>
                                        <p:tav tm="100000">
                                          <p:val>
                                            <p:strVal val="#ppt_x"/>
                                          </p:val>
                                        </p:tav>
                                      </p:tavLst>
                                    </p:anim>
                                    <p:anim calcmode="lin" valueType="num">
                                      <p:cBhvr>
                                        <p:cTn id="50" dur="1000" fill="hold"/>
                                        <p:tgtEl>
                                          <p:spTgt spid="18446"/>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8447"/>
                                        </p:tgtEl>
                                        <p:attrNameLst>
                                          <p:attrName>style.visibility</p:attrName>
                                        </p:attrNameLst>
                                      </p:cBhvr>
                                      <p:to>
                                        <p:strVal val="visible"/>
                                      </p:to>
                                    </p:set>
                                    <p:animEffect transition="in" filter="fade">
                                      <p:cBhvr>
                                        <p:cTn id="53" dur="1000"/>
                                        <p:tgtEl>
                                          <p:spTgt spid="18447"/>
                                        </p:tgtEl>
                                      </p:cBhvr>
                                    </p:animEffect>
                                    <p:anim calcmode="lin" valueType="num">
                                      <p:cBhvr>
                                        <p:cTn id="54" dur="1000" fill="hold"/>
                                        <p:tgtEl>
                                          <p:spTgt spid="18447"/>
                                        </p:tgtEl>
                                        <p:attrNameLst>
                                          <p:attrName>ppt_x</p:attrName>
                                        </p:attrNameLst>
                                      </p:cBhvr>
                                      <p:tavLst>
                                        <p:tav tm="0">
                                          <p:val>
                                            <p:strVal val="#ppt_x"/>
                                          </p:val>
                                        </p:tav>
                                        <p:tav tm="100000">
                                          <p:val>
                                            <p:strVal val="#ppt_x"/>
                                          </p:val>
                                        </p:tav>
                                      </p:tavLst>
                                    </p:anim>
                                    <p:anim calcmode="lin" valueType="num">
                                      <p:cBhvr>
                                        <p:cTn id="55" dur="1000" fill="hold"/>
                                        <p:tgtEl>
                                          <p:spTgt spid="18447"/>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8448"/>
                                        </p:tgtEl>
                                        <p:attrNameLst>
                                          <p:attrName>style.visibility</p:attrName>
                                        </p:attrNameLst>
                                      </p:cBhvr>
                                      <p:to>
                                        <p:strVal val="visible"/>
                                      </p:to>
                                    </p:set>
                                    <p:animEffect transition="in" filter="fade">
                                      <p:cBhvr>
                                        <p:cTn id="58" dur="1000"/>
                                        <p:tgtEl>
                                          <p:spTgt spid="18448"/>
                                        </p:tgtEl>
                                      </p:cBhvr>
                                    </p:animEffect>
                                    <p:anim calcmode="lin" valueType="num">
                                      <p:cBhvr>
                                        <p:cTn id="59" dur="1000" fill="hold"/>
                                        <p:tgtEl>
                                          <p:spTgt spid="18448"/>
                                        </p:tgtEl>
                                        <p:attrNameLst>
                                          <p:attrName>ppt_x</p:attrName>
                                        </p:attrNameLst>
                                      </p:cBhvr>
                                      <p:tavLst>
                                        <p:tav tm="0">
                                          <p:val>
                                            <p:strVal val="#ppt_x"/>
                                          </p:val>
                                        </p:tav>
                                        <p:tav tm="100000">
                                          <p:val>
                                            <p:strVal val="#ppt_x"/>
                                          </p:val>
                                        </p:tav>
                                      </p:tavLst>
                                    </p:anim>
                                    <p:anim calcmode="lin" valueType="num">
                                      <p:cBhvr>
                                        <p:cTn id="60" dur="1000" fill="hold"/>
                                        <p:tgtEl>
                                          <p:spTgt spid="18448"/>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8449"/>
                                        </p:tgtEl>
                                        <p:attrNameLst>
                                          <p:attrName>style.visibility</p:attrName>
                                        </p:attrNameLst>
                                      </p:cBhvr>
                                      <p:to>
                                        <p:strVal val="visible"/>
                                      </p:to>
                                    </p:set>
                                    <p:animEffect transition="in" filter="fade">
                                      <p:cBhvr>
                                        <p:cTn id="63" dur="1000"/>
                                        <p:tgtEl>
                                          <p:spTgt spid="18449"/>
                                        </p:tgtEl>
                                      </p:cBhvr>
                                    </p:animEffect>
                                    <p:anim calcmode="lin" valueType="num">
                                      <p:cBhvr>
                                        <p:cTn id="64" dur="1000" fill="hold"/>
                                        <p:tgtEl>
                                          <p:spTgt spid="18449"/>
                                        </p:tgtEl>
                                        <p:attrNameLst>
                                          <p:attrName>ppt_x</p:attrName>
                                        </p:attrNameLst>
                                      </p:cBhvr>
                                      <p:tavLst>
                                        <p:tav tm="0">
                                          <p:val>
                                            <p:strVal val="#ppt_x"/>
                                          </p:val>
                                        </p:tav>
                                        <p:tav tm="100000">
                                          <p:val>
                                            <p:strVal val="#ppt_x"/>
                                          </p:val>
                                        </p:tav>
                                      </p:tavLst>
                                    </p:anim>
                                    <p:anim calcmode="lin" valueType="num">
                                      <p:cBhvr>
                                        <p:cTn id="65" dur="1000" fill="hold"/>
                                        <p:tgtEl>
                                          <p:spTgt spid="18449"/>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8450"/>
                                        </p:tgtEl>
                                        <p:attrNameLst>
                                          <p:attrName>style.visibility</p:attrName>
                                        </p:attrNameLst>
                                      </p:cBhvr>
                                      <p:to>
                                        <p:strVal val="visible"/>
                                      </p:to>
                                    </p:set>
                                    <p:animEffect transition="in" filter="fade">
                                      <p:cBhvr>
                                        <p:cTn id="68" dur="1000"/>
                                        <p:tgtEl>
                                          <p:spTgt spid="18450"/>
                                        </p:tgtEl>
                                      </p:cBhvr>
                                    </p:animEffect>
                                    <p:anim calcmode="lin" valueType="num">
                                      <p:cBhvr>
                                        <p:cTn id="69" dur="1000" fill="hold"/>
                                        <p:tgtEl>
                                          <p:spTgt spid="18450"/>
                                        </p:tgtEl>
                                        <p:attrNameLst>
                                          <p:attrName>ppt_x</p:attrName>
                                        </p:attrNameLst>
                                      </p:cBhvr>
                                      <p:tavLst>
                                        <p:tav tm="0">
                                          <p:val>
                                            <p:strVal val="#ppt_x"/>
                                          </p:val>
                                        </p:tav>
                                        <p:tav tm="100000">
                                          <p:val>
                                            <p:strVal val="#ppt_x"/>
                                          </p:val>
                                        </p:tav>
                                      </p:tavLst>
                                    </p:anim>
                                    <p:anim calcmode="lin" valueType="num">
                                      <p:cBhvr>
                                        <p:cTn id="70" dur="1000" fill="hold"/>
                                        <p:tgtEl>
                                          <p:spTgt spid="18450"/>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8451"/>
                                        </p:tgtEl>
                                        <p:attrNameLst>
                                          <p:attrName>style.visibility</p:attrName>
                                        </p:attrNameLst>
                                      </p:cBhvr>
                                      <p:to>
                                        <p:strVal val="visible"/>
                                      </p:to>
                                    </p:set>
                                    <p:animEffect transition="in" filter="fade">
                                      <p:cBhvr>
                                        <p:cTn id="73" dur="1000"/>
                                        <p:tgtEl>
                                          <p:spTgt spid="18451"/>
                                        </p:tgtEl>
                                      </p:cBhvr>
                                    </p:animEffect>
                                    <p:anim calcmode="lin" valueType="num">
                                      <p:cBhvr>
                                        <p:cTn id="74" dur="1000" fill="hold"/>
                                        <p:tgtEl>
                                          <p:spTgt spid="18451"/>
                                        </p:tgtEl>
                                        <p:attrNameLst>
                                          <p:attrName>ppt_x</p:attrName>
                                        </p:attrNameLst>
                                      </p:cBhvr>
                                      <p:tavLst>
                                        <p:tav tm="0">
                                          <p:val>
                                            <p:strVal val="#ppt_x"/>
                                          </p:val>
                                        </p:tav>
                                        <p:tav tm="100000">
                                          <p:val>
                                            <p:strVal val="#ppt_x"/>
                                          </p:val>
                                        </p:tav>
                                      </p:tavLst>
                                    </p:anim>
                                    <p:anim calcmode="lin" valueType="num">
                                      <p:cBhvr>
                                        <p:cTn id="75" dur="1000" fill="hold"/>
                                        <p:tgtEl>
                                          <p:spTgt spid="18451"/>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8452"/>
                                        </p:tgtEl>
                                        <p:attrNameLst>
                                          <p:attrName>style.visibility</p:attrName>
                                        </p:attrNameLst>
                                      </p:cBhvr>
                                      <p:to>
                                        <p:strVal val="visible"/>
                                      </p:to>
                                    </p:set>
                                    <p:animEffect transition="in" filter="fade">
                                      <p:cBhvr>
                                        <p:cTn id="78" dur="1000"/>
                                        <p:tgtEl>
                                          <p:spTgt spid="18452"/>
                                        </p:tgtEl>
                                      </p:cBhvr>
                                    </p:animEffect>
                                    <p:anim calcmode="lin" valueType="num">
                                      <p:cBhvr>
                                        <p:cTn id="79" dur="1000" fill="hold"/>
                                        <p:tgtEl>
                                          <p:spTgt spid="18452"/>
                                        </p:tgtEl>
                                        <p:attrNameLst>
                                          <p:attrName>ppt_x</p:attrName>
                                        </p:attrNameLst>
                                      </p:cBhvr>
                                      <p:tavLst>
                                        <p:tav tm="0">
                                          <p:val>
                                            <p:strVal val="#ppt_x"/>
                                          </p:val>
                                        </p:tav>
                                        <p:tav tm="100000">
                                          <p:val>
                                            <p:strVal val="#ppt_x"/>
                                          </p:val>
                                        </p:tav>
                                      </p:tavLst>
                                    </p:anim>
                                    <p:anim calcmode="lin" valueType="num">
                                      <p:cBhvr>
                                        <p:cTn id="80" dur="1000" fill="hold"/>
                                        <p:tgtEl>
                                          <p:spTgt spid="18452"/>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18453"/>
                                        </p:tgtEl>
                                        <p:attrNameLst>
                                          <p:attrName>style.visibility</p:attrName>
                                        </p:attrNameLst>
                                      </p:cBhvr>
                                      <p:to>
                                        <p:strVal val="visible"/>
                                      </p:to>
                                    </p:set>
                                    <p:animEffect transition="in" filter="fade">
                                      <p:cBhvr>
                                        <p:cTn id="83" dur="1000"/>
                                        <p:tgtEl>
                                          <p:spTgt spid="18453"/>
                                        </p:tgtEl>
                                      </p:cBhvr>
                                    </p:animEffect>
                                    <p:anim calcmode="lin" valueType="num">
                                      <p:cBhvr>
                                        <p:cTn id="84" dur="1000" fill="hold"/>
                                        <p:tgtEl>
                                          <p:spTgt spid="18453"/>
                                        </p:tgtEl>
                                        <p:attrNameLst>
                                          <p:attrName>ppt_x</p:attrName>
                                        </p:attrNameLst>
                                      </p:cBhvr>
                                      <p:tavLst>
                                        <p:tav tm="0">
                                          <p:val>
                                            <p:strVal val="#ppt_x"/>
                                          </p:val>
                                        </p:tav>
                                        <p:tav tm="100000">
                                          <p:val>
                                            <p:strVal val="#ppt_x"/>
                                          </p:val>
                                        </p:tav>
                                      </p:tavLst>
                                    </p:anim>
                                    <p:anim calcmode="lin" valueType="num">
                                      <p:cBhvr>
                                        <p:cTn id="85" dur="1000" fill="hold"/>
                                        <p:tgtEl>
                                          <p:spTgt spid="18453"/>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18454"/>
                                        </p:tgtEl>
                                        <p:attrNameLst>
                                          <p:attrName>style.visibility</p:attrName>
                                        </p:attrNameLst>
                                      </p:cBhvr>
                                      <p:to>
                                        <p:strVal val="visible"/>
                                      </p:to>
                                    </p:set>
                                    <p:animEffect transition="in" filter="fade">
                                      <p:cBhvr>
                                        <p:cTn id="88" dur="1000"/>
                                        <p:tgtEl>
                                          <p:spTgt spid="18454"/>
                                        </p:tgtEl>
                                      </p:cBhvr>
                                    </p:animEffect>
                                    <p:anim calcmode="lin" valueType="num">
                                      <p:cBhvr>
                                        <p:cTn id="89" dur="1000" fill="hold"/>
                                        <p:tgtEl>
                                          <p:spTgt spid="18454"/>
                                        </p:tgtEl>
                                        <p:attrNameLst>
                                          <p:attrName>ppt_x</p:attrName>
                                        </p:attrNameLst>
                                      </p:cBhvr>
                                      <p:tavLst>
                                        <p:tav tm="0">
                                          <p:val>
                                            <p:strVal val="#ppt_x"/>
                                          </p:val>
                                        </p:tav>
                                        <p:tav tm="100000">
                                          <p:val>
                                            <p:strVal val="#ppt_x"/>
                                          </p:val>
                                        </p:tav>
                                      </p:tavLst>
                                    </p:anim>
                                    <p:anim calcmode="lin" valueType="num">
                                      <p:cBhvr>
                                        <p:cTn id="90" dur="1000" fill="hold"/>
                                        <p:tgtEl>
                                          <p:spTgt spid="18454"/>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18455"/>
                                        </p:tgtEl>
                                        <p:attrNameLst>
                                          <p:attrName>style.visibility</p:attrName>
                                        </p:attrNameLst>
                                      </p:cBhvr>
                                      <p:to>
                                        <p:strVal val="visible"/>
                                      </p:to>
                                    </p:set>
                                    <p:animEffect transition="in" filter="fade">
                                      <p:cBhvr>
                                        <p:cTn id="93" dur="1000"/>
                                        <p:tgtEl>
                                          <p:spTgt spid="18455"/>
                                        </p:tgtEl>
                                      </p:cBhvr>
                                    </p:animEffect>
                                    <p:anim calcmode="lin" valueType="num">
                                      <p:cBhvr>
                                        <p:cTn id="94" dur="1000" fill="hold"/>
                                        <p:tgtEl>
                                          <p:spTgt spid="18455"/>
                                        </p:tgtEl>
                                        <p:attrNameLst>
                                          <p:attrName>ppt_x</p:attrName>
                                        </p:attrNameLst>
                                      </p:cBhvr>
                                      <p:tavLst>
                                        <p:tav tm="0">
                                          <p:val>
                                            <p:strVal val="#ppt_x"/>
                                          </p:val>
                                        </p:tav>
                                        <p:tav tm="100000">
                                          <p:val>
                                            <p:strVal val="#ppt_x"/>
                                          </p:val>
                                        </p:tav>
                                      </p:tavLst>
                                    </p:anim>
                                    <p:anim calcmode="lin" valueType="num">
                                      <p:cBhvr>
                                        <p:cTn id="95" dur="1000" fill="hold"/>
                                        <p:tgtEl>
                                          <p:spTgt spid="18455"/>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18456"/>
                                        </p:tgtEl>
                                        <p:attrNameLst>
                                          <p:attrName>style.visibility</p:attrName>
                                        </p:attrNameLst>
                                      </p:cBhvr>
                                      <p:to>
                                        <p:strVal val="visible"/>
                                      </p:to>
                                    </p:set>
                                    <p:animEffect transition="in" filter="fade">
                                      <p:cBhvr>
                                        <p:cTn id="98" dur="1000"/>
                                        <p:tgtEl>
                                          <p:spTgt spid="18456"/>
                                        </p:tgtEl>
                                      </p:cBhvr>
                                    </p:animEffect>
                                    <p:anim calcmode="lin" valueType="num">
                                      <p:cBhvr>
                                        <p:cTn id="99" dur="1000" fill="hold"/>
                                        <p:tgtEl>
                                          <p:spTgt spid="18456"/>
                                        </p:tgtEl>
                                        <p:attrNameLst>
                                          <p:attrName>ppt_x</p:attrName>
                                        </p:attrNameLst>
                                      </p:cBhvr>
                                      <p:tavLst>
                                        <p:tav tm="0">
                                          <p:val>
                                            <p:strVal val="#ppt_x"/>
                                          </p:val>
                                        </p:tav>
                                        <p:tav tm="100000">
                                          <p:val>
                                            <p:strVal val="#ppt_x"/>
                                          </p:val>
                                        </p:tav>
                                      </p:tavLst>
                                    </p:anim>
                                    <p:anim calcmode="lin" valueType="num">
                                      <p:cBhvr>
                                        <p:cTn id="100" dur="1000" fill="hold"/>
                                        <p:tgtEl>
                                          <p:spTgt spid="18456"/>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18457"/>
                                        </p:tgtEl>
                                        <p:attrNameLst>
                                          <p:attrName>style.visibility</p:attrName>
                                        </p:attrNameLst>
                                      </p:cBhvr>
                                      <p:to>
                                        <p:strVal val="visible"/>
                                      </p:to>
                                    </p:set>
                                    <p:animEffect transition="in" filter="fade">
                                      <p:cBhvr>
                                        <p:cTn id="103" dur="1000"/>
                                        <p:tgtEl>
                                          <p:spTgt spid="18457"/>
                                        </p:tgtEl>
                                      </p:cBhvr>
                                    </p:animEffect>
                                    <p:anim calcmode="lin" valueType="num">
                                      <p:cBhvr>
                                        <p:cTn id="104" dur="1000" fill="hold"/>
                                        <p:tgtEl>
                                          <p:spTgt spid="18457"/>
                                        </p:tgtEl>
                                        <p:attrNameLst>
                                          <p:attrName>ppt_x</p:attrName>
                                        </p:attrNameLst>
                                      </p:cBhvr>
                                      <p:tavLst>
                                        <p:tav tm="0">
                                          <p:val>
                                            <p:strVal val="#ppt_x"/>
                                          </p:val>
                                        </p:tav>
                                        <p:tav tm="100000">
                                          <p:val>
                                            <p:strVal val="#ppt_x"/>
                                          </p:val>
                                        </p:tav>
                                      </p:tavLst>
                                    </p:anim>
                                    <p:anim calcmode="lin" valueType="num">
                                      <p:cBhvr>
                                        <p:cTn id="105" dur="1000" fill="hold"/>
                                        <p:tgtEl>
                                          <p:spTgt spid="184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P spid="18435" grpId="0" animBg="1"/>
      <p:bldP spid="18436" grpId="0" animBg="1"/>
      <p:bldP spid="18437" grpId="0" animBg="1"/>
      <p:bldP spid="18438" grpId="0" animBg="1"/>
      <p:bldP spid="18439" grpId="0" animBg="1"/>
      <p:bldP spid="18440" grpId="0" animBg="1"/>
      <p:bldP spid="18441" grpId="0" animBg="1"/>
      <p:bldP spid="18442" grpId="0"/>
      <p:bldP spid="18443" grpId="0"/>
      <p:bldP spid="18444" grpId="0"/>
      <p:bldP spid="18445" grpId="0"/>
      <p:bldP spid="18446" grpId="0" animBg="1"/>
      <p:bldP spid="18447" grpId="0" animBg="1"/>
      <p:bldP spid="18448" grpId="0" animBg="1"/>
      <p:bldP spid="18449" grpId="0" animBg="1"/>
      <p:bldP spid="18450" grpId="0"/>
      <p:bldP spid="18451" grpId="0"/>
      <p:bldP spid="18452" grpId="0"/>
      <p:bldP spid="18453" grpId="0"/>
      <p:bldP spid="18454" grpId="0"/>
      <p:bldP spid="18455" grpId="0"/>
      <p:bldP spid="18456" grpId="0"/>
      <p:bldP spid="18457" grpId="0"/>
      <p:bldP spid="1845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标题 3"/>
          <p:cNvSpPr>
            <a:spLocks noGrp="1"/>
          </p:cNvSpPr>
          <p:nvPr>
            <p:ph type="title"/>
          </p:nvPr>
        </p:nvSpPr>
        <p:spPr>
          <a:xfrm>
            <a:off x="962025" y="374650"/>
            <a:ext cx="6165215" cy="499110"/>
          </a:xfrm>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魔方网表与</a:t>
            </a:r>
            <a:r>
              <a:rPr lang="en-US" altLang="zh-CN" sz="2400" b="1" kern="1200" dirty="0">
                <a:solidFill>
                  <a:srgbClr val="445469"/>
                </a:solidFill>
                <a:latin typeface="Arial" panose="020B0604020202020204" pitchFamily="34" charset="0"/>
                <a:cs typeface="+mn-cs"/>
              </a:rPr>
              <a:t>Excel</a:t>
            </a:r>
            <a:r>
              <a:rPr sz="2400" b="1" kern="1200" dirty="0">
                <a:solidFill>
                  <a:srgbClr val="445469"/>
                </a:solidFill>
                <a:latin typeface="Arial" panose="020B0604020202020204" pitchFamily="34" charset="0"/>
                <a:cs typeface="+mn-cs"/>
              </a:rPr>
              <a:t>常规功能大比拼</a:t>
            </a:r>
            <a:endParaRPr sz="2400" b="1" kern="1200" dirty="0">
              <a:solidFill>
                <a:srgbClr val="445469"/>
              </a:solidFill>
              <a:latin typeface="Arial" panose="020B0604020202020204" pitchFamily="34" charset="0"/>
              <a:cs typeface="+mn-cs"/>
            </a:endParaRPr>
          </a:p>
        </p:txBody>
      </p:sp>
      <p:sp>
        <p:nvSpPr>
          <p:cNvPr id="52" name="流程图: 数据 12"/>
          <p:cNvSpPr>
            <a:spLocks noChangeArrowheads="1"/>
          </p:cNvSpPr>
          <p:nvPr/>
        </p:nvSpPr>
        <p:spPr bwMode="auto">
          <a:xfrm rot="16200000" flipH="1">
            <a:off x="1354138" y="1819275"/>
            <a:ext cx="604837" cy="265113"/>
          </a:xfrm>
          <a:prstGeom prst="flowChartInputOutpu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17226" tIns="58613" rIns="117226" bIns="58613"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3" name="圆角矩形 9"/>
          <p:cNvSpPr>
            <a:spLocks noChangeArrowheads="1"/>
          </p:cNvSpPr>
          <p:nvPr/>
        </p:nvSpPr>
        <p:spPr bwMode="auto">
          <a:xfrm>
            <a:off x="1716088" y="1443038"/>
            <a:ext cx="4032250" cy="4665662"/>
          </a:xfrm>
          <a:prstGeom prst="roundRect">
            <a:avLst>
              <a:gd name="adj" fmla="val 6769"/>
            </a:avLst>
          </a:prstGeom>
          <a:solidFill>
            <a:schemeClr val="bg1">
              <a:alpha val="73000"/>
            </a:schemeClr>
          </a:solidFill>
          <a:ln w="25400" cap="flat" cmpd="sng" algn="ctr">
            <a:solidFill>
              <a:sysClr val="window" lastClr="FFFFFF">
                <a:lumMod val="75000"/>
              </a:sysClr>
            </a:solidFill>
            <a:prstDash val="solid"/>
            <a:miter lim="800000"/>
          </a:ln>
          <a:effectLst/>
        </p:spPr>
        <p:txBody>
          <a:bodyPr anchor="ctr"/>
          <a:lstStyle/>
          <a:p>
            <a:pPr algn="ctr" defTabSz="805815">
              <a:defRPr/>
            </a:pPr>
            <a:endParaRPr lang="zh-CN" altLang="zh-CN" sz="1600" kern="0">
              <a:solidFill>
                <a:sysClr val="window" lastClr="FFFFFF"/>
              </a:solidFill>
              <a:latin typeface="Agency FB"/>
              <a:ea typeface="造字工房悦黑（非商用）常规体"/>
              <a:sym typeface="宋体" panose="02010600030101010101" pitchFamily="2" charset="-122"/>
            </a:endParaRPr>
          </a:p>
        </p:txBody>
      </p:sp>
      <p:sp>
        <p:nvSpPr>
          <p:cNvPr id="70" name="五边形 10"/>
          <p:cNvSpPr>
            <a:spLocks noChangeArrowheads="1"/>
          </p:cNvSpPr>
          <p:nvPr/>
        </p:nvSpPr>
        <p:spPr bwMode="auto">
          <a:xfrm>
            <a:off x="1524000" y="1778000"/>
            <a:ext cx="3444875" cy="476250"/>
          </a:xfrm>
          <a:prstGeom prst="homePlate">
            <a:avLst>
              <a:gd name="adj" fmla="val 33525"/>
            </a:avLst>
          </a:prstGeom>
          <a:solidFill>
            <a:srgbClr val="0070C0"/>
          </a:solidFill>
          <a:ln w="38100">
            <a:noFill/>
          </a:ln>
          <a:effectLst/>
          <a:extLst>
            <a:ext uri="{91240B29-F687-4F45-9708-019B960494DF}">
              <a14:hiddenLine xmlns:a14="http://schemas.microsoft.com/office/drawing/2010/main" w="9525">
                <a:solidFill>
                  <a:srgbClr val="000000"/>
                </a:solidFill>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lIns="0" tIns="45718" rIns="0" bIns="45718" anchor="ctr"/>
          <a:lstStyle/>
          <a:p>
            <a:pPr algn="ctr">
              <a:defRPr/>
            </a:pPr>
            <a:endParaRPr lang="zh-CN" altLang="zh-CN">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1" name="TextBox 48"/>
          <p:cNvSpPr>
            <a:spLocks noChangeArrowheads="1"/>
          </p:cNvSpPr>
          <p:nvPr/>
        </p:nvSpPr>
        <p:spPr bwMode="auto">
          <a:xfrm>
            <a:off x="2098675" y="2565400"/>
            <a:ext cx="3362325" cy="64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ts val="1665"/>
              </a:lnSpc>
              <a:spcBef>
                <a:spcPct val="20000"/>
              </a:spcBef>
              <a:defRPr/>
            </a:pPr>
            <a:r>
              <a:rPr lang="zh-CN" altLang="en-US" sz="1300" b="1" kern="0" dirty="0">
                <a:solidFill>
                  <a:srgbClr val="0E5EA6"/>
                </a:solidFill>
                <a:latin typeface="微软雅黑" panose="020B0503020204020204" pitchFamily="34" charset="-122"/>
                <a:ea typeface="微软雅黑" panose="020B0503020204020204" pitchFamily="34" charset="-122"/>
              </a:rPr>
              <a:t>无法协同共享：</a:t>
            </a:r>
            <a:r>
              <a:rPr lang="zh-CN" altLang="en-US" sz="1200" dirty="0">
                <a:solidFill>
                  <a:srgbClr val="445469"/>
                </a:solidFill>
                <a:latin typeface="Arial" panose="020B0604020202020204" pitchFamily="34" charset="0"/>
                <a:ea typeface="微软雅黑" panose="020B0503020204020204" pitchFamily="34" charset="-122"/>
              </a:rPr>
              <a:t>单机软件，通常情况下无法多人同时编辑与查询，具有独占性，对于协同填报查询没有友好的支持。</a:t>
            </a:r>
            <a:endParaRPr lang="en-US" sz="1200" dirty="0">
              <a:solidFill>
                <a:srgbClr val="445469"/>
              </a:solidFill>
              <a:latin typeface="Arial" panose="020B0604020202020204" pitchFamily="34" charset="0"/>
              <a:ea typeface="微软雅黑" panose="020B0503020204020204" pitchFamily="34" charset="-122"/>
            </a:endParaRPr>
          </a:p>
        </p:txBody>
      </p:sp>
      <p:sp>
        <p:nvSpPr>
          <p:cNvPr id="72" name="TextBox 47"/>
          <p:cNvSpPr>
            <a:spLocks noChangeArrowheads="1"/>
          </p:cNvSpPr>
          <p:nvPr/>
        </p:nvSpPr>
        <p:spPr bwMode="auto">
          <a:xfrm>
            <a:off x="1827213" y="1885950"/>
            <a:ext cx="2265362" cy="276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eaLnBrk="1" fontAlgn="auto" hangingPunct="1">
              <a:spcBef>
                <a:spcPts val="0"/>
              </a:spcBef>
              <a:spcAft>
                <a:spcPts val="0"/>
              </a:spcAft>
              <a:buFontTx/>
              <a:buNone/>
              <a:defRPr/>
            </a:pPr>
            <a:r>
              <a:rPr lang="en-US" altLang="zh-CN" b="1" kern="0" dirty="0">
                <a:solidFill>
                  <a:srgbClr val="FFFFFF"/>
                </a:solidFill>
                <a:latin typeface="微软雅黑" panose="020B0503020204020204" pitchFamily="34" charset="-122"/>
                <a:ea typeface="微软雅黑" panose="020B0503020204020204" pitchFamily="34" charset="-122"/>
              </a:rPr>
              <a:t>EXCEL</a:t>
            </a:r>
            <a:endParaRPr lang="en-US" altLang="zh-CN" b="1" kern="0" dirty="0">
              <a:solidFill>
                <a:srgbClr val="FFFFFF"/>
              </a:solidFill>
              <a:latin typeface="微软雅黑" panose="020B0503020204020204" pitchFamily="34" charset="-122"/>
              <a:ea typeface="微软雅黑" panose="020B0503020204020204" pitchFamily="34" charset="-122"/>
            </a:endParaRPr>
          </a:p>
        </p:txBody>
      </p:sp>
      <p:sp>
        <p:nvSpPr>
          <p:cNvPr id="73" name="TextBox 49"/>
          <p:cNvSpPr>
            <a:spLocks noChangeArrowheads="1"/>
          </p:cNvSpPr>
          <p:nvPr/>
        </p:nvSpPr>
        <p:spPr bwMode="auto">
          <a:xfrm>
            <a:off x="2098675" y="3430588"/>
            <a:ext cx="3362325" cy="64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ts val="1665"/>
              </a:lnSpc>
              <a:spcBef>
                <a:spcPct val="20000"/>
              </a:spcBef>
              <a:defRPr/>
            </a:pPr>
            <a:r>
              <a:rPr lang="zh-CN" altLang="en-US" sz="1300" b="1" kern="0" dirty="0">
                <a:solidFill>
                  <a:srgbClr val="0E5EA6"/>
                </a:solidFill>
                <a:latin typeface="微软雅黑" panose="020B0503020204020204" pitchFamily="34" charset="-122"/>
                <a:ea typeface="微软雅黑" panose="020B0503020204020204" pitchFamily="34" charset="-122"/>
              </a:rPr>
              <a:t>权限不好控制：</a:t>
            </a:r>
            <a:r>
              <a:rPr lang="zh-CN" altLang="en-US" sz="1200" dirty="0">
                <a:solidFill>
                  <a:srgbClr val="445469"/>
                </a:solidFill>
                <a:latin typeface="Arial" panose="020B0604020202020204" pitchFamily="34" charset="0"/>
                <a:ea typeface="微软雅黑" panose="020B0503020204020204" pitchFamily="34" charset="-122"/>
              </a:rPr>
              <a:t>通常是无权限，人人都可以编辑，数据容易出现被覆盖等丢失风险，要么就是只能只读，任何人无法进行编辑，总之权限过于粗放。</a:t>
            </a:r>
            <a:endParaRPr lang="en-US" sz="1200" dirty="0">
              <a:solidFill>
                <a:srgbClr val="445469"/>
              </a:solidFill>
              <a:latin typeface="Arial" panose="020B0604020202020204" pitchFamily="34" charset="0"/>
              <a:ea typeface="微软雅黑" panose="020B0503020204020204" pitchFamily="34" charset="-122"/>
            </a:endParaRPr>
          </a:p>
        </p:txBody>
      </p:sp>
      <p:sp>
        <p:nvSpPr>
          <p:cNvPr id="74" name="TextBox 50"/>
          <p:cNvSpPr>
            <a:spLocks noChangeArrowheads="1"/>
          </p:cNvSpPr>
          <p:nvPr/>
        </p:nvSpPr>
        <p:spPr bwMode="auto">
          <a:xfrm>
            <a:off x="2098675" y="4294188"/>
            <a:ext cx="3362325" cy="64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ts val="1665"/>
              </a:lnSpc>
              <a:spcBef>
                <a:spcPct val="20000"/>
              </a:spcBef>
              <a:defRPr/>
            </a:pPr>
            <a:r>
              <a:rPr lang="zh-CN" altLang="en-US" sz="1300" b="1" kern="0" dirty="0">
                <a:solidFill>
                  <a:srgbClr val="0E5EA6"/>
                </a:solidFill>
                <a:latin typeface="微软雅黑" panose="020B0503020204020204" pitchFamily="34" charset="-122"/>
                <a:ea typeface="微软雅黑" panose="020B0503020204020204" pitchFamily="34" charset="-122"/>
              </a:rPr>
              <a:t>汇总不及时：</a:t>
            </a:r>
            <a:r>
              <a:rPr lang="zh-CN" altLang="en-US" sz="1200" dirty="0">
                <a:solidFill>
                  <a:srgbClr val="445469"/>
                </a:solidFill>
                <a:latin typeface="Arial" panose="020B0604020202020204" pitchFamily="34" charset="0"/>
                <a:ea typeface="微软雅黑" panose="020B0503020204020204" pitchFamily="34" charset="-122"/>
              </a:rPr>
              <a:t>通常是通过</a:t>
            </a:r>
            <a:r>
              <a:rPr lang="en-US" altLang="zh-CN" sz="1200" dirty="0">
                <a:solidFill>
                  <a:srgbClr val="445469"/>
                </a:solidFill>
                <a:latin typeface="Arial" panose="020B0604020202020204" pitchFamily="34" charset="0"/>
                <a:ea typeface="微软雅黑" panose="020B0503020204020204" pitchFamily="34" charset="-122"/>
              </a:rPr>
              <a:t>U</a:t>
            </a:r>
            <a:r>
              <a:rPr lang="zh-CN" altLang="en-US" sz="1200" dirty="0">
                <a:solidFill>
                  <a:srgbClr val="445469"/>
                </a:solidFill>
                <a:latin typeface="Arial" panose="020B0604020202020204" pitchFamily="34" charset="0"/>
                <a:ea typeface="微软雅黑" panose="020B0503020204020204" pitchFamily="34" charset="-122"/>
              </a:rPr>
              <a:t>盘、邮箱或者</a:t>
            </a:r>
            <a:r>
              <a:rPr lang="en-US" altLang="zh-CN" sz="1200" dirty="0">
                <a:solidFill>
                  <a:srgbClr val="445469"/>
                </a:solidFill>
                <a:latin typeface="Arial" panose="020B0604020202020204" pitchFamily="34" charset="0"/>
                <a:ea typeface="微软雅黑" panose="020B0503020204020204" pitchFamily="34" charset="-122"/>
              </a:rPr>
              <a:t>QQ</a:t>
            </a:r>
            <a:r>
              <a:rPr lang="zh-CN" altLang="en-US" sz="1200" dirty="0">
                <a:solidFill>
                  <a:srgbClr val="445469"/>
                </a:solidFill>
                <a:latin typeface="Arial" panose="020B0604020202020204" pitchFamily="34" charset="0"/>
                <a:ea typeface="微软雅黑" panose="020B0503020204020204" pitchFamily="34" charset="-122"/>
              </a:rPr>
              <a:t>分发给不同的人进行录入填报，然后又以这样的方式回收数据，进行人工汇总。</a:t>
            </a:r>
            <a:endParaRPr lang="en-US" sz="1200" dirty="0">
              <a:solidFill>
                <a:srgbClr val="445469"/>
              </a:solidFill>
              <a:latin typeface="Arial" panose="020B0604020202020204" pitchFamily="34" charset="0"/>
              <a:ea typeface="微软雅黑" panose="020B0503020204020204" pitchFamily="34" charset="-122"/>
            </a:endParaRPr>
          </a:p>
        </p:txBody>
      </p:sp>
      <p:sp>
        <p:nvSpPr>
          <p:cNvPr id="75" name="TextBox 51"/>
          <p:cNvSpPr>
            <a:spLocks noChangeArrowheads="1"/>
          </p:cNvSpPr>
          <p:nvPr/>
        </p:nvSpPr>
        <p:spPr bwMode="auto">
          <a:xfrm>
            <a:off x="2098675" y="5157788"/>
            <a:ext cx="3362325" cy="64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ts val="1665"/>
              </a:lnSpc>
              <a:spcBef>
                <a:spcPct val="20000"/>
              </a:spcBef>
              <a:defRPr/>
            </a:pPr>
            <a:r>
              <a:rPr lang="zh-CN" altLang="en-US" sz="1300" b="1" kern="0" dirty="0">
                <a:solidFill>
                  <a:srgbClr val="0E5EA6"/>
                </a:solidFill>
                <a:latin typeface="微软雅黑" panose="020B0503020204020204" pitchFamily="34" charset="-122"/>
                <a:ea typeface="微软雅黑" panose="020B0503020204020204" pitchFamily="34" charset="-122"/>
              </a:rPr>
              <a:t>数据质量低：</a:t>
            </a:r>
            <a:r>
              <a:rPr lang="zh-CN" altLang="en-US" sz="1200" dirty="0">
                <a:solidFill>
                  <a:srgbClr val="445469"/>
                </a:solidFill>
                <a:latin typeface="Arial" panose="020B0604020202020204" pitchFamily="34" charset="0"/>
                <a:ea typeface="微软雅黑" panose="020B0503020204020204" pitchFamily="34" charset="-122"/>
              </a:rPr>
              <a:t>数据逻辑校验简单。数据录入不规范、不完整、不准确是家常便饭，做到系统自动检验较为困难。</a:t>
            </a:r>
            <a:endParaRPr lang="en-US" sz="1200" dirty="0">
              <a:solidFill>
                <a:srgbClr val="445469"/>
              </a:solidFill>
              <a:latin typeface="Arial" panose="020B0604020202020204" pitchFamily="34" charset="0"/>
              <a:ea typeface="微软雅黑" panose="020B0503020204020204" pitchFamily="34" charset="-122"/>
            </a:endParaRPr>
          </a:p>
        </p:txBody>
      </p:sp>
      <p:sp>
        <p:nvSpPr>
          <p:cNvPr id="76" name="流程图: 数据 52"/>
          <p:cNvSpPr>
            <a:spLocks noChangeArrowheads="1"/>
          </p:cNvSpPr>
          <p:nvPr/>
        </p:nvSpPr>
        <p:spPr bwMode="auto">
          <a:xfrm rot="16200000" flipH="1">
            <a:off x="6248400" y="1819276"/>
            <a:ext cx="604837" cy="265112"/>
          </a:xfrm>
          <a:prstGeom prst="flowChartInputOutpu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17226" tIns="58613" rIns="117226" bIns="58613" anchor="ctr"/>
          <a:lstStyle/>
          <a:p>
            <a:pPr algn="ctr" eaLnBrk="1" fontAlgn="auto" hangingPunct="1">
              <a:spcBef>
                <a:spcPts val="0"/>
              </a:spcBef>
              <a:spcAft>
                <a:spcPts val="0"/>
              </a:spcAft>
              <a:buFontTx/>
              <a:buNone/>
              <a:defRPr/>
            </a:pPr>
            <a:endParaRPr lang="zh-CN" altLang="zh-CN" kern="0">
              <a:solidFill>
                <a:srgbClr val="FFFFFF"/>
              </a:solidFill>
              <a:latin typeface="宋体" panose="02010600030101010101" pitchFamily="2" charset="-122"/>
              <a:sym typeface="宋体" panose="02010600030101010101" pitchFamily="2" charset="-122"/>
            </a:endParaRPr>
          </a:p>
        </p:txBody>
      </p:sp>
      <p:sp>
        <p:nvSpPr>
          <p:cNvPr id="77" name="圆角矩形 53"/>
          <p:cNvSpPr>
            <a:spLocks noChangeArrowheads="1"/>
          </p:cNvSpPr>
          <p:nvPr/>
        </p:nvSpPr>
        <p:spPr bwMode="auto">
          <a:xfrm>
            <a:off x="6611938" y="1443038"/>
            <a:ext cx="4030662" cy="4665662"/>
          </a:xfrm>
          <a:prstGeom prst="roundRect">
            <a:avLst>
              <a:gd name="adj" fmla="val 6769"/>
            </a:avLst>
          </a:prstGeom>
          <a:solidFill>
            <a:schemeClr val="bg1">
              <a:alpha val="73000"/>
            </a:schemeClr>
          </a:solidFill>
          <a:ln w="25400" cap="flat" cmpd="sng" algn="ctr">
            <a:solidFill>
              <a:sysClr val="window" lastClr="FFFFFF">
                <a:lumMod val="75000"/>
              </a:sysClr>
            </a:solidFill>
            <a:prstDash val="solid"/>
            <a:miter lim="800000"/>
          </a:ln>
          <a:effectLst/>
        </p:spPr>
        <p:txBody>
          <a:bodyPr anchor="ctr"/>
          <a:lstStyle/>
          <a:p>
            <a:pPr algn="ctr" defTabSz="805815">
              <a:defRPr/>
            </a:pPr>
            <a:endParaRPr lang="zh-CN" altLang="zh-CN" sz="1600" kern="0">
              <a:solidFill>
                <a:sysClr val="window" lastClr="FFFFFF"/>
              </a:solidFill>
              <a:latin typeface="Agency FB"/>
              <a:ea typeface="造字工房悦黑（非商用）常规体"/>
              <a:sym typeface="宋体" panose="02010600030101010101" pitchFamily="2" charset="-122"/>
            </a:endParaRPr>
          </a:p>
        </p:txBody>
      </p:sp>
      <p:sp>
        <p:nvSpPr>
          <p:cNvPr id="78" name="五边形 54"/>
          <p:cNvSpPr>
            <a:spLocks noChangeArrowheads="1"/>
          </p:cNvSpPr>
          <p:nvPr/>
        </p:nvSpPr>
        <p:spPr bwMode="auto">
          <a:xfrm>
            <a:off x="6418263" y="1778000"/>
            <a:ext cx="3446462" cy="476250"/>
          </a:xfrm>
          <a:prstGeom prst="homePlate">
            <a:avLst>
              <a:gd name="adj" fmla="val 33537"/>
            </a:avLst>
          </a:prstGeom>
          <a:solidFill>
            <a:srgbClr val="C0000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a:sym typeface="宋体" panose="02010600030101010101" pitchFamily="2" charset="-122"/>
            </a:endParaRPr>
          </a:p>
        </p:txBody>
      </p:sp>
      <p:sp>
        <p:nvSpPr>
          <p:cNvPr id="79" name="TextBox 55"/>
          <p:cNvSpPr>
            <a:spLocks noChangeArrowheads="1"/>
          </p:cNvSpPr>
          <p:nvPr/>
        </p:nvSpPr>
        <p:spPr bwMode="auto">
          <a:xfrm>
            <a:off x="6996113" y="2565400"/>
            <a:ext cx="3359150" cy="64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ts val="1665"/>
              </a:lnSpc>
              <a:spcBef>
                <a:spcPct val="20000"/>
              </a:spcBef>
              <a:defRPr/>
            </a:pPr>
            <a:r>
              <a:rPr lang="zh-CN" altLang="en-US" sz="1300" b="1" kern="0" dirty="0">
                <a:solidFill>
                  <a:srgbClr val="C00000"/>
                </a:solidFill>
                <a:latin typeface="微软雅黑" panose="020B0503020204020204" pitchFamily="34" charset="-122"/>
                <a:ea typeface="微软雅黑" panose="020B0503020204020204" pitchFamily="34" charset="-122"/>
              </a:rPr>
              <a:t>协同共享</a:t>
            </a:r>
            <a:r>
              <a:rPr lang="zh-CN" altLang="en-US" sz="1300" b="1" kern="0" dirty="0">
                <a:solidFill>
                  <a:srgbClr val="C00000"/>
                </a:solidFill>
                <a:latin typeface="微软雅黑" panose="020B0503020204020204" pitchFamily="34" charset="-122"/>
                <a:ea typeface="微软雅黑" panose="020B0503020204020204" pitchFamily="34" charset="-122"/>
                <a:sym typeface="+mn-ea"/>
              </a:rPr>
              <a:t>方便</a:t>
            </a:r>
            <a:r>
              <a:rPr lang="zh-CN" altLang="en-US" sz="1300" b="1" kern="0" dirty="0">
                <a:solidFill>
                  <a:srgbClr val="C00000"/>
                </a:solidFill>
                <a:latin typeface="微软雅黑" panose="020B0503020204020204" pitchFamily="34" charset="-122"/>
                <a:ea typeface="微软雅黑" panose="020B0503020204020204" pitchFamily="34" charset="-122"/>
              </a:rPr>
              <a:t>：</a:t>
            </a:r>
            <a:r>
              <a:rPr lang="zh-CN" altLang="en-US" sz="1200" dirty="0">
                <a:solidFill>
                  <a:srgbClr val="445469"/>
                </a:solidFill>
                <a:latin typeface="Arial" panose="020B0604020202020204" pitchFamily="34" charset="0"/>
                <a:ea typeface="微软雅黑" panose="020B0503020204020204" pitchFamily="34" charset="-122"/>
              </a:rPr>
              <a:t>本质上是一套</a:t>
            </a:r>
            <a:r>
              <a:rPr lang="en-US" altLang="zh-CN" sz="1200" dirty="0">
                <a:solidFill>
                  <a:srgbClr val="445469"/>
                </a:solidFill>
                <a:latin typeface="Arial" panose="020B0604020202020204" pitchFamily="34" charset="0"/>
                <a:ea typeface="微软雅黑" panose="020B0503020204020204" pitchFamily="34" charset="-122"/>
              </a:rPr>
              <a:t>web</a:t>
            </a:r>
            <a:r>
              <a:rPr lang="zh-CN" altLang="en-US" sz="1200" dirty="0">
                <a:solidFill>
                  <a:srgbClr val="445469"/>
                </a:solidFill>
                <a:latin typeface="Arial" panose="020B0604020202020204" pitchFamily="34" charset="0"/>
                <a:ea typeface="微软雅黑" panose="020B0503020204020204" pitchFamily="34" charset="-122"/>
              </a:rPr>
              <a:t>应用，可以多人多地实现自由协同共享，多个人同时录入和查询均互不影响。</a:t>
            </a:r>
            <a:endParaRPr lang="en-US" sz="1200" dirty="0">
              <a:solidFill>
                <a:srgbClr val="445469"/>
              </a:solidFill>
              <a:latin typeface="Arial" panose="020B0604020202020204" pitchFamily="34" charset="0"/>
              <a:ea typeface="微软雅黑" panose="020B0503020204020204" pitchFamily="34" charset="-122"/>
            </a:endParaRPr>
          </a:p>
        </p:txBody>
      </p:sp>
      <p:sp>
        <p:nvSpPr>
          <p:cNvPr id="80" name="TextBox 56"/>
          <p:cNvSpPr>
            <a:spLocks noChangeArrowheads="1"/>
          </p:cNvSpPr>
          <p:nvPr/>
        </p:nvSpPr>
        <p:spPr bwMode="auto">
          <a:xfrm>
            <a:off x="6721475" y="1885950"/>
            <a:ext cx="2266950" cy="276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eaLnBrk="1" fontAlgn="auto" hangingPunct="1">
              <a:spcBef>
                <a:spcPts val="0"/>
              </a:spcBef>
              <a:spcAft>
                <a:spcPts val="0"/>
              </a:spcAft>
              <a:buFontTx/>
              <a:buNone/>
              <a:defRPr/>
            </a:pPr>
            <a:r>
              <a:rPr lang="zh-CN" altLang="en-US" b="1" kern="0" dirty="0">
                <a:solidFill>
                  <a:srgbClr val="FFFFFF"/>
                </a:solidFill>
                <a:latin typeface="微软雅黑" panose="020B0503020204020204" pitchFamily="34" charset="-122"/>
                <a:ea typeface="微软雅黑" panose="020B0503020204020204" pitchFamily="34" charset="-122"/>
              </a:rPr>
              <a:t>魔方网表</a:t>
            </a:r>
            <a:endParaRPr lang="zh-CN" altLang="en-US" b="1" kern="0" dirty="0">
              <a:solidFill>
                <a:srgbClr val="FFFFFF"/>
              </a:solidFill>
              <a:latin typeface="微软雅黑" panose="020B0503020204020204" pitchFamily="34" charset="-122"/>
              <a:ea typeface="微软雅黑" panose="020B0503020204020204" pitchFamily="34" charset="-122"/>
            </a:endParaRPr>
          </a:p>
        </p:txBody>
      </p:sp>
      <p:sp>
        <p:nvSpPr>
          <p:cNvPr id="81" name="TextBox 57"/>
          <p:cNvSpPr>
            <a:spLocks noChangeArrowheads="1"/>
          </p:cNvSpPr>
          <p:nvPr/>
        </p:nvSpPr>
        <p:spPr bwMode="auto">
          <a:xfrm>
            <a:off x="6996113" y="3430588"/>
            <a:ext cx="3359150" cy="426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ts val="1665"/>
              </a:lnSpc>
              <a:spcBef>
                <a:spcPct val="20000"/>
              </a:spcBef>
              <a:defRPr/>
            </a:pPr>
            <a:r>
              <a:rPr lang="zh-CN" altLang="en-US" sz="1300" b="1" kern="0" dirty="0">
                <a:solidFill>
                  <a:srgbClr val="C00000"/>
                </a:solidFill>
                <a:latin typeface="微软雅黑" panose="020B0503020204020204" pitchFamily="34" charset="-122"/>
                <a:ea typeface="微软雅黑" panose="020B0503020204020204" pitchFamily="34" charset="-122"/>
              </a:rPr>
              <a:t>权限强大细致：</a:t>
            </a:r>
            <a:r>
              <a:rPr lang="zh-CN" altLang="en-US" sz="1200" dirty="0">
                <a:solidFill>
                  <a:srgbClr val="445469"/>
                </a:solidFill>
                <a:latin typeface="Arial" panose="020B0604020202020204" pitchFamily="34" charset="0"/>
                <a:ea typeface="微软雅黑" panose="020B0503020204020204" pitchFamily="34" charset="-122"/>
              </a:rPr>
              <a:t>是个权限大亨。从访问权限到字段级权限都支持，灵活自由。</a:t>
            </a:r>
            <a:endParaRPr lang="en-US" sz="1200" dirty="0">
              <a:solidFill>
                <a:srgbClr val="445469"/>
              </a:solidFill>
              <a:latin typeface="Arial" panose="020B0604020202020204" pitchFamily="34" charset="0"/>
              <a:ea typeface="微软雅黑" panose="020B0503020204020204" pitchFamily="34" charset="-122"/>
            </a:endParaRPr>
          </a:p>
        </p:txBody>
      </p:sp>
      <p:sp>
        <p:nvSpPr>
          <p:cNvPr id="82" name="TextBox 58"/>
          <p:cNvSpPr>
            <a:spLocks noChangeArrowheads="1"/>
          </p:cNvSpPr>
          <p:nvPr/>
        </p:nvSpPr>
        <p:spPr bwMode="auto">
          <a:xfrm>
            <a:off x="6996113" y="4294188"/>
            <a:ext cx="3359150" cy="64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ts val="1665"/>
              </a:lnSpc>
              <a:spcBef>
                <a:spcPct val="20000"/>
              </a:spcBef>
              <a:defRPr/>
            </a:pPr>
            <a:r>
              <a:rPr lang="zh-CN" altLang="en-US" sz="1300" b="1" kern="0" dirty="0">
                <a:solidFill>
                  <a:srgbClr val="C00000"/>
                </a:solidFill>
                <a:latin typeface="微软雅黑" panose="020B0503020204020204" pitchFamily="34" charset="-122"/>
                <a:ea typeface="微软雅黑" panose="020B0503020204020204" pitchFamily="34" charset="-122"/>
              </a:rPr>
              <a:t>实时汇总：</a:t>
            </a:r>
            <a:r>
              <a:rPr lang="zh-CN" altLang="en-US" sz="1200" dirty="0">
                <a:solidFill>
                  <a:srgbClr val="445469"/>
                </a:solidFill>
                <a:latin typeface="Arial" panose="020B0604020202020204" pitchFamily="34" charset="0"/>
                <a:ea typeface="微软雅黑" panose="020B0503020204020204" pitchFamily="34" charset="-122"/>
              </a:rPr>
              <a:t>自动汇总，实时查看填报情况，无需人工花大量时间汇总。对于填报进度能够进行有效跟踪。对于填报的一些问题，可以得到快速解决。</a:t>
            </a:r>
            <a:endParaRPr lang="en-US" sz="1200" dirty="0">
              <a:solidFill>
                <a:srgbClr val="445469"/>
              </a:solidFill>
              <a:latin typeface="Arial" panose="020B0604020202020204" pitchFamily="34" charset="0"/>
              <a:ea typeface="微软雅黑" panose="020B0503020204020204" pitchFamily="34" charset="-122"/>
            </a:endParaRPr>
          </a:p>
        </p:txBody>
      </p:sp>
      <p:sp>
        <p:nvSpPr>
          <p:cNvPr id="83" name="TextBox 59"/>
          <p:cNvSpPr>
            <a:spLocks noChangeArrowheads="1"/>
          </p:cNvSpPr>
          <p:nvPr/>
        </p:nvSpPr>
        <p:spPr bwMode="auto">
          <a:xfrm>
            <a:off x="6996113" y="5157788"/>
            <a:ext cx="335915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ts val="1665"/>
              </a:lnSpc>
              <a:spcBef>
                <a:spcPct val="20000"/>
              </a:spcBef>
              <a:defRPr/>
            </a:pPr>
            <a:r>
              <a:rPr lang="zh-CN" altLang="en-US" sz="1300" b="1" kern="0" dirty="0">
                <a:solidFill>
                  <a:srgbClr val="C00000"/>
                </a:solidFill>
                <a:latin typeface="微软雅黑" panose="020B0503020204020204" pitchFamily="34" charset="-122"/>
                <a:ea typeface="微软雅黑" panose="020B0503020204020204" pitchFamily="34" charset="-122"/>
              </a:rPr>
              <a:t>数据质量高：</a:t>
            </a:r>
            <a:r>
              <a:rPr lang="zh-CN" altLang="en-US" sz="1200" dirty="0">
                <a:solidFill>
                  <a:srgbClr val="445469"/>
                </a:solidFill>
                <a:latin typeface="Arial" panose="020B0604020202020204" pitchFamily="34" charset="0"/>
                <a:ea typeface="微软雅黑" panose="020B0503020204020204" pitchFamily="34" charset="-122"/>
              </a:rPr>
              <a:t>可以设置初级的逻辑校验。也可以比较容易的设置 非常复杂的校验。这样的校验可以在填报时自动校验。并给填报人给出友好的提示，自主监督数据填报质量</a:t>
            </a:r>
            <a:r>
              <a:rPr lang="zh-CN" sz="1200" dirty="0">
                <a:solidFill>
                  <a:srgbClr val="445469"/>
                </a:solidFill>
                <a:latin typeface="Arial" panose="020B0604020202020204" pitchFamily="34" charset="0"/>
                <a:ea typeface="微软雅黑" panose="020B0503020204020204" pitchFamily="34" charset="-122"/>
              </a:rPr>
              <a:t>。</a:t>
            </a:r>
            <a:endParaRPr lang="zh-CN" sz="1200" dirty="0">
              <a:solidFill>
                <a:srgbClr val="445469"/>
              </a:solidFill>
              <a:latin typeface="Arial" panose="020B0604020202020204" pitchFamily="34" charset="0"/>
              <a:ea typeface="微软雅黑" panose="020B0503020204020204" pitchFamily="34" charset="-122"/>
            </a:endParaRPr>
          </a:p>
        </p:txBody>
      </p:sp>
      <p:pic>
        <p:nvPicPr>
          <p:cNvPr id="2" name="图片 1" descr="4a1f11f291ef94a29fef3e1b01b96552f4e5e3d87664-7EG4kM_fw658"/>
          <p:cNvPicPr>
            <a:picLocks noChangeAspect="1"/>
          </p:cNvPicPr>
          <p:nvPr/>
        </p:nvPicPr>
        <p:blipFill>
          <a:blip r:embed="rId1"/>
          <a:stretch>
            <a:fillRect/>
          </a:stretch>
        </p:blipFill>
        <p:spPr>
          <a:xfrm>
            <a:off x="5632450" y="3205480"/>
            <a:ext cx="1192530" cy="11652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p:cBhvr>
                                        <p:cTn id="7" dur="500"/>
                                        <p:tgtEl>
                                          <p:spTgt spid="5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2"/>
                                        </p:tgtEl>
                                        <p:attrNameLst>
                                          <p:attrName>style.visibility</p:attrName>
                                        </p:attrNameLst>
                                      </p:cBhvr>
                                      <p:to>
                                        <p:strVal val="visible"/>
                                      </p:to>
                                    </p:set>
                                    <p:animEffect>
                                      <p:cBhvr>
                                        <p:cTn id="11" dur="500"/>
                                        <p:tgtEl>
                                          <p:spTgt spid="5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0"/>
                                        </p:tgtEl>
                                        <p:attrNameLst>
                                          <p:attrName>style.visibility</p:attrName>
                                        </p:attrNameLst>
                                      </p:cBhvr>
                                      <p:to>
                                        <p:strVal val="visible"/>
                                      </p:to>
                                    </p:set>
                                    <p:animEffect>
                                      <p:cBhvr>
                                        <p:cTn id="15" dur="500"/>
                                        <p:tgtEl>
                                          <p:spTgt spid="70"/>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72"/>
                                        </p:tgtEl>
                                        <p:attrNameLst>
                                          <p:attrName>style.visibility</p:attrName>
                                        </p:attrNameLst>
                                      </p:cBhvr>
                                      <p:to>
                                        <p:strVal val="visible"/>
                                      </p:to>
                                    </p:set>
                                    <p:animEffect>
                                      <p:cBhvr>
                                        <p:cTn id="18" dur="500"/>
                                        <p:tgtEl>
                                          <p:spTgt spid="72"/>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71"/>
                                        </p:tgtEl>
                                        <p:attrNameLst>
                                          <p:attrName>style.visibility</p:attrName>
                                        </p:attrNameLst>
                                      </p:cBhvr>
                                      <p:to>
                                        <p:strVal val="visible"/>
                                      </p:to>
                                    </p:set>
                                    <p:animEffect>
                                      <p:cBhvr>
                                        <p:cTn id="22" dur="500"/>
                                        <p:tgtEl>
                                          <p:spTgt spid="71"/>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p:cBhvr>
                                        <p:cTn id="25" dur="500"/>
                                        <p:tgtEl>
                                          <p:spTgt spid="73"/>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74"/>
                                        </p:tgtEl>
                                        <p:attrNameLst>
                                          <p:attrName>style.visibility</p:attrName>
                                        </p:attrNameLst>
                                      </p:cBhvr>
                                      <p:to>
                                        <p:strVal val="visible"/>
                                      </p:to>
                                    </p:set>
                                    <p:animEffect>
                                      <p:cBhvr>
                                        <p:cTn id="28" dur="500"/>
                                        <p:tgtEl>
                                          <p:spTgt spid="74"/>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75"/>
                                        </p:tgtEl>
                                        <p:attrNameLst>
                                          <p:attrName>style.visibility</p:attrName>
                                        </p:attrNameLst>
                                      </p:cBhvr>
                                      <p:to>
                                        <p:strVal val="visible"/>
                                      </p:to>
                                    </p:set>
                                    <p:animEffect>
                                      <p:cBhvr>
                                        <p:cTn id="31" dur="500"/>
                                        <p:tgtEl>
                                          <p:spTgt spid="75"/>
                                        </p:tgtEl>
                                      </p:cBhvr>
                                    </p:animEffect>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77"/>
                                        </p:tgtEl>
                                        <p:attrNameLst>
                                          <p:attrName>style.visibility</p:attrName>
                                        </p:attrNameLst>
                                      </p:cBhvr>
                                      <p:to>
                                        <p:strVal val="visible"/>
                                      </p:to>
                                    </p:set>
                                    <p:animEffect>
                                      <p:cBhvr>
                                        <p:cTn id="35" dur="500"/>
                                        <p:tgtEl>
                                          <p:spTgt spid="77"/>
                                        </p:tgtEl>
                                      </p:cBhvr>
                                    </p:animEffect>
                                  </p:childTnLst>
                                </p:cTn>
                              </p:par>
                            </p:childTnLst>
                          </p:cTn>
                        </p:par>
                        <p:par>
                          <p:cTn id="36" fill="hold">
                            <p:stCondLst>
                              <p:cond delay="2500"/>
                            </p:stCondLst>
                            <p:childTnLst>
                              <p:par>
                                <p:cTn id="37" presetID="22" presetClass="entr" presetSubtype="2" fill="hold" grpId="0" nodeType="afterEffect">
                                  <p:stCondLst>
                                    <p:cond delay="0"/>
                                  </p:stCondLst>
                                  <p:childTnLst>
                                    <p:set>
                                      <p:cBhvr>
                                        <p:cTn id="38" dur="1" fill="hold">
                                          <p:stCondLst>
                                            <p:cond delay="0"/>
                                          </p:stCondLst>
                                        </p:cTn>
                                        <p:tgtEl>
                                          <p:spTgt spid="76"/>
                                        </p:tgtEl>
                                        <p:attrNameLst>
                                          <p:attrName>style.visibility</p:attrName>
                                        </p:attrNameLst>
                                      </p:cBhvr>
                                      <p:to>
                                        <p:strVal val="visible"/>
                                      </p:to>
                                    </p:set>
                                    <p:animEffect>
                                      <p:cBhvr>
                                        <p:cTn id="39" dur="500"/>
                                        <p:tgtEl>
                                          <p:spTgt spid="76"/>
                                        </p:tgtEl>
                                      </p:cBhvr>
                                    </p:animEffect>
                                  </p:childTnLst>
                                </p:cTn>
                              </p:par>
                            </p:childTnLst>
                          </p:cTn>
                        </p:par>
                        <p:par>
                          <p:cTn id="40" fill="hold">
                            <p:stCondLst>
                              <p:cond delay="3000"/>
                            </p:stCondLst>
                            <p:childTnLst>
                              <p:par>
                                <p:cTn id="41" presetID="22" presetClass="entr" presetSubtype="8" fill="hold" grpId="0" nodeType="afterEffect">
                                  <p:stCondLst>
                                    <p:cond delay="0"/>
                                  </p:stCondLst>
                                  <p:childTnLst>
                                    <p:set>
                                      <p:cBhvr>
                                        <p:cTn id="42" dur="1" fill="hold">
                                          <p:stCondLst>
                                            <p:cond delay="0"/>
                                          </p:stCondLst>
                                        </p:cTn>
                                        <p:tgtEl>
                                          <p:spTgt spid="78"/>
                                        </p:tgtEl>
                                        <p:attrNameLst>
                                          <p:attrName>style.visibility</p:attrName>
                                        </p:attrNameLst>
                                      </p:cBhvr>
                                      <p:to>
                                        <p:strVal val="visible"/>
                                      </p:to>
                                    </p:set>
                                    <p:animEffect>
                                      <p:cBhvr>
                                        <p:cTn id="43" dur="500"/>
                                        <p:tgtEl>
                                          <p:spTgt spid="78"/>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80"/>
                                        </p:tgtEl>
                                        <p:attrNameLst>
                                          <p:attrName>style.visibility</p:attrName>
                                        </p:attrNameLst>
                                      </p:cBhvr>
                                      <p:to>
                                        <p:strVal val="visible"/>
                                      </p:to>
                                    </p:set>
                                    <p:animEffect>
                                      <p:cBhvr>
                                        <p:cTn id="46" dur="500"/>
                                        <p:tgtEl>
                                          <p:spTgt spid="80"/>
                                        </p:tgtEl>
                                      </p:cBhvr>
                                    </p:animEffect>
                                  </p:childTnLst>
                                </p:cTn>
                              </p:par>
                            </p:childTnLst>
                          </p:cTn>
                        </p:par>
                        <p:par>
                          <p:cTn id="47" fill="hold">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79"/>
                                        </p:tgtEl>
                                        <p:attrNameLst>
                                          <p:attrName>style.visibility</p:attrName>
                                        </p:attrNameLst>
                                      </p:cBhvr>
                                      <p:to>
                                        <p:strVal val="visible"/>
                                      </p:to>
                                    </p:set>
                                    <p:animEffect>
                                      <p:cBhvr>
                                        <p:cTn id="50" dur="500"/>
                                        <p:tgtEl>
                                          <p:spTgt spid="79"/>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81"/>
                                        </p:tgtEl>
                                        <p:attrNameLst>
                                          <p:attrName>style.visibility</p:attrName>
                                        </p:attrNameLst>
                                      </p:cBhvr>
                                      <p:to>
                                        <p:strVal val="visible"/>
                                      </p:to>
                                    </p:set>
                                    <p:animEffect>
                                      <p:cBhvr>
                                        <p:cTn id="53" dur="500"/>
                                        <p:tgtEl>
                                          <p:spTgt spid="81"/>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82"/>
                                        </p:tgtEl>
                                        <p:attrNameLst>
                                          <p:attrName>style.visibility</p:attrName>
                                        </p:attrNameLst>
                                      </p:cBhvr>
                                      <p:to>
                                        <p:strVal val="visible"/>
                                      </p:to>
                                    </p:set>
                                    <p:animEffect>
                                      <p:cBhvr>
                                        <p:cTn id="56" dur="500"/>
                                        <p:tgtEl>
                                          <p:spTgt spid="82"/>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83"/>
                                        </p:tgtEl>
                                        <p:attrNameLst>
                                          <p:attrName>style.visibility</p:attrName>
                                        </p:attrNameLst>
                                      </p:cBhvr>
                                      <p:to>
                                        <p:strVal val="visible"/>
                                      </p:to>
                                    </p:set>
                                    <p:animEffect>
                                      <p:cBhvr>
                                        <p:cTn id="59" dur="500"/>
                                        <p:tgtEl>
                                          <p:spTgt spid="83"/>
                                        </p:tgtEl>
                                      </p:cBhvr>
                                    </p:animEffect>
                                  </p:childTnLst>
                                </p:cTn>
                              </p:par>
                              <p:par>
                                <p:cTn id="60" presetID="22" presetClass="entr" presetSubtype="4" fill="hold" nodeType="with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wipe(down)">
                                      <p:cBhvr>
                                        <p:cTn id="6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bldLvl="0" animBg="1" autoUpdateAnimBg="0"/>
      <p:bldP spid="53" grpId="0" bldLvl="0" animBg="1" autoUpdateAnimBg="0"/>
      <p:bldP spid="70" grpId="0" bldLvl="0" animBg="1" autoUpdateAnimBg="0"/>
      <p:bldP spid="71" grpId="0" bldLvl="0" autoUpdateAnimBg="0"/>
      <p:bldP spid="72" grpId="0" bldLvl="0" autoUpdateAnimBg="0"/>
      <p:bldP spid="73" grpId="0" bldLvl="0" autoUpdateAnimBg="0"/>
      <p:bldP spid="74" grpId="0" bldLvl="0" autoUpdateAnimBg="0"/>
      <p:bldP spid="75" grpId="0" bldLvl="0" autoUpdateAnimBg="0"/>
      <p:bldP spid="76" grpId="0" bldLvl="0" animBg="1" autoUpdateAnimBg="0"/>
      <p:bldP spid="77" grpId="0" bldLvl="0" animBg="1" autoUpdateAnimBg="0"/>
      <p:bldP spid="78" grpId="0" bldLvl="0" animBg="1" autoUpdateAnimBg="0"/>
      <p:bldP spid="79" grpId="0" bldLvl="0" autoUpdateAnimBg="0"/>
      <p:bldP spid="80" grpId="0" bldLvl="0" autoUpdateAnimBg="0"/>
      <p:bldP spid="81" grpId="0" bldLvl="0" autoUpdateAnimBg="0"/>
      <p:bldP spid="82" grpId="0" bldLvl="0" autoUpdateAnimBg="0"/>
      <p:bldP spid="83" grpId="0" bldLvl="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4073525" y="2698750"/>
            <a:ext cx="650875" cy="2533650"/>
            <a:chOff x="4073525" y="2698750"/>
            <a:chExt cx="650875" cy="2533650"/>
          </a:xfrm>
        </p:grpSpPr>
        <p:cxnSp>
          <p:nvCxnSpPr>
            <p:cNvPr id="34858" name="Straight Connector 132"/>
            <p:cNvCxnSpPr>
              <a:cxnSpLocks noChangeShapeType="1"/>
            </p:cNvCxnSpPr>
            <p:nvPr/>
          </p:nvCxnSpPr>
          <p:spPr bwMode="auto">
            <a:xfrm>
              <a:off x="4083050" y="2703513"/>
              <a:ext cx="152400" cy="0"/>
            </a:xfrm>
            <a:prstGeom prst="line">
              <a:avLst/>
            </a:prstGeom>
            <a:noFill/>
            <a:ln w="19050">
              <a:solidFill>
                <a:srgbClr val="445469"/>
              </a:solidFill>
              <a:prstDash val="sysDash"/>
              <a:round/>
            </a:ln>
            <a:extLst>
              <a:ext uri="{909E8E84-426E-40DD-AFC4-6F175D3DCCD1}">
                <a14:hiddenFill xmlns:a14="http://schemas.microsoft.com/office/drawing/2010/main">
                  <a:noFill/>
                </a14:hiddenFill>
              </a:ext>
            </a:extLst>
          </p:spPr>
        </p:cxnSp>
        <p:cxnSp>
          <p:nvCxnSpPr>
            <p:cNvPr id="34859" name="Straight Connector 133"/>
            <p:cNvCxnSpPr>
              <a:cxnSpLocks noChangeShapeType="1"/>
            </p:cNvCxnSpPr>
            <p:nvPr/>
          </p:nvCxnSpPr>
          <p:spPr bwMode="auto">
            <a:xfrm>
              <a:off x="4235450" y="2698750"/>
              <a:ext cx="0" cy="2533650"/>
            </a:xfrm>
            <a:prstGeom prst="line">
              <a:avLst/>
            </a:prstGeom>
            <a:noFill/>
            <a:ln w="19050">
              <a:solidFill>
                <a:srgbClr val="445469"/>
              </a:solidFill>
              <a:prstDash val="sysDash"/>
              <a:round/>
            </a:ln>
            <a:extLst>
              <a:ext uri="{909E8E84-426E-40DD-AFC4-6F175D3DCCD1}">
                <a14:hiddenFill xmlns:a14="http://schemas.microsoft.com/office/drawing/2010/main">
                  <a:noFill/>
                </a14:hiddenFill>
              </a:ext>
            </a:extLst>
          </p:spPr>
        </p:cxnSp>
        <p:cxnSp>
          <p:nvCxnSpPr>
            <p:cNvPr id="34860" name="Straight Connector 136"/>
            <p:cNvCxnSpPr>
              <a:cxnSpLocks noChangeShapeType="1"/>
            </p:cNvCxnSpPr>
            <p:nvPr/>
          </p:nvCxnSpPr>
          <p:spPr bwMode="auto">
            <a:xfrm>
              <a:off x="4083050" y="5232400"/>
              <a:ext cx="152400" cy="0"/>
            </a:xfrm>
            <a:prstGeom prst="line">
              <a:avLst/>
            </a:prstGeom>
            <a:noFill/>
            <a:ln w="19050">
              <a:solidFill>
                <a:srgbClr val="445469"/>
              </a:solidFill>
              <a:prstDash val="sysDash"/>
              <a:round/>
            </a:ln>
            <a:extLst>
              <a:ext uri="{909E8E84-426E-40DD-AFC4-6F175D3DCCD1}">
                <a14:hiddenFill xmlns:a14="http://schemas.microsoft.com/office/drawing/2010/main">
                  <a:noFill/>
                </a14:hiddenFill>
              </a:ext>
            </a:extLst>
          </p:spPr>
        </p:cxnSp>
        <p:cxnSp>
          <p:nvCxnSpPr>
            <p:cNvPr id="34861" name="Straight Connector 137"/>
            <p:cNvCxnSpPr>
              <a:cxnSpLocks noChangeShapeType="1"/>
            </p:cNvCxnSpPr>
            <p:nvPr/>
          </p:nvCxnSpPr>
          <p:spPr bwMode="auto">
            <a:xfrm>
              <a:off x="4073525" y="3981450"/>
              <a:ext cx="650875" cy="0"/>
            </a:xfrm>
            <a:prstGeom prst="line">
              <a:avLst/>
            </a:prstGeom>
            <a:noFill/>
            <a:ln w="19050">
              <a:solidFill>
                <a:srgbClr val="445469"/>
              </a:solidFill>
              <a:prstDash val="sysDash"/>
              <a:round/>
              <a:tailEnd type="oval" w="sm" len="sm"/>
            </a:ln>
            <a:extLst>
              <a:ext uri="{909E8E84-426E-40DD-AFC4-6F175D3DCCD1}">
                <a14:hiddenFill xmlns:a14="http://schemas.microsoft.com/office/drawing/2010/main">
                  <a:noFill/>
                </a14:hiddenFill>
              </a:ext>
            </a:extLst>
          </p:spPr>
        </p:cxnSp>
      </p:grpSp>
      <p:grpSp>
        <p:nvGrpSpPr>
          <p:cNvPr id="3" name="组合 2"/>
          <p:cNvGrpSpPr/>
          <p:nvPr/>
        </p:nvGrpSpPr>
        <p:grpSpPr bwMode="auto">
          <a:xfrm>
            <a:off x="7454900" y="2698750"/>
            <a:ext cx="657225" cy="2533650"/>
            <a:chOff x="7454900" y="2698750"/>
            <a:chExt cx="657225" cy="2533650"/>
          </a:xfrm>
        </p:grpSpPr>
        <p:cxnSp>
          <p:nvCxnSpPr>
            <p:cNvPr id="34854" name="Straight Connector 141"/>
            <p:cNvCxnSpPr>
              <a:cxnSpLocks noChangeShapeType="1"/>
            </p:cNvCxnSpPr>
            <p:nvPr/>
          </p:nvCxnSpPr>
          <p:spPr bwMode="auto">
            <a:xfrm>
              <a:off x="7959725" y="2703513"/>
              <a:ext cx="152400" cy="0"/>
            </a:xfrm>
            <a:prstGeom prst="line">
              <a:avLst/>
            </a:prstGeom>
            <a:noFill/>
            <a:ln w="19050">
              <a:solidFill>
                <a:srgbClr val="445469"/>
              </a:solidFill>
              <a:prstDash val="sysDash"/>
              <a:round/>
            </a:ln>
            <a:extLst>
              <a:ext uri="{909E8E84-426E-40DD-AFC4-6F175D3DCCD1}">
                <a14:hiddenFill xmlns:a14="http://schemas.microsoft.com/office/drawing/2010/main">
                  <a:noFill/>
                </a14:hiddenFill>
              </a:ext>
            </a:extLst>
          </p:spPr>
        </p:cxnSp>
        <p:cxnSp>
          <p:nvCxnSpPr>
            <p:cNvPr id="34855" name="Straight Connector 142"/>
            <p:cNvCxnSpPr>
              <a:cxnSpLocks noChangeShapeType="1"/>
            </p:cNvCxnSpPr>
            <p:nvPr/>
          </p:nvCxnSpPr>
          <p:spPr bwMode="auto">
            <a:xfrm>
              <a:off x="7959725" y="2698750"/>
              <a:ext cx="0" cy="2533650"/>
            </a:xfrm>
            <a:prstGeom prst="line">
              <a:avLst/>
            </a:prstGeom>
            <a:noFill/>
            <a:ln w="19050">
              <a:solidFill>
                <a:srgbClr val="445469"/>
              </a:solidFill>
              <a:prstDash val="sysDash"/>
              <a:round/>
            </a:ln>
            <a:extLst>
              <a:ext uri="{909E8E84-426E-40DD-AFC4-6F175D3DCCD1}">
                <a14:hiddenFill xmlns:a14="http://schemas.microsoft.com/office/drawing/2010/main">
                  <a:noFill/>
                </a14:hiddenFill>
              </a:ext>
            </a:extLst>
          </p:spPr>
        </p:cxnSp>
        <p:cxnSp>
          <p:nvCxnSpPr>
            <p:cNvPr id="34856" name="Straight Connector 143"/>
            <p:cNvCxnSpPr>
              <a:cxnSpLocks noChangeShapeType="1"/>
            </p:cNvCxnSpPr>
            <p:nvPr/>
          </p:nvCxnSpPr>
          <p:spPr bwMode="auto">
            <a:xfrm>
              <a:off x="7959725" y="5232400"/>
              <a:ext cx="152400" cy="0"/>
            </a:xfrm>
            <a:prstGeom prst="line">
              <a:avLst/>
            </a:prstGeom>
            <a:noFill/>
            <a:ln w="19050">
              <a:solidFill>
                <a:srgbClr val="445469"/>
              </a:solidFill>
              <a:prstDash val="sysDash"/>
              <a:round/>
            </a:ln>
            <a:extLst>
              <a:ext uri="{909E8E84-426E-40DD-AFC4-6F175D3DCCD1}">
                <a14:hiddenFill xmlns:a14="http://schemas.microsoft.com/office/drawing/2010/main">
                  <a:noFill/>
                </a14:hiddenFill>
              </a:ext>
            </a:extLst>
          </p:spPr>
        </p:cxnSp>
        <p:cxnSp>
          <p:nvCxnSpPr>
            <p:cNvPr id="34857" name="Straight Connector 144"/>
            <p:cNvCxnSpPr>
              <a:cxnSpLocks noChangeShapeType="1"/>
            </p:cNvCxnSpPr>
            <p:nvPr/>
          </p:nvCxnSpPr>
          <p:spPr bwMode="auto">
            <a:xfrm>
              <a:off x="7454900" y="3981450"/>
              <a:ext cx="650875" cy="0"/>
            </a:xfrm>
            <a:prstGeom prst="line">
              <a:avLst/>
            </a:prstGeom>
            <a:noFill/>
            <a:ln w="19050">
              <a:solidFill>
                <a:srgbClr val="445469"/>
              </a:solidFill>
              <a:prstDash val="sysDash"/>
              <a:round/>
              <a:headEnd type="oval" w="sm" len="sm"/>
            </a:ln>
            <a:extLst>
              <a:ext uri="{909E8E84-426E-40DD-AFC4-6F175D3DCCD1}">
                <a14:hiddenFill xmlns:a14="http://schemas.microsoft.com/office/drawing/2010/main">
                  <a:noFill/>
                </a14:hiddenFill>
              </a:ext>
            </a:extLst>
          </p:spPr>
        </p:cxnSp>
      </p:grpSp>
      <p:grpSp>
        <p:nvGrpSpPr>
          <p:cNvPr id="47" name="组合 4"/>
          <p:cNvGrpSpPr/>
          <p:nvPr/>
        </p:nvGrpSpPr>
        <p:grpSpPr bwMode="auto">
          <a:xfrm>
            <a:off x="4267200" y="3127375"/>
            <a:ext cx="3535363" cy="2133600"/>
            <a:chOff x="0" y="0"/>
            <a:chExt cx="3536515" cy="2133600"/>
          </a:xfrm>
        </p:grpSpPr>
        <p:pic>
          <p:nvPicPr>
            <p:cNvPr id="34852" name="Picture 5"/>
            <p:cNvPicPr>
              <a:picLocks noChangeAspect="1" noChangeArrowheads="1"/>
            </p:cNvPicPr>
            <p:nvPr/>
          </p:nvPicPr>
          <p:blipFill>
            <a:blip r:embed="rId1" cstate="screen"/>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Rectangle 20"/>
            <p:cNvSpPr>
              <a:spLocks noChangeArrowheads="1"/>
            </p:cNvSpPr>
            <p:nvPr/>
          </p:nvSpPr>
          <p:spPr bwMode="auto">
            <a:xfrm>
              <a:off x="516106" y="255588"/>
              <a:ext cx="2450310" cy="1530350"/>
            </a:xfrm>
            <a:prstGeom prst="rect">
              <a:avLst/>
            </a:prstGeom>
            <a:blipFill dpi="0" rotWithShape="1">
              <a:blip r:embed="rId2" cstate="screen"/>
              <a:srcRect/>
              <a:stretch>
                <a:fillRect/>
              </a:stretch>
            </a:blipFill>
            <a:ln>
              <a:noFill/>
            </a:ln>
            <a:extLst>
              <a:ext uri="{91240B29-F687-4F45-9708-019B960494DF}">
                <a14:hiddenLine xmlns:a14="http://schemas.microsoft.com/office/drawing/2010/main" w="12700">
                  <a:solidFill>
                    <a:srgbClr val="42719B"/>
                  </a:solidFill>
                  <a:bevel/>
                </a14:hiddenLine>
              </a:ext>
            </a:extLst>
          </p:spPr>
          <p:txBody>
            <a:bodyPr anchor="ctr"/>
            <a:lstStyle/>
            <a:p>
              <a:pPr algn="ctr" defTabSz="805815">
                <a:defRPr/>
              </a:pPr>
              <a:endParaRPr lang="zh-CN" altLang="zh-CN" sz="2800" kern="0" dirty="0">
                <a:solidFill>
                  <a:sysClr val="windowText" lastClr="000000">
                    <a:lumMod val="65000"/>
                    <a:lumOff val="35000"/>
                  </a:sysClr>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endParaRPr>
            </a:p>
          </p:txBody>
        </p:sp>
      </p:grpSp>
      <p:grpSp>
        <p:nvGrpSpPr>
          <p:cNvPr id="4" name="组合 3"/>
          <p:cNvGrpSpPr/>
          <p:nvPr/>
        </p:nvGrpSpPr>
        <p:grpSpPr bwMode="auto">
          <a:xfrm>
            <a:off x="293370" y="2276475"/>
            <a:ext cx="3792855" cy="1268095"/>
            <a:chOff x="293370" y="2276475"/>
            <a:chExt cx="3792855" cy="1268095"/>
          </a:xfrm>
        </p:grpSpPr>
        <p:sp>
          <p:nvSpPr>
            <p:cNvPr id="34848" name="Oval 66"/>
            <p:cNvSpPr>
              <a:spLocks noChangeAspect="1" noChangeArrowheads="1"/>
            </p:cNvSpPr>
            <p:nvPr/>
          </p:nvSpPr>
          <p:spPr bwMode="auto">
            <a:xfrm>
              <a:off x="3186113" y="2276475"/>
              <a:ext cx="900112" cy="900113"/>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id-ID"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49" name="TextBox 13@|17FFC:16777215|FBC:16777215|LFC:16777215|LBC:16777215"/>
            <p:cNvSpPr txBox="1">
              <a:spLocks noChangeArrowheads="1"/>
            </p:cNvSpPr>
            <p:nvPr/>
          </p:nvSpPr>
          <p:spPr bwMode="auto">
            <a:xfrm>
              <a:off x="615950" y="2397125"/>
              <a:ext cx="2345055"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纯网页应用设计(B/S架构)</a:t>
              </a:r>
              <a:endPar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50" name="TextBox 13@|17FFC:16777215|FBC:16777215|LFC:16777215|LBC:16777215"/>
            <p:cNvSpPr txBox="1">
              <a:spLocks noChangeArrowheads="1"/>
            </p:cNvSpPr>
            <p:nvPr/>
          </p:nvSpPr>
          <p:spPr bwMode="auto">
            <a:xfrm>
              <a:off x="293370" y="2682875"/>
              <a:ext cx="2893060" cy="861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spcBef>
                  <a:spcPct val="20000"/>
                </a:spcBef>
              </a:pPr>
              <a:r>
                <a:rPr lang="zh-CN" altLang="en-US" sz="1400">
                  <a:solidFill>
                    <a:srgbClr val="445469"/>
                  </a:solidFill>
                  <a:latin typeface="Arial" panose="020B0604020202020204" pitchFamily="34" charset="0"/>
                  <a:ea typeface="微软雅黑" panose="020B0503020204020204" pitchFamily="34" charset="-122"/>
                  <a:sym typeface="Arial" panose="020B0604020202020204" pitchFamily="34" charset="0"/>
                </a:rPr>
                <a:t>不管你身处世界的哪一方，打开浏览器，输入魔方网表服务器的网址，你就可以获得你需要的数据，也可以根据权限设定，对数据进行其他操作</a:t>
              </a:r>
              <a:endParaRPr lang="zh-CN" altLang="en-US" sz="14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51" name="文本框 13"/>
            <p:cNvSpPr txBox="1">
              <a:spLocks noChangeArrowheads="1"/>
            </p:cNvSpPr>
            <p:nvPr/>
          </p:nvSpPr>
          <p:spPr bwMode="auto">
            <a:xfrm>
              <a:off x="3365500" y="2495550"/>
              <a:ext cx="7080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b="1">
                  <a:solidFill>
                    <a:srgbClr val="FFFFFF"/>
                  </a:solidFill>
                  <a:latin typeface="Arial" panose="020B0604020202020204" pitchFamily="34" charset="0"/>
                  <a:ea typeface="微软雅黑" panose="020B0503020204020204" pitchFamily="34" charset="-122"/>
                  <a:sym typeface="Arial" panose="020B0604020202020204" pitchFamily="34" charset="0"/>
                </a:rPr>
                <a:t>01</a:t>
              </a:r>
              <a:endParaRPr lang="zh-CN" altLang="en-US" sz="2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组合 4"/>
          <p:cNvGrpSpPr/>
          <p:nvPr/>
        </p:nvGrpSpPr>
        <p:grpSpPr bwMode="auto">
          <a:xfrm>
            <a:off x="293370" y="3535363"/>
            <a:ext cx="3792855" cy="1090295"/>
            <a:chOff x="293370" y="3535363"/>
            <a:chExt cx="3792855" cy="1090295"/>
          </a:xfrm>
        </p:grpSpPr>
        <p:sp>
          <p:nvSpPr>
            <p:cNvPr id="34844" name="Oval 72"/>
            <p:cNvSpPr>
              <a:spLocks noChangeAspect="1" noChangeArrowheads="1"/>
            </p:cNvSpPr>
            <p:nvPr/>
          </p:nvSpPr>
          <p:spPr bwMode="auto">
            <a:xfrm>
              <a:off x="3186113" y="3535363"/>
              <a:ext cx="900112" cy="900112"/>
            </a:xfrm>
            <a:prstGeom prst="ellipse">
              <a:avLst/>
            </a:pr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id-ID"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45" name="TextBox 13@|17FFC:16777215|FBC:16777215|LFC:16777215|LBC:16777215"/>
            <p:cNvSpPr txBox="1">
              <a:spLocks noChangeArrowheads="1"/>
            </p:cNvSpPr>
            <p:nvPr/>
          </p:nvSpPr>
          <p:spPr bwMode="auto">
            <a:xfrm>
              <a:off x="718185" y="3694113"/>
              <a:ext cx="2242820"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领先的强大权限管理体系</a:t>
              </a:r>
              <a:endPar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46" name="TextBox 13@|17FFC:16777215|FBC:16777215|LFC:16777215|LBC:16777215"/>
            <p:cNvSpPr txBox="1">
              <a:spLocks noChangeArrowheads="1"/>
            </p:cNvSpPr>
            <p:nvPr/>
          </p:nvSpPr>
          <p:spPr bwMode="auto">
            <a:xfrm>
              <a:off x="293370" y="3979863"/>
              <a:ext cx="2893060" cy="645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spcBef>
                  <a:spcPct val="20000"/>
                </a:spcBef>
              </a:pPr>
              <a:r>
                <a:rPr lang="zh-CN" altLang="en-US" sz="1400">
                  <a:solidFill>
                    <a:srgbClr val="445469"/>
                  </a:solidFill>
                  <a:latin typeface="Arial" panose="020B0604020202020204" pitchFamily="34" charset="0"/>
                  <a:ea typeface="微软雅黑" panose="020B0503020204020204" pitchFamily="34" charset="-122"/>
                  <a:sym typeface="Arial" panose="020B0604020202020204" pitchFamily="34" charset="0"/>
                </a:rPr>
                <a:t>可以做到结合业务数据，自定义权限。深入到记录级、字段级的权限体系，让你的权限设置真正做到随心所欲</a:t>
              </a:r>
              <a:endParaRPr lang="zh-CN" altLang="en-US" sz="14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47" name="文本框 13"/>
            <p:cNvSpPr txBox="1">
              <a:spLocks noChangeArrowheads="1"/>
            </p:cNvSpPr>
            <p:nvPr/>
          </p:nvSpPr>
          <p:spPr bwMode="auto">
            <a:xfrm>
              <a:off x="3365500" y="3759200"/>
              <a:ext cx="7080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b="1">
                  <a:solidFill>
                    <a:srgbClr val="FFFFFF"/>
                  </a:solidFill>
                  <a:latin typeface="Arial" panose="020B0604020202020204" pitchFamily="34" charset="0"/>
                  <a:ea typeface="微软雅黑" panose="020B0503020204020204" pitchFamily="34" charset="-122"/>
                  <a:sym typeface="Arial" panose="020B0604020202020204" pitchFamily="34" charset="0"/>
                </a:rPr>
                <a:t>02</a:t>
              </a:r>
              <a:endParaRPr lang="zh-CN" altLang="en-US" sz="2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组合 5"/>
          <p:cNvGrpSpPr/>
          <p:nvPr/>
        </p:nvGrpSpPr>
        <p:grpSpPr bwMode="auto">
          <a:xfrm>
            <a:off x="293370" y="4794250"/>
            <a:ext cx="3792855" cy="1325245"/>
            <a:chOff x="293370" y="4794250"/>
            <a:chExt cx="3792855" cy="1325245"/>
          </a:xfrm>
        </p:grpSpPr>
        <p:sp>
          <p:nvSpPr>
            <p:cNvPr id="34840" name="Oval 78"/>
            <p:cNvSpPr>
              <a:spLocks noChangeAspect="1" noChangeArrowheads="1"/>
            </p:cNvSpPr>
            <p:nvPr/>
          </p:nvSpPr>
          <p:spPr bwMode="auto">
            <a:xfrm>
              <a:off x="3186113" y="4794250"/>
              <a:ext cx="900112" cy="900113"/>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id-ID"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41" name="TextBox 13@|17FFC:16777215|FBC:16777215|LFC:16777215|LBC:16777215"/>
            <p:cNvSpPr txBox="1">
              <a:spLocks noChangeArrowheads="1"/>
            </p:cNvSpPr>
            <p:nvPr/>
          </p:nvSpPr>
          <p:spPr bwMode="auto">
            <a:xfrm>
              <a:off x="1008063" y="4972050"/>
              <a:ext cx="1952625"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纯数据库设计思路</a:t>
              </a:r>
              <a:endPar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42" name="TextBox 13@|17FFC:16777215|FBC:16777215|LFC:16777215|LBC:16777215"/>
            <p:cNvSpPr txBox="1">
              <a:spLocks noChangeArrowheads="1"/>
            </p:cNvSpPr>
            <p:nvPr/>
          </p:nvSpPr>
          <p:spPr bwMode="auto">
            <a:xfrm>
              <a:off x="293370" y="5257800"/>
              <a:ext cx="2893695" cy="861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spcBef>
                  <a:spcPct val="20000"/>
                </a:spcBef>
              </a:pPr>
              <a:r>
                <a:rPr lang="zh-CN" altLang="en-US" sz="1400">
                  <a:solidFill>
                    <a:srgbClr val="445469"/>
                  </a:solidFill>
                  <a:latin typeface="Arial" panose="020B0604020202020204" pitchFamily="34" charset="0"/>
                  <a:ea typeface="微软雅黑" panose="020B0503020204020204" pitchFamily="34" charset="-122"/>
                  <a:sym typeface="Arial" panose="020B0604020202020204" pitchFamily="34" charset="0"/>
                </a:rPr>
                <a:t>充分利用关系数据库的优势，不尽在性能上有巨大的优势，可以轻松流畅处理大量数据，而且数据质量也能得到充分保证</a:t>
              </a:r>
              <a:endParaRPr lang="zh-CN" altLang="en-US" sz="14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43" name="文本框 13"/>
            <p:cNvSpPr txBox="1">
              <a:spLocks noChangeArrowheads="1"/>
            </p:cNvSpPr>
            <p:nvPr/>
          </p:nvSpPr>
          <p:spPr bwMode="auto">
            <a:xfrm>
              <a:off x="3365500" y="5024438"/>
              <a:ext cx="7080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b="1">
                  <a:solidFill>
                    <a:srgbClr val="FFFFFF"/>
                  </a:solidFill>
                  <a:latin typeface="Arial" panose="020B0604020202020204" pitchFamily="34" charset="0"/>
                  <a:ea typeface="微软雅黑" panose="020B0503020204020204" pitchFamily="34" charset="-122"/>
                  <a:sym typeface="Arial" panose="020B0604020202020204" pitchFamily="34" charset="0"/>
                </a:rPr>
                <a:t>03</a:t>
              </a:r>
              <a:endParaRPr lang="zh-CN" altLang="en-US" sz="2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组合 7"/>
          <p:cNvGrpSpPr/>
          <p:nvPr/>
        </p:nvGrpSpPr>
        <p:grpSpPr bwMode="auto">
          <a:xfrm>
            <a:off x="8113713" y="2276475"/>
            <a:ext cx="3940810" cy="1280795"/>
            <a:chOff x="8113713" y="2276475"/>
            <a:chExt cx="3940810" cy="1280795"/>
          </a:xfrm>
        </p:grpSpPr>
        <p:sp>
          <p:nvSpPr>
            <p:cNvPr id="34836" name="Oval 63"/>
            <p:cNvSpPr>
              <a:spLocks noChangeAspect="1" noChangeArrowheads="1"/>
            </p:cNvSpPr>
            <p:nvPr/>
          </p:nvSpPr>
          <p:spPr bwMode="auto">
            <a:xfrm>
              <a:off x="8113713" y="2276475"/>
              <a:ext cx="900112" cy="900113"/>
            </a:xfrm>
            <a:prstGeom prst="ellipse">
              <a:avLst/>
            </a:pr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id-ID"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37" name="TextBox 13"/>
            <p:cNvSpPr txBox="1">
              <a:spLocks noChangeArrowheads="1"/>
            </p:cNvSpPr>
            <p:nvPr/>
          </p:nvSpPr>
          <p:spPr bwMode="auto">
            <a:xfrm>
              <a:off x="9358313" y="2409825"/>
              <a:ext cx="1952625"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强大的公式函数</a:t>
              </a:r>
              <a:endPar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38" name="TextBox 13"/>
            <p:cNvSpPr txBox="1">
              <a:spLocks noChangeArrowheads="1"/>
            </p:cNvSpPr>
            <p:nvPr/>
          </p:nvSpPr>
          <p:spPr bwMode="auto">
            <a:xfrm>
              <a:off x="9012873" y="2695575"/>
              <a:ext cx="3041650" cy="861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rgbClr val="445469"/>
                  </a:solidFill>
                  <a:latin typeface="Arial" panose="020B0604020202020204" pitchFamily="34" charset="0"/>
                  <a:ea typeface="微软雅黑" panose="020B0503020204020204" pitchFamily="34" charset="-122"/>
                  <a:sym typeface="Arial" panose="020B0604020202020204" pitchFamily="34" charset="0"/>
                </a:rPr>
                <a:t>魔方网表不仅支持电子表格里的绝大部分函数，更支持自定义的函数;除此之外，通过一定的逻辑编辑好的公式还能在表格内、表格间进行关联</a:t>
              </a:r>
              <a:endParaRPr lang="zh-CN" altLang="en-US" sz="14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39" name="文本框 13"/>
            <p:cNvSpPr txBox="1">
              <a:spLocks noChangeArrowheads="1"/>
            </p:cNvSpPr>
            <p:nvPr/>
          </p:nvSpPr>
          <p:spPr bwMode="auto">
            <a:xfrm>
              <a:off x="8305800" y="2495550"/>
              <a:ext cx="7080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b="1">
                  <a:solidFill>
                    <a:srgbClr val="FFFFFF"/>
                  </a:solidFill>
                  <a:latin typeface="Arial" panose="020B0604020202020204" pitchFamily="34" charset="0"/>
                  <a:ea typeface="微软雅黑" panose="020B0503020204020204" pitchFamily="34" charset="-122"/>
                  <a:sym typeface="Arial" panose="020B0604020202020204" pitchFamily="34" charset="0"/>
                </a:rPr>
                <a:t>04</a:t>
              </a:r>
              <a:endParaRPr lang="zh-CN" altLang="en-US" sz="2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组合 9"/>
          <p:cNvGrpSpPr/>
          <p:nvPr/>
        </p:nvGrpSpPr>
        <p:grpSpPr bwMode="auto">
          <a:xfrm>
            <a:off x="8113713" y="3535363"/>
            <a:ext cx="3940175" cy="1102995"/>
            <a:chOff x="8113713" y="3535363"/>
            <a:chExt cx="3940175" cy="1102995"/>
          </a:xfrm>
        </p:grpSpPr>
        <p:sp>
          <p:nvSpPr>
            <p:cNvPr id="34832" name="Oval 69"/>
            <p:cNvSpPr>
              <a:spLocks noChangeAspect="1" noChangeArrowheads="1"/>
            </p:cNvSpPr>
            <p:nvPr/>
          </p:nvSpPr>
          <p:spPr bwMode="auto">
            <a:xfrm>
              <a:off x="8113713" y="3535363"/>
              <a:ext cx="900112" cy="900112"/>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id-ID"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33" name="TextBox 13"/>
            <p:cNvSpPr txBox="1">
              <a:spLocks noChangeArrowheads="1"/>
            </p:cNvSpPr>
            <p:nvPr/>
          </p:nvSpPr>
          <p:spPr bwMode="auto">
            <a:xfrm>
              <a:off x="9358313" y="3706813"/>
              <a:ext cx="1952625"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灵活的自定义呈现</a:t>
              </a:r>
              <a:endPar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34" name="TextBox 13"/>
            <p:cNvSpPr txBox="1">
              <a:spLocks noChangeArrowheads="1"/>
            </p:cNvSpPr>
            <p:nvPr/>
          </p:nvSpPr>
          <p:spPr bwMode="auto">
            <a:xfrm>
              <a:off x="9013508" y="3992563"/>
              <a:ext cx="3040380" cy="645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rgbClr val="445469"/>
                  </a:solidFill>
                  <a:latin typeface="Arial" panose="020B0604020202020204" pitchFamily="34" charset="0"/>
                  <a:ea typeface="微软雅黑" panose="020B0503020204020204" pitchFamily="34" charset="-122"/>
                  <a:sym typeface="Arial" panose="020B0604020202020204" pitchFamily="34" charset="0"/>
                </a:rPr>
                <a:t>通过使用Word编辑模板，可以实现完美的打印单据，更可以根据需要以灵活而规范的方式查看表单数据</a:t>
              </a:r>
              <a:endParaRPr lang="en-US" altLang="zh-CN" sz="14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35" name="文本框 13"/>
            <p:cNvSpPr txBox="1">
              <a:spLocks noChangeArrowheads="1"/>
            </p:cNvSpPr>
            <p:nvPr/>
          </p:nvSpPr>
          <p:spPr bwMode="auto">
            <a:xfrm>
              <a:off x="8305800" y="3759200"/>
              <a:ext cx="7080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b="1">
                  <a:solidFill>
                    <a:srgbClr val="FFFFFF"/>
                  </a:solidFill>
                  <a:latin typeface="Arial" panose="020B0604020202020204" pitchFamily="34" charset="0"/>
                  <a:ea typeface="微软雅黑" panose="020B0503020204020204" pitchFamily="34" charset="-122"/>
                  <a:sym typeface="Arial" panose="020B0604020202020204" pitchFamily="34" charset="0"/>
                </a:rPr>
                <a:t>05</a:t>
              </a:r>
              <a:endParaRPr lang="zh-CN" altLang="en-US" sz="2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组合 8"/>
          <p:cNvGrpSpPr/>
          <p:nvPr/>
        </p:nvGrpSpPr>
        <p:grpSpPr bwMode="auto">
          <a:xfrm>
            <a:off x="8113713" y="4794250"/>
            <a:ext cx="3940175" cy="906780"/>
            <a:chOff x="8113713" y="4794250"/>
            <a:chExt cx="3940175" cy="906780"/>
          </a:xfrm>
        </p:grpSpPr>
        <p:sp>
          <p:nvSpPr>
            <p:cNvPr id="34828" name="Oval 75"/>
            <p:cNvSpPr>
              <a:spLocks noChangeAspect="1" noChangeArrowheads="1"/>
            </p:cNvSpPr>
            <p:nvPr/>
          </p:nvSpPr>
          <p:spPr bwMode="auto">
            <a:xfrm>
              <a:off x="8113713" y="4794250"/>
              <a:ext cx="900112" cy="900113"/>
            </a:xfrm>
            <a:prstGeom prst="ellipse">
              <a:avLst/>
            </a:pr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id-ID" altLang="en-US">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29" name="TextBox 13"/>
            <p:cNvSpPr txBox="1">
              <a:spLocks noChangeArrowheads="1"/>
            </p:cNvSpPr>
            <p:nvPr/>
          </p:nvSpPr>
          <p:spPr bwMode="auto">
            <a:xfrm>
              <a:off x="9358313" y="4984750"/>
              <a:ext cx="1952625"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易于扩展</a:t>
              </a:r>
              <a:endPar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30" name="TextBox 13"/>
            <p:cNvSpPr txBox="1">
              <a:spLocks noChangeArrowheads="1"/>
            </p:cNvSpPr>
            <p:nvPr/>
          </p:nvSpPr>
          <p:spPr bwMode="auto">
            <a:xfrm>
              <a:off x="9013508" y="5270500"/>
              <a:ext cx="3040380" cy="430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rgbClr val="445469"/>
                  </a:solidFill>
                  <a:latin typeface="Arial" panose="020B0604020202020204" pitchFamily="34" charset="0"/>
                  <a:ea typeface="微软雅黑" panose="020B0503020204020204" pitchFamily="34" charset="-122"/>
                  <a:sym typeface="Arial" panose="020B0604020202020204" pitchFamily="34" charset="0"/>
                </a:rPr>
                <a:t>支持对Excel格式的数据的导入、导出;SOA体系，对外部系统的集成兼容</a:t>
              </a:r>
              <a:endParaRPr lang="zh-CN" altLang="en-US" sz="14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31" name="文本框 13"/>
            <p:cNvSpPr txBox="1">
              <a:spLocks noChangeArrowheads="1"/>
            </p:cNvSpPr>
            <p:nvPr/>
          </p:nvSpPr>
          <p:spPr bwMode="auto">
            <a:xfrm>
              <a:off x="8305800" y="5024438"/>
              <a:ext cx="7080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b="1">
                  <a:solidFill>
                    <a:srgbClr val="FFFFFF"/>
                  </a:solidFill>
                  <a:latin typeface="Arial" panose="020B0604020202020204" pitchFamily="34" charset="0"/>
                  <a:ea typeface="微软雅黑" panose="020B0503020204020204" pitchFamily="34" charset="-122"/>
                  <a:sym typeface="Arial" panose="020B0604020202020204" pitchFamily="34" charset="0"/>
                </a:rPr>
                <a:t>06</a:t>
              </a:r>
              <a:endParaRPr lang="zh-CN" altLang="en-US" sz="2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8" name="标题 3"/>
          <p:cNvSpPr>
            <a:spLocks noGrp="1"/>
          </p:cNvSpPr>
          <p:nvPr>
            <p:ph type="title"/>
          </p:nvPr>
        </p:nvSpPr>
        <p:spPr>
          <a:xfrm>
            <a:off x="962025" y="374650"/>
            <a:ext cx="6840855" cy="499110"/>
          </a:xfrm>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魔方网表才是符合用户需求的最优选择</a:t>
            </a:r>
            <a:endParaRPr sz="2400" b="1" kern="1200" dirty="0">
              <a:solidFill>
                <a:srgbClr val="445469"/>
              </a:solidFill>
              <a:latin typeface="Arial" panose="020B0604020202020204" pitchFamily="34" charset="0"/>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fill="hold"/>
                                        <p:tgtEl>
                                          <p:spTgt spid="47"/>
                                        </p:tgtEl>
                                        <p:attrNameLst>
                                          <p:attrName>ppt_x</p:attrName>
                                        </p:attrNameLst>
                                      </p:cBhvr>
                                      <p:tavLst>
                                        <p:tav tm="0">
                                          <p:val>
                                            <p:strVal val="#ppt_x"/>
                                          </p:val>
                                        </p:tav>
                                        <p:tav tm="100000">
                                          <p:val>
                                            <p:strVal val="#ppt_x"/>
                                          </p:val>
                                        </p:tav>
                                      </p:tavLst>
                                    </p:anim>
                                    <p:anim calcmode="lin" valueType="num">
                                      <p:cBhvr additive="base">
                                        <p:cTn id="8" dur="500" fill="hold"/>
                                        <p:tgtEl>
                                          <p:spTgt spid="4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ppt_x"/>
                                          </p:val>
                                        </p:tav>
                                        <p:tav tm="100000">
                                          <p:val>
                                            <p:strVal val="#ppt_x"/>
                                          </p:val>
                                        </p:tav>
                                      </p:tavLst>
                                    </p:anim>
                                    <p:anim calcmode="lin" valueType="num">
                                      <p:cBhvr additive="base">
                                        <p:cTn id="23" dur="500" fill="hold"/>
                                        <p:tgtEl>
                                          <p:spTgt spid="4"/>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nodeType="after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ppt_x"/>
                                          </p:val>
                                        </p:tav>
                                        <p:tav tm="100000">
                                          <p:val>
                                            <p:strVal val="#ppt_x"/>
                                          </p:val>
                                        </p:tav>
                                      </p:tavLst>
                                    </p:anim>
                                    <p:anim calcmode="lin" valueType="num">
                                      <p:cBhvr additive="base">
                                        <p:cTn id="4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强大的一网多端支持</a:t>
            </a:r>
            <a:endParaRPr sz="2400" b="1" kern="1200" dirty="0">
              <a:solidFill>
                <a:srgbClr val="445469"/>
              </a:solidFill>
              <a:latin typeface="Arial" panose="020B0604020202020204" pitchFamily="34" charset="0"/>
              <a:cs typeface="+mn-cs"/>
            </a:endParaRPr>
          </a:p>
        </p:txBody>
      </p:sp>
      <p:sp>
        <p:nvSpPr>
          <p:cNvPr id="54" name="矩形 24"/>
          <p:cNvSpPr>
            <a:spLocks noChangeArrowheads="1"/>
          </p:cNvSpPr>
          <p:nvPr/>
        </p:nvSpPr>
        <p:spPr bwMode="auto">
          <a:xfrm>
            <a:off x="3435350" y="1616075"/>
            <a:ext cx="1536700" cy="1381125"/>
          </a:xfrm>
          <a:prstGeom prst="rect">
            <a:avLst/>
          </a:prstGeom>
          <a:solidFill>
            <a:srgbClr val="C00000"/>
          </a:solidFill>
          <a:ln>
            <a:noFill/>
          </a:ln>
        </p:spPr>
        <p:txBody>
          <a:bodyPr lIns="117226" tIns="58613" rIns="117226" bIns="58613" anchor="ctr"/>
          <a:lstStyle/>
          <a:p>
            <a:pPr algn="ctr" eaLnBrk="1" fontAlgn="auto" hangingPunct="1">
              <a:spcBef>
                <a:spcPts val="0"/>
              </a:spcBef>
              <a:spcAft>
                <a:spcPts val="0"/>
              </a:spcAft>
              <a:buFontTx/>
              <a:buNone/>
              <a:defRPr/>
            </a:pPr>
            <a:endParaRPr lang="zh-CN" altLang="zh-CN" kern="0">
              <a:solidFill>
                <a:srgbClr val="FFFFFF"/>
              </a:solidFill>
              <a:latin typeface="宋体" panose="02010600030101010101" pitchFamily="2" charset="-122"/>
              <a:sym typeface="宋体" panose="02010600030101010101" pitchFamily="2" charset="-122"/>
            </a:endParaRPr>
          </a:p>
        </p:txBody>
      </p:sp>
      <p:sp>
        <p:nvSpPr>
          <p:cNvPr id="55" name="矩形 25"/>
          <p:cNvSpPr>
            <a:spLocks noChangeArrowheads="1"/>
          </p:cNvSpPr>
          <p:nvPr/>
        </p:nvSpPr>
        <p:spPr bwMode="auto">
          <a:xfrm>
            <a:off x="5359400" y="1616075"/>
            <a:ext cx="1535113" cy="1381125"/>
          </a:xfrm>
          <a:prstGeom prst="rect">
            <a:avLst/>
          </a:prstGeom>
          <a:solidFill>
            <a:srgbClr val="0070C0"/>
          </a:solidFill>
          <a:ln>
            <a:noFill/>
          </a:ln>
        </p:spPr>
        <p:txBody>
          <a:bodyPr lIns="117226" tIns="58613" rIns="117226" bIns="58613" anchor="ctr"/>
          <a:lstStyle/>
          <a:p>
            <a:pPr algn="ctr" eaLnBrk="1" fontAlgn="auto" hangingPunct="1">
              <a:spcBef>
                <a:spcPts val="0"/>
              </a:spcBef>
              <a:spcAft>
                <a:spcPts val="0"/>
              </a:spcAft>
              <a:buFontTx/>
              <a:buNone/>
              <a:defRPr/>
            </a:pPr>
            <a:endParaRPr lang="zh-CN" altLang="zh-CN" kern="0">
              <a:solidFill>
                <a:srgbClr val="FFFFFF"/>
              </a:solidFill>
              <a:latin typeface="宋体" panose="02010600030101010101" pitchFamily="2" charset="-122"/>
              <a:sym typeface="宋体" panose="02010600030101010101" pitchFamily="2" charset="-122"/>
            </a:endParaRPr>
          </a:p>
        </p:txBody>
      </p:sp>
      <p:sp>
        <p:nvSpPr>
          <p:cNvPr id="56" name="矩形 26"/>
          <p:cNvSpPr>
            <a:spLocks noChangeArrowheads="1"/>
          </p:cNvSpPr>
          <p:nvPr/>
        </p:nvSpPr>
        <p:spPr bwMode="auto">
          <a:xfrm>
            <a:off x="7285038" y="1616075"/>
            <a:ext cx="1533525" cy="1381125"/>
          </a:xfrm>
          <a:prstGeom prst="rect">
            <a:avLst/>
          </a:prstGeom>
          <a:solidFill>
            <a:srgbClr val="C00000"/>
          </a:solidFill>
          <a:ln>
            <a:noFill/>
          </a:ln>
        </p:spPr>
        <p:txBody>
          <a:bodyPr lIns="117226" tIns="58613" rIns="117226" bIns="58613" anchor="ctr"/>
          <a:lstStyle/>
          <a:p>
            <a:pPr algn="ctr" eaLnBrk="1" fontAlgn="auto" hangingPunct="1">
              <a:spcBef>
                <a:spcPts val="0"/>
              </a:spcBef>
              <a:spcAft>
                <a:spcPts val="0"/>
              </a:spcAft>
              <a:buFontTx/>
              <a:buNone/>
              <a:defRPr/>
            </a:pPr>
            <a:endParaRPr lang="zh-CN" altLang="zh-CN" kern="0">
              <a:solidFill>
                <a:srgbClr val="FFFFFF"/>
              </a:solidFill>
              <a:latin typeface="宋体" panose="02010600030101010101" pitchFamily="2" charset="-122"/>
              <a:sym typeface="宋体" panose="02010600030101010101" pitchFamily="2" charset="-122"/>
            </a:endParaRPr>
          </a:p>
        </p:txBody>
      </p:sp>
      <p:sp>
        <p:nvSpPr>
          <p:cNvPr id="57" name="矩形 8"/>
          <p:cNvSpPr>
            <a:spLocks noChangeArrowheads="1"/>
          </p:cNvSpPr>
          <p:nvPr/>
        </p:nvSpPr>
        <p:spPr bwMode="auto">
          <a:xfrm>
            <a:off x="1511300" y="1616075"/>
            <a:ext cx="1536700" cy="1381125"/>
          </a:xfrm>
          <a:prstGeom prst="rect">
            <a:avLst/>
          </a:prstGeom>
          <a:solidFill>
            <a:srgbClr val="0070C0"/>
          </a:solidFill>
          <a:ln>
            <a:noFill/>
          </a:ln>
        </p:spPr>
        <p:txBody>
          <a:bodyPr lIns="117226" tIns="58613" rIns="117226" bIns="58613" anchor="ctr"/>
          <a:lstStyle/>
          <a:p>
            <a:pPr algn="ctr" eaLnBrk="1" fontAlgn="auto" hangingPunct="1">
              <a:spcBef>
                <a:spcPts val="0"/>
              </a:spcBef>
              <a:spcAft>
                <a:spcPts val="0"/>
              </a:spcAft>
              <a:buFontTx/>
              <a:buNone/>
              <a:defRPr/>
            </a:pPr>
            <a:endParaRPr lang="zh-CN" altLang="zh-CN" kern="0">
              <a:solidFill>
                <a:srgbClr val="FFFFFF"/>
              </a:solidFill>
              <a:latin typeface="宋体" panose="02010600030101010101" pitchFamily="2" charset="-122"/>
              <a:sym typeface="宋体" panose="02010600030101010101" pitchFamily="2" charset="-122"/>
            </a:endParaRPr>
          </a:p>
        </p:txBody>
      </p:sp>
      <p:sp>
        <p:nvSpPr>
          <p:cNvPr id="58" name="矩形 28"/>
          <p:cNvSpPr>
            <a:spLocks noChangeArrowheads="1"/>
          </p:cNvSpPr>
          <p:nvPr/>
        </p:nvSpPr>
        <p:spPr bwMode="auto">
          <a:xfrm>
            <a:off x="9177338" y="1616075"/>
            <a:ext cx="1533525" cy="1381125"/>
          </a:xfrm>
          <a:prstGeom prst="rect">
            <a:avLst/>
          </a:prstGeom>
          <a:solidFill>
            <a:srgbClr val="0070C0"/>
          </a:solidFill>
          <a:ln>
            <a:noFill/>
          </a:ln>
        </p:spPr>
        <p:txBody>
          <a:bodyPr lIns="117226" tIns="58613" rIns="117226" bIns="58613" anchor="ctr"/>
          <a:lstStyle/>
          <a:p>
            <a:pPr algn="ctr" eaLnBrk="1" fontAlgn="auto" hangingPunct="1">
              <a:spcBef>
                <a:spcPts val="0"/>
              </a:spcBef>
              <a:spcAft>
                <a:spcPts val="0"/>
              </a:spcAft>
              <a:buFontTx/>
              <a:buNone/>
              <a:defRPr/>
            </a:pPr>
            <a:endParaRPr lang="zh-CN" altLang="zh-CN" kern="0">
              <a:solidFill>
                <a:srgbClr val="FFFFFF"/>
              </a:solidFill>
              <a:latin typeface="宋体" panose="02010600030101010101" pitchFamily="2" charset="-122"/>
              <a:sym typeface="宋体" panose="02010600030101010101" pitchFamily="2" charset="-122"/>
            </a:endParaRPr>
          </a:p>
        </p:txBody>
      </p:sp>
      <p:sp>
        <p:nvSpPr>
          <p:cNvPr id="59" name="KSO_Shape"/>
          <p:cNvSpPr>
            <a:spLocks noChangeArrowheads="1"/>
          </p:cNvSpPr>
          <p:nvPr/>
        </p:nvSpPr>
        <p:spPr bwMode="auto">
          <a:xfrm>
            <a:off x="5901373" y="1944370"/>
            <a:ext cx="450850" cy="617538"/>
          </a:xfrm>
          <a:custGeom>
            <a:avLst/>
            <a:gdLst>
              <a:gd name="T0" fmla="*/ 602519 w 1341438"/>
              <a:gd name="T1" fmla="*/ 1058498 h 2044700"/>
              <a:gd name="T2" fmla="*/ 556115 w 1341438"/>
              <a:gd name="T3" fmla="*/ 1085860 h 2044700"/>
              <a:gd name="T4" fmla="*/ 524027 w 1341438"/>
              <a:gd name="T5" fmla="*/ 1128259 h 2044700"/>
              <a:gd name="T6" fmla="*/ 510204 w 1341438"/>
              <a:gd name="T7" fmla="*/ 1180765 h 2044700"/>
              <a:gd name="T8" fmla="*/ 514894 w 1341438"/>
              <a:gd name="T9" fmla="*/ 1223903 h 2044700"/>
              <a:gd name="T10" fmla="*/ 531432 w 1341438"/>
              <a:gd name="T11" fmla="*/ 1260880 h 2044700"/>
              <a:gd name="T12" fmla="*/ 557843 w 1341438"/>
              <a:gd name="T13" fmla="*/ 1290953 h 2044700"/>
              <a:gd name="T14" fmla="*/ 591906 w 1341438"/>
              <a:gd name="T15" fmla="*/ 1312892 h 2044700"/>
              <a:gd name="T16" fmla="*/ 605976 w 1341438"/>
              <a:gd name="T17" fmla="*/ 1586515 h 2044700"/>
              <a:gd name="T18" fmla="*/ 639791 w 1341438"/>
              <a:gd name="T19" fmla="*/ 1608947 h 2044700"/>
              <a:gd name="T20" fmla="*/ 680766 w 1341438"/>
              <a:gd name="T21" fmla="*/ 1600811 h 2044700"/>
              <a:gd name="T22" fmla="*/ 703475 w 1341438"/>
              <a:gd name="T23" fmla="*/ 1567534 h 2044700"/>
              <a:gd name="T24" fmla="*/ 727417 w 1341438"/>
              <a:gd name="T25" fmla="*/ 1303278 h 2044700"/>
              <a:gd name="T26" fmla="*/ 758271 w 1341438"/>
              <a:gd name="T27" fmla="*/ 1276902 h 2044700"/>
              <a:gd name="T28" fmla="*/ 779993 w 1341438"/>
              <a:gd name="T29" fmla="*/ 1243378 h 2044700"/>
              <a:gd name="T30" fmla="*/ 791100 w 1341438"/>
              <a:gd name="T31" fmla="*/ 1203690 h 2044700"/>
              <a:gd name="T32" fmla="*/ 787397 w 1341438"/>
              <a:gd name="T33" fmla="*/ 1153649 h 2044700"/>
              <a:gd name="T34" fmla="*/ 763948 w 1341438"/>
              <a:gd name="T35" fmla="*/ 1105580 h 2044700"/>
              <a:gd name="T36" fmla="*/ 724208 w 1341438"/>
              <a:gd name="T37" fmla="*/ 1070083 h 2044700"/>
              <a:gd name="T38" fmla="*/ 672621 w 1341438"/>
              <a:gd name="T39" fmla="*/ 1051842 h 2044700"/>
              <a:gd name="T40" fmla="*/ 1250210 w 1341438"/>
              <a:gd name="T41" fmla="*/ 1403360 h 2044700"/>
              <a:gd name="T42" fmla="*/ 1233672 w 1341438"/>
              <a:gd name="T43" fmla="*/ 1508125 h 2044700"/>
              <a:gd name="T44" fmla="*/ 1197387 w 1341438"/>
              <a:gd name="T45" fmla="*/ 1605249 h 2044700"/>
              <a:gd name="T46" fmla="*/ 1143331 w 1341438"/>
              <a:gd name="T47" fmla="*/ 1692266 h 2044700"/>
              <a:gd name="T48" fmla="*/ 1073230 w 1341438"/>
              <a:gd name="T49" fmla="*/ 1767450 h 2044700"/>
              <a:gd name="T50" fmla="*/ 989800 w 1341438"/>
              <a:gd name="T51" fmla="*/ 1828583 h 2044700"/>
              <a:gd name="T52" fmla="*/ 895017 w 1341438"/>
              <a:gd name="T53" fmla="*/ 1872708 h 2044700"/>
              <a:gd name="T54" fmla="*/ 791347 w 1341438"/>
              <a:gd name="T55" fmla="*/ 1898838 h 2044700"/>
              <a:gd name="T56" fmla="*/ 527977 w 1341438"/>
              <a:gd name="T57" fmla="*/ 1904754 h 2044700"/>
              <a:gd name="T58" fmla="*/ 419617 w 1341438"/>
              <a:gd name="T59" fmla="*/ 1891442 h 2044700"/>
              <a:gd name="T60" fmla="*/ 318909 w 1341438"/>
              <a:gd name="T61" fmla="*/ 1858164 h 2044700"/>
              <a:gd name="T62" fmla="*/ 228074 w 1341438"/>
              <a:gd name="T63" fmla="*/ 1807384 h 2044700"/>
              <a:gd name="T64" fmla="*/ 149581 w 1341438"/>
              <a:gd name="T65" fmla="*/ 1740827 h 2044700"/>
              <a:gd name="T66" fmla="*/ 85404 w 1341438"/>
              <a:gd name="T67" fmla="*/ 1660959 h 2044700"/>
              <a:gd name="T68" fmla="*/ 37765 w 1341438"/>
              <a:gd name="T69" fmla="*/ 1569752 h 2044700"/>
              <a:gd name="T70" fmla="*/ 8639 w 1341438"/>
              <a:gd name="T71" fmla="*/ 1469423 h 2044700"/>
              <a:gd name="T72" fmla="*/ 0 w 1341438"/>
              <a:gd name="T73" fmla="*/ 822345 h 2044700"/>
              <a:gd name="T74" fmla="*/ 768654 w 1341438"/>
              <a:gd name="T75" fmla="*/ 2712 h 2044700"/>
              <a:gd name="T76" fmla="*/ 837779 w 1341438"/>
              <a:gd name="T77" fmla="*/ 18248 h 2044700"/>
              <a:gd name="T78" fmla="*/ 900978 w 1341438"/>
              <a:gd name="T79" fmla="*/ 46359 h 2044700"/>
              <a:gd name="T80" fmla="*/ 957019 w 1341438"/>
              <a:gd name="T81" fmla="*/ 85073 h 2044700"/>
              <a:gd name="T82" fmla="*/ 1004665 w 1341438"/>
              <a:gd name="T83" fmla="*/ 133652 h 2044700"/>
              <a:gd name="T84" fmla="*/ 1041449 w 1341438"/>
              <a:gd name="T85" fmla="*/ 190368 h 2044700"/>
              <a:gd name="T86" fmla="*/ 1067124 w 1341438"/>
              <a:gd name="T87" fmla="*/ 253495 h 2044700"/>
              <a:gd name="T88" fmla="*/ 1079714 w 1341438"/>
              <a:gd name="T89" fmla="*/ 322294 h 2044700"/>
              <a:gd name="T90" fmla="*/ 877032 w 1341438"/>
              <a:gd name="T91" fmla="*/ 333637 h 2044700"/>
              <a:gd name="T92" fmla="*/ 859010 w 1341438"/>
              <a:gd name="T93" fmla="*/ 277168 h 2044700"/>
              <a:gd name="T94" fmla="*/ 821485 w 1341438"/>
              <a:gd name="T95" fmla="*/ 232781 h 2044700"/>
              <a:gd name="T96" fmla="*/ 769148 w 1341438"/>
              <a:gd name="T97" fmla="*/ 204671 h 2044700"/>
              <a:gd name="T98" fmla="*/ 543506 w 1341438"/>
              <a:gd name="T99" fmla="*/ 198012 h 2044700"/>
              <a:gd name="T100" fmla="*/ 484257 w 1341438"/>
              <a:gd name="T101" fmla="*/ 213055 h 2044700"/>
              <a:gd name="T102" fmla="*/ 437104 w 1341438"/>
              <a:gd name="T103" fmla="*/ 247577 h 2044700"/>
              <a:gd name="T104" fmla="*/ 406245 w 1341438"/>
              <a:gd name="T105" fmla="*/ 297389 h 2044700"/>
              <a:gd name="T106" fmla="*/ 396864 w 1341438"/>
              <a:gd name="T107" fmla="*/ 518088 h 2044700"/>
              <a:gd name="T108" fmla="*/ 198131 w 1341438"/>
              <a:gd name="T109" fmla="*/ 295909 h 2044700"/>
              <a:gd name="T110" fmla="*/ 215412 w 1341438"/>
              <a:gd name="T111" fmla="*/ 229083 h 2044700"/>
              <a:gd name="T112" fmla="*/ 245530 w 1341438"/>
              <a:gd name="T113" fmla="*/ 168175 h 2044700"/>
              <a:gd name="T114" fmla="*/ 286758 w 1341438"/>
              <a:gd name="T115" fmla="*/ 114418 h 2044700"/>
              <a:gd name="T116" fmla="*/ 337367 w 1341438"/>
              <a:gd name="T117" fmla="*/ 69292 h 2044700"/>
              <a:gd name="T118" fmla="*/ 396369 w 1341438"/>
              <a:gd name="T119" fmla="*/ 34522 h 2044700"/>
              <a:gd name="T120" fmla="*/ 462038 w 1341438"/>
              <a:gd name="T121" fmla="*/ 11096 h 2044700"/>
              <a:gd name="T122" fmla="*/ 532891 w 1341438"/>
              <a:gd name="T123" fmla="*/ 493 h 204470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341438"/>
              <a:gd name="T187" fmla="*/ 0 h 2044700"/>
              <a:gd name="T188" fmla="*/ 1341438 w 1341438"/>
              <a:gd name="T189" fmla="*/ 2044700 h 204470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341438" h="2044700">
                <a:moveTo>
                  <a:pt x="697982" y="1127125"/>
                </a:moveTo>
                <a:lnTo>
                  <a:pt x="690306" y="1127390"/>
                </a:lnTo>
                <a:lnTo>
                  <a:pt x="682365" y="1128184"/>
                </a:lnTo>
                <a:lnTo>
                  <a:pt x="674954" y="1128977"/>
                </a:lnTo>
                <a:lnTo>
                  <a:pt x="667543" y="1130036"/>
                </a:lnTo>
                <a:lnTo>
                  <a:pt x="660132" y="1131888"/>
                </a:lnTo>
                <a:lnTo>
                  <a:pt x="652985" y="1133740"/>
                </a:lnTo>
                <a:lnTo>
                  <a:pt x="646103" y="1136121"/>
                </a:lnTo>
                <a:lnTo>
                  <a:pt x="639221" y="1138767"/>
                </a:lnTo>
                <a:lnTo>
                  <a:pt x="632339" y="1141677"/>
                </a:lnTo>
                <a:lnTo>
                  <a:pt x="625987" y="1145117"/>
                </a:lnTo>
                <a:lnTo>
                  <a:pt x="619634" y="1148556"/>
                </a:lnTo>
                <a:lnTo>
                  <a:pt x="613282" y="1152525"/>
                </a:lnTo>
                <a:lnTo>
                  <a:pt x="607459" y="1156494"/>
                </a:lnTo>
                <a:lnTo>
                  <a:pt x="601900" y="1160992"/>
                </a:lnTo>
                <a:lnTo>
                  <a:pt x="596342" y="1165490"/>
                </a:lnTo>
                <a:lnTo>
                  <a:pt x="591048" y="1170517"/>
                </a:lnTo>
                <a:lnTo>
                  <a:pt x="586019" y="1175544"/>
                </a:lnTo>
                <a:lnTo>
                  <a:pt x="581255" y="1181100"/>
                </a:lnTo>
                <a:lnTo>
                  <a:pt x="576755" y="1186656"/>
                </a:lnTo>
                <a:lnTo>
                  <a:pt x="572520" y="1192213"/>
                </a:lnTo>
                <a:lnTo>
                  <a:pt x="568814" y="1198298"/>
                </a:lnTo>
                <a:lnTo>
                  <a:pt x="565109" y="1204648"/>
                </a:lnTo>
                <a:lnTo>
                  <a:pt x="561933" y="1210998"/>
                </a:lnTo>
                <a:lnTo>
                  <a:pt x="558756" y="1217613"/>
                </a:lnTo>
                <a:lnTo>
                  <a:pt x="555845" y="1224227"/>
                </a:lnTo>
                <a:lnTo>
                  <a:pt x="553463" y="1231106"/>
                </a:lnTo>
                <a:lnTo>
                  <a:pt x="551610" y="1238250"/>
                </a:lnTo>
                <a:lnTo>
                  <a:pt x="550022" y="1245394"/>
                </a:lnTo>
                <a:lnTo>
                  <a:pt x="548433" y="1252538"/>
                </a:lnTo>
                <a:lnTo>
                  <a:pt x="547639" y="1259946"/>
                </a:lnTo>
                <a:lnTo>
                  <a:pt x="547110" y="1267354"/>
                </a:lnTo>
                <a:lnTo>
                  <a:pt x="547110" y="1275027"/>
                </a:lnTo>
                <a:lnTo>
                  <a:pt x="547110" y="1280584"/>
                </a:lnTo>
                <a:lnTo>
                  <a:pt x="547375" y="1286404"/>
                </a:lnTo>
                <a:lnTo>
                  <a:pt x="547904" y="1291961"/>
                </a:lnTo>
                <a:lnTo>
                  <a:pt x="548433" y="1297517"/>
                </a:lnTo>
                <a:lnTo>
                  <a:pt x="549757" y="1303073"/>
                </a:lnTo>
                <a:lnTo>
                  <a:pt x="550816" y="1308365"/>
                </a:lnTo>
                <a:lnTo>
                  <a:pt x="552139" y="1313656"/>
                </a:lnTo>
                <a:lnTo>
                  <a:pt x="553992" y="1318948"/>
                </a:lnTo>
                <a:lnTo>
                  <a:pt x="555315" y="1324240"/>
                </a:lnTo>
                <a:lnTo>
                  <a:pt x="557433" y="1329267"/>
                </a:lnTo>
                <a:lnTo>
                  <a:pt x="559550" y="1334294"/>
                </a:lnTo>
                <a:lnTo>
                  <a:pt x="561933" y="1339321"/>
                </a:lnTo>
                <a:lnTo>
                  <a:pt x="564315" y="1344084"/>
                </a:lnTo>
                <a:lnTo>
                  <a:pt x="566962" y="1348581"/>
                </a:lnTo>
                <a:lnTo>
                  <a:pt x="569873" y="1353344"/>
                </a:lnTo>
                <a:lnTo>
                  <a:pt x="572785" y="1357842"/>
                </a:lnTo>
                <a:lnTo>
                  <a:pt x="576226" y="1362075"/>
                </a:lnTo>
                <a:lnTo>
                  <a:pt x="579402" y="1366309"/>
                </a:lnTo>
                <a:lnTo>
                  <a:pt x="582843" y="1370542"/>
                </a:lnTo>
                <a:lnTo>
                  <a:pt x="586548" y="1374511"/>
                </a:lnTo>
                <a:lnTo>
                  <a:pt x="590254" y="1378215"/>
                </a:lnTo>
                <a:lnTo>
                  <a:pt x="593960" y="1382184"/>
                </a:lnTo>
                <a:lnTo>
                  <a:pt x="598195" y="1385623"/>
                </a:lnTo>
                <a:lnTo>
                  <a:pt x="602430" y="1389327"/>
                </a:lnTo>
                <a:lnTo>
                  <a:pt x="606665" y="1392502"/>
                </a:lnTo>
                <a:lnTo>
                  <a:pt x="610900" y="1395413"/>
                </a:lnTo>
                <a:lnTo>
                  <a:pt x="615399" y="1398852"/>
                </a:lnTo>
                <a:lnTo>
                  <a:pt x="620164" y="1401498"/>
                </a:lnTo>
                <a:lnTo>
                  <a:pt x="624928" y="1404144"/>
                </a:lnTo>
                <a:lnTo>
                  <a:pt x="629693" y="1406790"/>
                </a:lnTo>
                <a:lnTo>
                  <a:pt x="634722" y="1409171"/>
                </a:lnTo>
                <a:lnTo>
                  <a:pt x="640015" y="1411288"/>
                </a:lnTo>
                <a:lnTo>
                  <a:pt x="640015" y="1671373"/>
                </a:lnTo>
                <a:lnTo>
                  <a:pt x="640280" y="1677194"/>
                </a:lnTo>
                <a:lnTo>
                  <a:pt x="641074" y="1682486"/>
                </a:lnTo>
                <a:lnTo>
                  <a:pt x="642662" y="1688306"/>
                </a:lnTo>
                <a:lnTo>
                  <a:pt x="644250" y="1693334"/>
                </a:lnTo>
                <a:lnTo>
                  <a:pt x="646633" y="1698361"/>
                </a:lnTo>
                <a:lnTo>
                  <a:pt x="649809" y="1702859"/>
                </a:lnTo>
                <a:lnTo>
                  <a:pt x="652985" y="1707356"/>
                </a:lnTo>
                <a:lnTo>
                  <a:pt x="656955" y="1711590"/>
                </a:lnTo>
                <a:lnTo>
                  <a:pt x="660926" y="1715029"/>
                </a:lnTo>
                <a:lnTo>
                  <a:pt x="665425" y="1718204"/>
                </a:lnTo>
                <a:lnTo>
                  <a:pt x="670190" y="1720850"/>
                </a:lnTo>
                <a:lnTo>
                  <a:pt x="675219" y="1723231"/>
                </a:lnTo>
                <a:lnTo>
                  <a:pt x="680777" y="1725348"/>
                </a:lnTo>
                <a:lnTo>
                  <a:pt x="686071" y="1726936"/>
                </a:lnTo>
                <a:lnTo>
                  <a:pt x="691894" y="1727465"/>
                </a:lnTo>
                <a:lnTo>
                  <a:pt x="697982" y="1727729"/>
                </a:lnTo>
                <a:lnTo>
                  <a:pt x="703805" y="1727465"/>
                </a:lnTo>
                <a:lnTo>
                  <a:pt x="709628" y="1726936"/>
                </a:lnTo>
                <a:lnTo>
                  <a:pt x="715187" y="1725348"/>
                </a:lnTo>
                <a:lnTo>
                  <a:pt x="720216" y="1723231"/>
                </a:lnTo>
                <a:lnTo>
                  <a:pt x="725245" y="1720850"/>
                </a:lnTo>
                <a:lnTo>
                  <a:pt x="730009" y="1718204"/>
                </a:lnTo>
                <a:lnTo>
                  <a:pt x="734509" y="1715029"/>
                </a:lnTo>
                <a:lnTo>
                  <a:pt x="738744" y="1711590"/>
                </a:lnTo>
                <a:lnTo>
                  <a:pt x="742714" y="1707356"/>
                </a:lnTo>
                <a:lnTo>
                  <a:pt x="745891" y="1702859"/>
                </a:lnTo>
                <a:lnTo>
                  <a:pt x="748802" y="1698361"/>
                </a:lnTo>
                <a:lnTo>
                  <a:pt x="751184" y="1693334"/>
                </a:lnTo>
                <a:lnTo>
                  <a:pt x="753302" y="1688306"/>
                </a:lnTo>
                <a:lnTo>
                  <a:pt x="754361" y="1682486"/>
                </a:lnTo>
                <a:lnTo>
                  <a:pt x="755419" y="1677194"/>
                </a:lnTo>
                <a:lnTo>
                  <a:pt x="755684" y="1671373"/>
                </a:lnTo>
                <a:lnTo>
                  <a:pt x="755684" y="1411288"/>
                </a:lnTo>
                <a:lnTo>
                  <a:pt x="760978" y="1409171"/>
                </a:lnTo>
                <a:lnTo>
                  <a:pt x="765742" y="1406790"/>
                </a:lnTo>
                <a:lnTo>
                  <a:pt x="770771" y="1404144"/>
                </a:lnTo>
                <a:lnTo>
                  <a:pt x="775536" y="1401498"/>
                </a:lnTo>
                <a:lnTo>
                  <a:pt x="780035" y="1398852"/>
                </a:lnTo>
                <a:lnTo>
                  <a:pt x="784800" y="1395942"/>
                </a:lnTo>
                <a:lnTo>
                  <a:pt x="789299" y="1392502"/>
                </a:lnTo>
                <a:lnTo>
                  <a:pt x="793534" y="1389327"/>
                </a:lnTo>
                <a:lnTo>
                  <a:pt x="797769" y="1385888"/>
                </a:lnTo>
                <a:lnTo>
                  <a:pt x="801740" y="1382184"/>
                </a:lnTo>
                <a:lnTo>
                  <a:pt x="805710" y="1378479"/>
                </a:lnTo>
                <a:lnTo>
                  <a:pt x="809680" y="1374775"/>
                </a:lnTo>
                <a:lnTo>
                  <a:pt x="813121" y="1370542"/>
                </a:lnTo>
                <a:lnTo>
                  <a:pt x="816298" y="1366573"/>
                </a:lnTo>
                <a:lnTo>
                  <a:pt x="820003" y="1362075"/>
                </a:lnTo>
                <a:lnTo>
                  <a:pt x="822915" y="1358106"/>
                </a:lnTo>
                <a:lnTo>
                  <a:pt x="825826" y="1353344"/>
                </a:lnTo>
                <a:lnTo>
                  <a:pt x="829003" y="1348846"/>
                </a:lnTo>
                <a:lnTo>
                  <a:pt x="831649" y="1344084"/>
                </a:lnTo>
                <a:lnTo>
                  <a:pt x="834032" y="1339321"/>
                </a:lnTo>
                <a:lnTo>
                  <a:pt x="836414" y="1334559"/>
                </a:lnTo>
                <a:lnTo>
                  <a:pt x="838796" y="1329531"/>
                </a:lnTo>
                <a:lnTo>
                  <a:pt x="840384" y="1324504"/>
                </a:lnTo>
                <a:lnTo>
                  <a:pt x="842237" y="1318948"/>
                </a:lnTo>
                <a:lnTo>
                  <a:pt x="843825" y="1313656"/>
                </a:lnTo>
                <a:lnTo>
                  <a:pt x="845149" y="1308365"/>
                </a:lnTo>
                <a:lnTo>
                  <a:pt x="846472" y="1303073"/>
                </a:lnTo>
                <a:lnTo>
                  <a:pt x="847266" y="1297517"/>
                </a:lnTo>
                <a:lnTo>
                  <a:pt x="848325" y="1291961"/>
                </a:lnTo>
                <a:lnTo>
                  <a:pt x="848854" y="1286404"/>
                </a:lnTo>
                <a:lnTo>
                  <a:pt x="849119" y="1280584"/>
                </a:lnTo>
                <a:lnTo>
                  <a:pt x="849119" y="1275027"/>
                </a:lnTo>
                <a:lnTo>
                  <a:pt x="849119" y="1267354"/>
                </a:lnTo>
                <a:lnTo>
                  <a:pt x="848589" y="1259946"/>
                </a:lnTo>
                <a:lnTo>
                  <a:pt x="847266" y="1252538"/>
                </a:lnTo>
                <a:lnTo>
                  <a:pt x="846207" y="1245394"/>
                </a:lnTo>
                <a:lnTo>
                  <a:pt x="844354" y="1238250"/>
                </a:lnTo>
                <a:lnTo>
                  <a:pt x="842237" y="1231106"/>
                </a:lnTo>
                <a:lnTo>
                  <a:pt x="839855" y="1224227"/>
                </a:lnTo>
                <a:lnTo>
                  <a:pt x="837208" y="1217613"/>
                </a:lnTo>
                <a:lnTo>
                  <a:pt x="834296" y="1210998"/>
                </a:lnTo>
                <a:lnTo>
                  <a:pt x="831120" y="1204648"/>
                </a:lnTo>
                <a:lnTo>
                  <a:pt x="827414" y="1198298"/>
                </a:lnTo>
                <a:lnTo>
                  <a:pt x="823444" y="1192213"/>
                </a:lnTo>
                <a:lnTo>
                  <a:pt x="819209" y="1186656"/>
                </a:lnTo>
                <a:lnTo>
                  <a:pt x="814709" y="1181100"/>
                </a:lnTo>
                <a:lnTo>
                  <a:pt x="809945" y="1175544"/>
                </a:lnTo>
                <a:lnTo>
                  <a:pt x="805181" y="1170517"/>
                </a:lnTo>
                <a:lnTo>
                  <a:pt x="799622" y="1165490"/>
                </a:lnTo>
                <a:lnTo>
                  <a:pt x="794064" y="1160992"/>
                </a:lnTo>
                <a:lnTo>
                  <a:pt x="788505" y="1156494"/>
                </a:lnTo>
                <a:lnTo>
                  <a:pt x="782417" y="1152525"/>
                </a:lnTo>
                <a:lnTo>
                  <a:pt x="776594" y="1148556"/>
                </a:lnTo>
                <a:lnTo>
                  <a:pt x="769977" y="1145117"/>
                </a:lnTo>
                <a:lnTo>
                  <a:pt x="763625" y="1141677"/>
                </a:lnTo>
                <a:lnTo>
                  <a:pt x="756743" y="1138767"/>
                </a:lnTo>
                <a:lnTo>
                  <a:pt x="750126" y="1136121"/>
                </a:lnTo>
                <a:lnTo>
                  <a:pt x="742979" y="1133740"/>
                </a:lnTo>
                <a:lnTo>
                  <a:pt x="735832" y="1131888"/>
                </a:lnTo>
                <a:lnTo>
                  <a:pt x="728686" y="1130036"/>
                </a:lnTo>
                <a:lnTo>
                  <a:pt x="721275" y="1128977"/>
                </a:lnTo>
                <a:lnTo>
                  <a:pt x="713334" y="1128184"/>
                </a:lnTo>
                <a:lnTo>
                  <a:pt x="705658" y="1127390"/>
                </a:lnTo>
                <a:lnTo>
                  <a:pt x="697982" y="1127125"/>
                </a:lnTo>
                <a:close/>
                <a:moveTo>
                  <a:pt x="0" y="882650"/>
                </a:moveTo>
                <a:lnTo>
                  <a:pt x="1341438" y="882650"/>
                </a:lnTo>
                <a:lnTo>
                  <a:pt x="1341438" y="1476640"/>
                </a:lnTo>
                <a:lnTo>
                  <a:pt x="1341173" y="1491721"/>
                </a:lnTo>
                <a:lnTo>
                  <a:pt x="1340644" y="1506273"/>
                </a:lnTo>
                <a:lnTo>
                  <a:pt x="1339585" y="1520561"/>
                </a:lnTo>
                <a:lnTo>
                  <a:pt x="1338527" y="1535113"/>
                </a:lnTo>
                <a:lnTo>
                  <a:pt x="1336674" y="1549400"/>
                </a:lnTo>
                <a:lnTo>
                  <a:pt x="1334556" y="1563423"/>
                </a:lnTo>
                <a:lnTo>
                  <a:pt x="1332174" y="1577181"/>
                </a:lnTo>
                <a:lnTo>
                  <a:pt x="1329527" y="1591204"/>
                </a:lnTo>
                <a:lnTo>
                  <a:pt x="1326616" y="1605227"/>
                </a:lnTo>
                <a:lnTo>
                  <a:pt x="1322910" y="1618721"/>
                </a:lnTo>
                <a:lnTo>
                  <a:pt x="1319469" y="1632215"/>
                </a:lnTo>
                <a:lnTo>
                  <a:pt x="1315234" y="1645709"/>
                </a:lnTo>
                <a:lnTo>
                  <a:pt x="1310734" y="1659202"/>
                </a:lnTo>
                <a:lnTo>
                  <a:pt x="1305970" y="1672167"/>
                </a:lnTo>
                <a:lnTo>
                  <a:pt x="1300941" y="1684867"/>
                </a:lnTo>
                <a:lnTo>
                  <a:pt x="1295647" y="1697831"/>
                </a:lnTo>
                <a:lnTo>
                  <a:pt x="1290089" y="1710531"/>
                </a:lnTo>
                <a:lnTo>
                  <a:pt x="1284001" y="1722967"/>
                </a:lnTo>
                <a:lnTo>
                  <a:pt x="1277913" y="1735138"/>
                </a:lnTo>
                <a:lnTo>
                  <a:pt x="1271296" y="1747573"/>
                </a:lnTo>
                <a:lnTo>
                  <a:pt x="1264414" y="1759479"/>
                </a:lnTo>
                <a:lnTo>
                  <a:pt x="1257267" y="1771386"/>
                </a:lnTo>
                <a:lnTo>
                  <a:pt x="1249856" y="1782763"/>
                </a:lnTo>
                <a:lnTo>
                  <a:pt x="1242180" y="1794404"/>
                </a:lnTo>
                <a:lnTo>
                  <a:pt x="1233975" y="1805517"/>
                </a:lnTo>
                <a:lnTo>
                  <a:pt x="1226034" y="1816365"/>
                </a:lnTo>
                <a:lnTo>
                  <a:pt x="1217300" y="1827477"/>
                </a:lnTo>
                <a:lnTo>
                  <a:pt x="1208830" y="1837796"/>
                </a:lnTo>
                <a:lnTo>
                  <a:pt x="1199566" y="1848379"/>
                </a:lnTo>
                <a:lnTo>
                  <a:pt x="1190301" y="1858698"/>
                </a:lnTo>
                <a:lnTo>
                  <a:pt x="1180773" y="1868488"/>
                </a:lnTo>
                <a:lnTo>
                  <a:pt x="1171244" y="1878277"/>
                </a:lnTo>
                <a:lnTo>
                  <a:pt x="1161186" y="1887802"/>
                </a:lnTo>
                <a:lnTo>
                  <a:pt x="1150863" y="1897063"/>
                </a:lnTo>
                <a:lnTo>
                  <a:pt x="1140540" y="1906323"/>
                </a:lnTo>
                <a:lnTo>
                  <a:pt x="1129953" y="1915054"/>
                </a:lnTo>
                <a:lnTo>
                  <a:pt x="1118836" y="1923521"/>
                </a:lnTo>
                <a:lnTo>
                  <a:pt x="1107719" y="1931988"/>
                </a:lnTo>
                <a:lnTo>
                  <a:pt x="1096602" y="1939925"/>
                </a:lnTo>
                <a:lnTo>
                  <a:pt x="1085220" y="1947598"/>
                </a:lnTo>
                <a:lnTo>
                  <a:pt x="1073309" y="1955006"/>
                </a:lnTo>
                <a:lnTo>
                  <a:pt x="1061398" y="1962679"/>
                </a:lnTo>
                <a:lnTo>
                  <a:pt x="1049487" y="1969294"/>
                </a:lnTo>
                <a:lnTo>
                  <a:pt x="1037312" y="1975909"/>
                </a:lnTo>
                <a:lnTo>
                  <a:pt x="1024872" y="1982523"/>
                </a:lnTo>
                <a:lnTo>
                  <a:pt x="1011902" y="1988609"/>
                </a:lnTo>
                <a:lnTo>
                  <a:pt x="999197" y="1994429"/>
                </a:lnTo>
                <a:lnTo>
                  <a:pt x="986492" y="1999986"/>
                </a:lnTo>
                <a:lnTo>
                  <a:pt x="973257" y="2005013"/>
                </a:lnTo>
                <a:lnTo>
                  <a:pt x="959758" y="2010040"/>
                </a:lnTo>
                <a:lnTo>
                  <a:pt x="946524" y="2014538"/>
                </a:lnTo>
                <a:lnTo>
                  <a:pt x="933025" y="2019036"/>
                </a:lnTo>
                <a:lnTo>
                  <a:pt x="918996" y="2023004"/>
                </a:lnTo>
                <a:lnTo>
                  <a:pt x="905497" y="2026709"/>
                </a:lnTo>
                <a:lnTo>
                  <a:pt x="891469" y="2030148"/>
                </a:lnTo>
                <a:lnTo>
                  <a:pt x="877176" y="2033059"/>
                </a:lnTo>
                <a:lnTo>
                  <a:pt x="863147" y="2035704"/>
                </a:lnTo>
                <a:lnTo>
                  <a:pt x="848589" y="2038086"/>
                </a:lnTo>
                <a:lnTo>
                  <a:pt x="834296" y="2039938"/>
                </a:lnTo>
                <a:lnTo>
                  <a:pt x="819738" y="2041790"/>
                </a:lnTo>
                <a:lnTo>
                  <a:pt x="804916" y="2042848"/>
                </a:lnTo>
                <a:lnTo>
                  <a:pt x="789829" y="2043642"/>
                </a:lnTo>
                <a:lnTo>
                  <a:pt x="775006" y="2044436"/>
                </a:lnTo>
                <a:lnTo>
                  <a:pt x="760184" y="2044700"/>
                </a:lnTo>
                <a:lnTo>
                  <a:pt x="581255" y="2044700"/>
                </a:lnTo>
                <a:lnTo>
                  <a:pt x="566168" y="2044436"/>
                </a:lnTo>
                <a:lnTo>
                  <a:pt x="551080" y="2043642"/>
                </a:lnTo>
                <a:lnTo>
                  <a:pt x="536522" y="2042848"/>
                </a:lnTo>
                <a:lnTo>
                  <a:pt x="521700" y="2041790"/>
                </a:lnTo>
                <a:lnTo>
                  <a:pt x="507142" y="2039938"/>
                </a:lnTo>
                <a:lnTo>
                  <a:pt x="492584" y="2038086"/>
                </a:lnTo>
                <a:lnTo>
                  <a:pt x="478291" y="2035704"/>
                </a:lnTo>
                <a:lnTo>
                  <a:pt x="463998" y="2033059"/>
                </a:lnTo>
                <a:lnTo>
                  <a:pt x="449970" y="2030148"/>
                </a:lnTo>
                <a:lnTo>
                  <a:pt x="435941" y="2026709"/>
                </a:lnTo>
                <a:lnTo>
                  <a:pt x="421913" y="2023004"/>
                </a:lnTo>
                <a:lnTo>
                  <a:pt x="408414" y="2019036"/>
                </a:lnTo>
                <a:lnTo>
                  <a:pt x="394914" y="2014538"/>
                </a:lnTo>
                <a:lnTo>
                  <a:pt x="381151" y="2010040"/>
                </a:lnTo>
                <a:lnTo>
                  <a:pt x="368181" y="2005013"/>
                </a:lnTo>
                <a:lnTo>
                  <a:pt x="354947" y="1999986"/>
                </a:lnTo>
                <a:lnTo>
                  <a:pt x="341977" y="1994429"/>
                </a:lnTo>
                <a:lnTo>
                  <a:pt x="329007" y="1988609"/>
                </a:lnTo>
                <a:lnTo>
                  <a:pt x="316567" y="1982523"/>
                </a:lnTo>
                <a:lnTo>
                  <a:pt x="304127" y="1975909"/>
                </a:lnTo>
                <a:lnTo>
                  <a:pt x="291951" y="1969294"/>
                </a:lnTo>
                <a:lnTo>
                  <a:pt x="279775" y="1962679"/>
                </a:lnTo>
                <a:lnTo>
                  <a:pt x="267864" y="1955006"/>
                </a:lnTo>
                <a:lnTo>
                  <a:pt x="256218" y="1947598"/>
                </a:lnTo>
                <a:lnTo>
                  <a:pt x="244572" y="1939925"/>
                </a:lnTo>
                <a:lnTo>
                  <a:pt x="233190" y="1931988"/>
                </a:lnTo>
                <a:lnTo>
                  <a:pt x="222338" y="1923521"/>
                </a:lnTo>
                <a:lnTo>
                  <a:pt x="211486" y="1915054"/>
                </a:lnTo>
                <a:lnTo>
                  <a:pt x="200898" y="1906323"/>
                </a:lnTo>
                <a:lnTo>
                  <a:pt x="190311" y="1897063"/>
                </a:lnTo>
                <a:lnTo>
                  <a:pt x="180253" y="1887802"/>
                </a:lnTo>
                <a:lnTo>
                  <a:pt x="170195" y="1878277"/>
                </a:lnTo>
                <a:lnTo>
                  <a:pt x="160401" y="1868488"/>
                </a:lnTo>
                <a:lnTo>
                  <a:pt x="150872" y="1858698"/>
                </a:lnTo>
                <a:lnTo>
                  <a:pt x="141608" y="1848379"/>
                </a:lnTo>
                <a:lnTo>
                  <a:pt x="132609" y="1837796"/>
                </a:lnTo>
                <a:lnTo>
                  <a:pt x="124139" y="1827477"/>
                </a:lnTo>
                <a:lnTo>
                  <a:pt x="115404" y="1816365"/>
                </a:lnTo>
                <a:lnTo>
                  <a:pt x="107199" y="1805517"/>
                </a:lnTo>
                <a:lnTo>
                  <a:pt x="99258" y="1794404"/>
                </a:lnTo>
                <a:lnTo>
                  <a:pt x="91582" y="1782763"/>
                </a:lnTo>
                <a:lnTo>
                  <a:pt x="84171" y="1771386"/>
                </a:lnTo>
                <a:lnTo>
                  <a:pt x="77024" y="1759479"/>
                </a:lnTo>
                <a:lnTo>
                  <a:pt x="70143" y="1747573"/>
                </a:lnTo>
                <a:lnTo>
                  <a:pt x="63525" y="1735138"/>
                </a:lnTo>
                <a:lnTo>
                  <a:pt x="57438" y="1722967"/>
                </a:lnTo>
                <a:lnTo>
                  <a:pt x="51350" y="1710531"/>
                </a:lnTo>
                <a:lnTo>
                  <a:pt x="45791" y="1697831"/>
                </a:lnTo>
                <a:lnTo>
                  <a:pt x="40497" y="1684867"/>
                </a:lnTo>
                <a:lnTo>
                  <a:pt x="35204" y="1672167"/>
                </a:lnTo>
                <a:lnTo>
                  <a:pt x="30439" y="1659202"/>
                </a:lnTo>
                <a:lnTo>
                  <a:pt x="26204" y="1645709"/>
                </a:lnTo>
                <a:lnTo>
                  <a:pt x="21969" y="1632215"/>
                </a:lnTo>
                <a:lnTo>
                  <a:pt x="18264" y="1618721"/>
                </a:lnTo>
                <a:lnTo>
                  <a:pt x="14823" y="1605227"/>
                </a:lnTo>
                <a:lnTo>
                  <a:pt x="11911" y="1591204"/>
                </a:lnTo>
                <a:lnTo>
                  <a:pt x="9264" y="1577181"/>
                </a:lnTo>
                <a:lnTo>
                  <a:pt x="6882" y="1563423"/>
                </a:lnTo>
                <a:lnTo>
                  <a:pt x="4765" y="1549400"/>
                </a:lnTo>
                <a:lnTo>
                  <a:pt x="2912" y="1535113"/>
                </a:lnTo>
                <a:lnTo>
                  <a:pt x="1588" y="1520561"/>
                </a:lnTo>
                <a:lnTo>
                  <a:pt x="794" y="1506273"/>
                </a:lnTo>
                <a:lnTo>
                  <a:pt x="265" y="1491721"/>
                </a:lnTo>
                <a:lnTo>
                  <a:pt x="0" y="1476640"/>
                </a:lnTo>
                <a:lnTo>
                  <a:pt x="0" y="882650"/>
                </a:lnTo>
                <a:close/>
                <a:moveTo>
                  <a:pt x="581233" y="0"/>
                </a:moveTo>
                <a:lnTo>
                  <a:pt x="591292" y="0"/>
                </a:lnTo>
                <a:lnTo>
                  <a:pt x="775280" y="0"/>
                </a:lnTo>
                <a:lnTo>
                  <a:pt x="785075" y="0"/>
                </a:lnTo>
                <a:lnTo>
                  <a:pt x="794870" y="529"/>
                </a:lnTo>
                <a:lnTo>
                  <a:pt x="804930" y="1323"/>
                </a:lnTo>
                <a:lnTo>
                  <a:pt x="814725" y="2117"/>
                </a:lnTo>
                <a:lnTo>
                  <a:pt x="824255" y="2911"/>
                </a:lnTo>
                <a:lnTo>
                  <a:pt x="833786" y="4499"/>
                </a:lnTo>
                <a:lnTo>
                  <a:pt x="843316" y="6087"/>
                </a:lnTo>
                <a:lnTo>
                  <a:pt x="852846" y="7675"/>
                </a:lnTo>
                <a:lnTo>
                  <a:pt x="861847" y="9528"/>
                </a:lnTo>
                <a:lnTo>
                  <a:pt x="871113" y="11910"/>
                </a:lnTo>
                <a:lnTo>
                  <a:pt x="880378" y="14292"/>
                </a:lnTo>
                <a:lnTo>
                  <a:pt x="889379" y="16939"/>
                </a:lnTo>
                <a:lnTo>
                  <a:pt x="898380" y="19586"/>
                </a:lnTo>
                <a:lnTo>
                  <a:pt x="907116" y="22762"/>
                </a:lnTo>
                <a:lnTo>
                  <a:pt x="916117" y="25938"/>
                </a:lnTo>
                <a:lnTo>
                  <a:pt x="924853" y="29643"/>
                </a:lnTo>
                <a:lnTo>
                  <a:pt x="933060" y="33084"/>
                </a:lnTo>
                <a:lnTo>
                  <a:pt x="941796" y="37054"/>
                </a:lnTo>
                <a:lnTo>
                  <a:pt x="950003" y="41024"/>
                </a:lnTo>
                <a:lnTo>
                  <a:pt x="958209" y="45259"/>
                </a:lnTo>
                <a:lnTo>
                  <a:pt x="966151" y="49759"/>
                </a:lnTo>
                <a:lnTo>
                  <a:pt x="974093" y="54258"/>
                </a:lnTo>
                <a:lnTo>
                  <a:pt x="982035" y="59022"/>
                </a:lnTo>
                <a:lnTo>
                  <a:pt x="989712" y="64051"/>
                </a:lnTo>
                <a:lnTo>
                  <a:pt x="997389" y="69080"/>
                </a:lnTo>
                <a:lnTo>
                  <a:pt x="1004802" y="74373"/>
                </a:lnTo>
                <a:lnTo>
                  <a:pt x="1011950" y="80196"/>
                </a:lnTo>
                <a:lnTo>
                  <a:pt x="1019362" y="85754"/>
                </a:lnTo>
                <a:lnTo>
                  <a:pt x="1026245" y="91312"/>
                </a:lnTo>
                <a:lnTo>
                  <a:pt x="1033128" y="97400"/>
                </a:lnTo>
                <a:lnTo>
                  <a:pt x="1040011" y="103752"/>
                </a:lnTo>
                <a:lnTo>
                  <a:pt x="1046629" y="109840"/>
                </a:lnTo>
                <a:lnTo>
                  <a:pt x="1052983" y="116192"/>
                </a:lnTo>
                <a:lnTo>
                  <a:pt x="1059336" y="122809"/>
                </a:lnTo>
                <a:lnTo>
                  <a:pt x="1065425" y="129426"/>
                </a:lnTo>
                <a:lnTo>
                  <a:pt x="1071249" y="136307"/>
                </a:lnTo>
                <a:lnTo>
                  <a:pt x="1077338" y="143453"/>
                </a:lnTo>
                <a:lnTo>
                  <a:pt x="1082633" y="150600"/>
                </a:lnTo>
                <a:lnTo>
                  <a:pt x="1088192" y="157746"/>
                </a:lnTo>
                <a:lnTo>
                  <a:pt x="1093222" y="165157"/>
                </a:lnTo>
                <a:lnTo>
                  <a:pt x="1098252" y="172568"/>
                </a:lnTo>
                <a:lnTo>
                  <a:pt x="1103546" y="180508"/>
                </a:lnTo>
                <a:lnTo>
                  <a:pt x="1108312" y="188183"/>
                </a:lnTo>
                <a:lnTo>
                  <a:pt x="1112547" y="196124"/>
                </a:lnTo>
                <a:lnTo>
                  <a:pt x="1116783" y="204328"/>
                </a:lnTo>
                <a:lnTo>
                  <a:pt x="1121019" y="212269"/>
                </a:lnTo>
                <a:lnTo>
                  <a:pt x="1125254" y="220474"/>
                </a:lnTo>
                <a:lnTo>
                  <a:pt x="1128696" y="228943"/>
                </a:lnTo>
                <a:lnTo>
                  <a:pt x="1132402" y="237148"/>
                </a:lnTo>
                <a:lnTo>
                  <a:pt x="1135579" y="245882"/>
                </a:lnTo>
                <a:lnTo>
                  <a:pt x="1138756" y="254617"/>
                </a:lnTo>
                <a:lnTo>
                  <a:pt x="1141403" y="263086"/>
                </a:lnTo>
                <a:lnTo>
                  <a:pt x="1144315" y="272085"/>
                </a:lnTo>
                <a:lnTo>
                  <a:pt x="1146962" y="281084"/>
                </a:lnTo>
                <a:lnTo>
                  <a:pt x="1149080" y="289818"/>
                </a:lnTo>
                <a:lnTo>
                  <a:pt x="1150933" y="299082"/>
                </a:lnTo>
                <a:lnTo>
                  <a:pt x="1152786" y="308346"/>
                </a:lnTo>
                <a:lnTo>
                  <a:pt x="1154375" y="317609"/>
                </a:lnTo>
                <a:lnTo>
                  <a:pt x="1155698" y="326873"/>
                </a:lnTo>
                <a:lnTo>
                  <a:pt x="1157022" y="336401"/>
                </a:lnTo>
                <a:lnTo>
                  <a:pt x="1157816" y="345929"/>
                </a:lnTo>
                <a:lnTo>
                  <a:pt x="1158610" y="355458"/>
                </a:lnTo>
                <a:lnTo>
                  <a:pt x="1158875" y="364986"/>
                </a:lnTo>
                <a:lnTo>
                  <a:pt x="1158875" y="374779"/>
                </a:lnTo>
                <a:lnTo>
                  <a:pt x="1158875" y="768350"/>
                </a:lnTo>
                <a:lnTo>
                  <a:pt x="941267" y="768350"/>
                </a:lnTo>
                <a:lnTo>
                  <a:pt x="941267" y="374779"/>
                </a:lnTo>
                <a:lnTo>
                  <a:pt x="941267" y="366309"/>
                </a:lnTo>
                <a:lnTo>
                  <a:pt x="940472" y="358104"/>
                </a:lnTo>
                <a:lnTo>
                  <a:pt x="939413" y="350164"/>
                </a:lnTo>
                <a:lnTo>
                  <a:pt x="937825" y="341959"/>
                </a:lnTo>
                <a:lnTo>
                  <a:pt x="935972" y="334284"/>
                </a:lnTo>
                <a:lnTo>
                  <a:pt x="933589" y="326608"/>
                </a:lnTo>
                <a:lnTo>
                  <a:pt x="931207" y="319197"/>
                </a:lnTo>
                <a:lnTo>
                  <a:pt x="928295" y="311786"/>
                </a:lnTo>
                <a:lnTo>
                  <a:pt x="924853" y="304640"/>
                </a:lnTo>
                <a:lnTo>
                  <a:pt x="921147" y="297494"/>
                </a:lnTo>
                <a:lnTo>
                  <a:pt x="917441" y="290612"/>
                </a:lnTo>
                <a:lnTo>
                  <a:pt x="912940" y="283995"/>
                </a:lnTo>
                <a:lnTo>
                  <a:pt x="908440" y="277643"/>
                </a:lnTo>
                <a:lnTo>
                  <a:pt x="903410" y="271556"/>
                </a:lnTo>
                <a:lnTo>
                  <a:pt x="898380" y="265733"/>
                </a:lnTo>
                <a:lnTo>
                  <a:pt x="892556" y="260175"/>
                </a:lnTo>
                <a:lnTo>
                  <a:pt x="886997" y="254881"/>
                </a:lnTo>
                <a:lnTo>
                  <a:pt x="880908" y="249852"/>
                </a:lnTo>
                <a:lnTo>
                  <a:pt x="874819" y="244824"/>
                </a:lnTo>
                <a:lnTo>
                  <a:pt x="868201" y="240324"/>
                </a:lnTo>
                <a:lnTo>
                  <a:pt x="861318" y="236089"/>
                </a:lnTo>
                <a:lnTo>
                  <a:pt x="854435" y="232119"/>
                </a:lnTo>
                <a:lnTo>
                  <a:pt x="847287" y="228679"/>
                </a:lnTo>
                <a:lnTo>
                  <a:pt x="839875" y="225238"/>
                </a:lnTo>
                <a:lnTo>
                  <a:pt x="832462" y="222326"/>
                </a:lnTo>
                <a:lnTo>
                  <a:pt x="824785" y="219680"/>
                </a:lnTo>
                <a:lnTo>
                  <a:pt x="816843" y="217562"/>
                </a:lnTo>
                <a:lnTo>
                  <a:pt x="808636" y="215709"/>
                </a:lnTo>
                <a:lnTo>
                  <a:pt x="800694" y="214386"/>
                </a:lnTo>
                <a:lnTo>
                  <a:pt x="792223" y="213327"/>
                </a:lnTo>
                <a:lnTo>
                  <a:pt x="784016" y="212533"/>
                </a:lnTo>
                <a:lnTo>
                  <a:pt x="775280" y="212533"/>
                </a:lnTo>
                <a:lnTo>
                  <a:pt x="591292" y="212533"/>
                </a:lnTo>
                <a:lnTo>
                  <a:pt x="582821" y="212533"/>
                </a:lnTo>
                <a:lnTo>
                  <a:pt x="574350" y="213327"/>
                </a:lnTo>
                <a:lnTo>
                  <a:pt x="566143" y="214386"/>
                </a:lnTo>
                <a:lnTo>
                  <a:pt x="557672" y="215709"/>
                </a:lnTo>
                <a:lnTo>
                  <a:pt x="549994" y="217562"/>
                </a:lnTo>
                <a:lnTo>
                  <a:pt x="542052" y="219680"/>
                </a:lnTo>
                <a:lnTo>
                  <a:pt x="534111" y="222326"/>
                </a:lnTo>
                <a:lnTo>
                  <a:pt x="526698" y="225238"/>
                </a:lnTo>
                <a:lnTo>
                  <a:pt x="519286" y="228679"/>
                </a:lnTo>
                <a:lnTo>
                  <a:pt x="512138" y="232119"/>
                </a:lnTo>
                <a:lnTo>
                  <a:pt x="505255" y="236089"/>
                </a:lnTo>
                <a:lnTo>
                  <a:pt x="498372" y="240324"/>
                </a:lnTo>
                <a:lnTo>
                  <a:pt x="492283" y="244824"/>
                </a:lnTo>
                <a:lnTo>
                  <a:pt x="485930" y="249852"/>
                </a:lnTo>
                <a:lnTo>
                  <a:pt x="479841" y="254881"/>
                </a:lnTo>
                <a:lnTo>
                  <a:pt x="474017" y="260175"/>
                </a:lnTo>
                <a:lnTo>
                  <a:pt x="468722" y="265733"/>
                </a:lnTo>
                <a:lnTo>
                  <a:pt x="463427" y="271556"/>
                </a:lnTo>
                <a:lnTo>
                  <a:pt x="458662" y="277643"/>
                </a:lnTo>
                <a:lnTo>
                  <a:pt x="453897" y="283995"/>
                </a:lnTo>
                <a:lnTo>
                  <a:pt x="449397" y="290612"/>
                </a:lnTo>
                <a:lnTo>
                  <a:pt x="445426" y="297494"/>
                </a:lnTo>
                <a:lnTo>
                  <a:pt x="441984" y="304640"/>
                </a:lnTo>
                <a:lnTo>
                  <a:pt x="438543" y="311786"/>
                </a:lnTo>
                <a:lnTo>
                  <a:pt x="435631" y="319197"/>
                </a:lnTo>
                <a:lnTo>
                  <a:pt x="432983" y="326608"/>
                </a:lnTo>
                <a:lnTo>
                  <a:pt x="430601" y="334284"/>
                </a:lnTo>
                <a:lnTo>
                  <a:pt x="428748" y="341959"/>
                </a:lnTo>
                <a:lnTo>
                  <a:pt x="427424" y="350164"/>
                </a:lnTo>
                <a:lnTo>
                  <a:pt x="426365" y="358104"/>
                </a:lnTo>
                <a:lnTo>
                  <a:pt x="425571" y="366309"/>
                </a:lnTo>
                <a:lnTo>
                  <a:pt x="425571" y="374779"/>
                </a:lnTo>
                <a:lnTo>
                  <a:pt x="425571" y="556081"/>
                </a:lnTo>
                <a:lnTo>
                  <a:pt x="207962" y="556081"/>
                </a:lnTo>
                <a:lnTo>
                  <a:pt x="207962" y="374779"/>
                </a:lnTo>
                <a:lnTo>
                  <a:pt x="207962" y="364986"/>
                </a:lnTo>
                <a:lnTo>
                  <a:pt x="208492" y="355458"/>
                </a:lnTo>
                <a:lnTo>
                  <a:pt x="209021" y="345929"/>
                </a:lnTo>
                <a:lnTo>
                  <a:pt x="210080" y="336401"/>
                </a:lnTo>
                <a:lnTo>
                  <a:pt x="210874" y="326873"/>
                </a:lnTo>
                <a:lnTo>
                  <a:pt x="212463" y="317609"/>
                </a:lnTo>
                <a:lnTo>
                  <a:pt x="213786" y="308346"/>
                </a:lnTo>
                <a:lnTo>
                  <a:pt x="215639" y="299082"/>
                </a:lnTo>
                <a:lnTo>
                  <a:pt x="217757" y="289818"/>
                </a:lnTo>
                <a:lnTo>
                  <a:pt x="220140" y="281084"/>
                </a:lnTo>
                <a:lnTo>
                  <a:pt x="222522" y="272085"/>
                </a:lnTo>
                <a:lnTo>
                  <a:pt x="225170" y="263086"/>
                </a:lnTo>
                <a:lnTo>
                  <a:pt x="228082" y="254617"/>
                </a:lnTo>
                <a:lnTo>
                  <a:pt x="230994" y="245882"/>
                </a:lnTo>
                <a:lnTo>
                  <a:pt x="234435" y="237148"/>
                </a:lnTo>
                <a:lnTo>
                  <a:pt x="237877" y="228943"/>
                </a:lnTo>
                <a:lnTo>
                  <a:pt x="241848" y="220474"/>
                </a:lnTo>
                <a:lnTo>
                  <a:pt x="245819" y="212269"/>
                </a:lnTo>
                <a:lnTo>
                  <a:pt x="249790" y="204328"/>
                </a:lnTo>
                <a:lnTo>
                  <a:pt x="254025" y="196124"/>
                </a:lnTo>
                <a:lnTo>
                  <a:pt x="258791" y="188183"/>
                </a:lnTo>
                <a:lnTo>
                  <a:pt x="263291" y="180508"/>
                </a:lnTo>
                <a:lnTo>
                  <a:pt x="268321" y="172568"/>
                </a:lnTo>
                <a:lnTo>
                  <a:pt x="273351" y="165157"/>
                </a:lnTo>
                <a:lnTo>
                  <a:pt x="278645" y="157746"/>
                </a:lnTo>
                <a:lnTo>
                  <a:pt x="284205" y="150600"/>
                </a:lnTo>
                <a:lnTo>
                  <a:pt x="289764" y="143453"/>
                </a:lnTo>
                <a:lnTo>
                  <a:pt x="295323" y="136307"/>
                </a:lnTo>
                <a:lnTo>
                  <a:pt x="301412" y="129426"/>
                </a:lnTo>
                <a:lnTo>
                  <a:pt x="307501" y="122809"/>
                </a:lnTo>
                <a:lnTo>
                  <a:pt x="313855" y="116192"/>
                </a:lnTo>
                <a:lnTo>
                  <a:pt x="320208" y="109840"/>
                </a:lnTo>
                <a:lnTo>
                  <a:pt x="326562" y="103752"/>
                </a:lnTo>
                <a:lnTo>
                  <a:pt x="333445" y="97400"/>
                </a:lnTo>
                <a:lnTo>
                  <a:pt x="340328" y="91312"/>
                </a:lnTo>
                <a:lnTo>
                  <a:pt x="347475" y="85754"/>
                </a:lnTo>
                <a:lnTo>
                  <a:pt x="354623" y="80196"/>
                </a:lnTo>
                <a:lnTo>
                  <a:pt x="361771" y="74373"/>
                </a:lnTo>
                <a:lnTo>
                  <a:pt x="369183" y="69080"/>
                </a:lnTo>
                <a:lnTo>
                  <a:pt x="377125" y="64051"/>
                </a:lnTo>
                <a:lnTo>
                  <a:pt x="384802" y="59022"/>
                </a:lnTo>
                <a:lnTo>
                  <a:pt x="392480" y="54258"/>
                </a:lnTo>
                <a:lnTo>
                  <a:pt x="400422" y="49759"/>
                </a:lnTo>
                <a:lnTo>
                  <a:pt x="408628" y="45259"/>
                </a:lnTo>
                <a:lnTo>
                  <a:pt x="416570" y="41024"/>
                </a:lnTo>
                <a:lnTo>
                  <a:pt x="425041" y="37054"/>
                </a:lnTo>
                <a:lnTo>
                  <a:pt x="433513" y="33084"/>
                </a:lnTo>
                <a:lnTo>
                  <a:pt x="441984" y="29643"/>
                </a:lnTo>
                <a:lnTo>
                  <a:pt x="450456" y="25938"/>
                </a:lnTo>
                <a:lnTo>
                  <a:pt x="459456" y="22762"/>
                </a:lnTo>
                <a:lnTo>
                  <a:pt x="468457" y="19586"/>
                </a:lnTo>
                <a:lnTo>
                  <a:pt x="477458" y="16939"/>
                </a:lnTo>
                <a:lnTo>
                  <a:pt x="486194" y="14292"/>
                </a:lnTo>
                <a:lnTo>
                  <a:pt x="495460" y="11910"/>
                </a:lnTo>
                <a:lnTo>
                  <a:pt x="504725" y="9528"/>
                </a:lnTo>
                <a:lnTo>
                  <a:pt x="513991" y="7675"/>
                </a:lnTo>
                <a:lnTo>
                  <a:pt x="523521" y="6087"/>
                </a:lnTo>
                <a:lnTo>
                  <a:pt x="533052" y="4499"/>
                </a:lnTo>
                <a:lnTo>
                  <a:pt x="542582" y="2911"/>
                </a:lnTo>
                <a:lnTo>
                  <a:pt x="552112" y="2117"/>
                </a:lnTo>
                <a:lnTo>
                  <a:pt x="561907" y="1323"/>
                </a:lnTo>
                <a:lnTo>
                  <a:pt x="571438" y="529"/>
                </a:lnTo>
                <a:lnTo>
                  <a:pt x="581233" y="0"/>
                </a:lnTo>
                <a:close/>
              </a:path>
            </a:pathLst>
          </a:custGeom>
          <a:solidFill>
            <a:schemeClr val="bg1"/>
          </a:solidFill>
          <a:ln>
            <a:noFill/>
          </a:ln>
        </p:spPr>
        <p:txBody>
          <a:bodyPr lIns="117226" tIns="58613" rIns="117226" bIns="58613" anchor="ctr"/>
          <a:lstStyle/>
          <a:p>
            <a:pPr algn="ctr" eaLnBrk="1" fontAlgn="auto" hangingPunct="1">
              <a:spcBef>
                <a:spcPts val="0"/>
              </a:spcBef>
              <a:spcAft>
                <a:spcPts val="0"/>
              </a:spcAft>
              <a:buFontTx/>
              <a:buNone/>
              <a:defRPr/>
            </a:pPr>
            <a:endParaRPr lang="zh-CN" altLang="zh-CN" kern="0">
              <a:solidFill>
                <a:srgbClr val="FFFFFF"/>
              </a:solidFill>
            </a:endParaRPr>
          </a:p>
        </p:txBody>
      </p:sp>
      <p:sp>
        <p:nvSpPr>
          <p:cNvPr id="60" name="KSO_Shape"/>
          <p:cNvSpPr>
            <a:spLocks noChangeArrowheads="1"/>
          </p:cNvSpPr>
          <p:nvPr/>
        </p:nvSpPr>
        <p:spPr bwMode="auto">
          <a:xfrm>
            <a:off x="3868738" y="2017713"/>
            <a:ext cx="604837" cy="577850"/>
          </a:xfrm>
          <a:custGeom>
            <a:avLst/>
            <a:gdLst>
              <a:gd name="T0" fmla="*/ 1000716 w 1519237"/>
              <a:gd name="T1" fmla="*/ 619004 h 1611313"/>
              <a:gd name="T2" fmla="*/ 1136120 w 1519237"/>
              <a:gd name="T3" fmla="*/ 699378 h 1611313"/>
              <a:gd name="T4" fmla="*/ 892692 w 1519237"/>
              <a:gd name="T5" fmla="*/ 895807 h 1611313"/>
              <a:gd name="T6" fmla="*/ 788795 w 1519237"/>
              <a:gd name="T7" fmla="*/ 885667 h 1611313"/>
              <a:gd name="T8" fmla="*/ 694275 w 1519237"/>
              <a:gd name="T9" fmla="*/ 936371 h 1611313"/>
              <a:gd name="T10" fmla="*/ 301940 w 1519237"/>
              <a:gd name="T11" fmla="*/ 1366414 h 1611313"/>
              <a:gd name="T12" fmla="*/ 306816 w 1519237"/>
              <a:gd name="T13" fmla="*/ 1470826 h 1611313"/>
              <a:gd name="T14" fmla="*/ 378832 w 1519237"/>
              <a:gd name="T15" fmla="*/ 1566600 h 1611313"/>
              <a:gd name="T16" fmla="*/ 475602 w 1519237"/>
              <a:gd name="T17" fmla="*/ 1606786 h 1611313"/>
              <a:gd name="T18" fmla="*/ 578749 w 1519237"/>
              <a:gd name="T19" fmla="*/ 1586881 h 1611313"/>
              <a:gd name="T20" fmla="*/ 801172 w 1519237"/>
              <a:gd name="T21" fmla="*/ 1382564 h 1611313"/>
              <a:gd name="T22" fmla="*/ 883690 w 1519237"/>
              <a:gd name="T23" fmla="*/ 1362282 h 1611313"/>
              <a:gd name="T24" fmla="*/ 964333 w 1519237"/>
              <a:gd name="T25" fmla="*/ 1391203 h 1611313"/>
              <a:gd name="T26" fmla="*/ 1016844 w 1519237"/>
              <a:gd name="T27" fmla="*/ 1461436 h 1611313"/>
              <a:gd name="T28" fmla="*/ 1020595 w 1519237"/>
              <a:gd name="T29" fmla="*/ 1545942 h 1611313"/>
              <a:gd name="T30" fmla="*/ 833429 w 1519237"/>
              <a:gd name="T31" fmla="*/ 1764157 h 1611313"/>
              <a:gd name="T32" fmla="*/ 716780 w 1519237"/>
              <a:gd name="T33" fmla="*/ 1850165 h 1611313"/>
              <a:gd name="T34" fmla="*/ 585126 w 1519237"/>
              <a:gd name="T35" fmla="*/ 1895986 h 1611313"/>
              <a:gd name="T36" fmla="*/ 458724 w 1519237"/>
              <a:gd name="T37" fmla="*/ 1903873 h 1611313"/>
              <a:gd name="T38" fmla="*/ 323694 w 1519237"/>
              <a:gd name="T39" fmla="*/ 1873451 h 1611313"/>
              <a:gd name="T40" fmla="*/ 200668 w 1519237"/>
              <a:gd name="T41" fmla="*/ 1804344 h 1611313"/>
              <a:gd name="T42" fmla="*/ 92645 w 1519237"/>
              <a:gd name="T43" fmla="*/ 1693922 h 1611313"/>
              <a:gd name="T44" fmla="*/ 26631 w 1519237"/>
              <a:gd name="T45" fmla="*/ 1568102 h 1611313"/>
              <a:gd name="T46" fmla="*/ 375 w 1519237"/>
              <a:gd name="T47" fmla="*/ 1432517 h 1611313"/>
              <a:gd name="T48" fmla="*/ 13879 w 1519237"/>
              <a:gd name="T49" fmla="*/ 1295429 h 1611313"/>
              <a:gd name="T50" fmla="*/ 66389 w 1519237"/>
              <a:gd name="T51" fmla="*/ 1165852 h 1611313"/>
              <a:gd name="T52" fmla="*/ 493232 w 1519237"/>
              <a:gd name="T53" fmla="*/ 717406 h 1611313"/>
              <a:gd name="T54" fmla="*/ 611007 w 1519237"/>
              <a:gd name="T55" fmla="*/ 635153 h 1611313"/>
              <a:gd name="T56" fmla="*/ 743786 w 1519237"/>
              <a:gd name="T57" fmla="*/ 591962 h 1611313"/>
              <a:gd name="T58" fmla="*/ 1359760 w 1519237"/>
              <a:gd name="T59" fmla="*/ 3379 h 1611313"/>
              <a:gd name="T60" fmla="*/ 1493501 w 1519237"/>
              <a:gd name="T61" fmla="*/ 39801 h 1611313"/>
              <a:gd name="T62" fmla="*/ 1614845 w 1519237"/>
              <a:gd name="T63" fmla="*/ 115647 h 1611313"/>
              <a:gd name="T64" fmla="*/ 1717782 w 1519237"/>
              <a:gd name="T65" fmla="*/ 230543 h 1611313"/>
              <a:gd name="T66" fmla="*/ 1777515 w 1519237"/>
              <a:gd name="T67" fmla="*/ 358204 h 1611313"/>
              <a:gd name="T68" fmla="*/ 1797050 w 1519237"/>
              <a:gd name="T69" fmla="*/ 494503 h 1611313"/>
              <a:gd name="T70" fmla="*/ 1777515 w 1519237"/>
              <a:gd name="T71" fmla="*/ 631176 h 1611313"/>
              <a:gd name="T72" fmla="*/ 1718158 w 1519237"/>
              <a:gd name="T73" fmla="*/ 759213 h 1611313"/>
              <a:gd name="T74" fmla="*/ 1284624 w 1519237"/>
              <a:gd name="T75" fmla="*/ 1204153 h 1611313"/>
              <a:gd name="T76" fmla="*/ 1163280 w 1519237"/>
              <a:gd name="T77" fmla="*/ 1279623 h 1611313"/>
              <a:gd name="T78" fmla="*/ 1028787 w 1519237"/>
              <a:gd name="T79" fmla="*/ 1316045 h 1611313"/>
              <a:gd name="T80" fmla="*/ 901807 w 1519237"/>
              <a:gd name="T81" fmla="*/ 1314542 h 1611313"/>
              <a:gd name="T82" fmla="*/ 769192 w 1519237"/>
              <a:gd name="T83" fmla="*/ 1274367 h 1611313"/>
              <a:gd name="T84" fmla="*/ 650478 w 1519237"/>
              <a:gd name="T85" fmla="*/ 1195516 h 1611313"/>
              <a:gd name="T86" fmla="*/ 895046 w 1519237"/>
              <a:gd name="T87" fmla="*/ 1005525 h 1611313"/>
              <a:gd name="T88" fmla="*/ 997981 w 1519237"/>
              <a:gd name="T89" fmla="*/ 1020545 h 1611313"/>
              <a:gd name="T90" fmla="*/ 1094906 w 1519237"/>
              <a:gd name="T91" fmla="*/ 975487 h 1611313"/>
              <a:gd name="T92" fmla="*/ 1492375 w 1519237"/>
              <a:gd name="T93" fmla="*/ 547069 h 1611313"/>
              <a:gd name="T94" fmla="*/ 1492375 w 1519237"/>
              <a:gd name="T95" fmla="*/ 442686 h 1611313"/>
              <a:gd name="T96" fmla="*/ 1424752 w 1519237"/>
              <a:gd name="T97" fmla="*/ 344311 h 1611313"/>
              <a:gd name="T98" fmla="*/ 1328578 w 1519237"/>
              <a:gd name="T99" fmla="*/ 299255 h 1611313"/>
              <a:gd name="T100" fmla="*/ 1224891 w 1519237"/>
              <a:gd name="T101" fmla="*/ 313899 h 1611313"/>
              <a:gd name="T102" fmla="*/ 1007373 w 1519237"/>
              <a:gd name="T103" fmla="*/ 511398 h 1611313"/>
              <a:gd name="T104" fmla="*/ 925851 w 1519237"/>
              <a:gd name="T105" fmla="*/ 535805 h 1611313"/>
              <a:gd name="T106" fmla="*/ 843953 w 1519237"/>
              <a:gd name="T107" fmla="*/ 511398 h 1611313"/>
              <a:gd name="T108" fmla="*/ 788353 w 1519237"/>
              <a:gd name="T109" fmla="*/ 443437 h 1611313"/>
              <a:gd name="T110" fmla="*/ 779712 w 1519237"/>
              <a:gd name="T111" fmla="*/ 359331 h 1611313"/>
              <a:gd name="T112" fmla="*/ 820661 w 1519237"/>
              <a:gd name="T113" fmla="*/ 282358 h 1611313"/>
              <a:gd name="T114" fmla="*/ 1068233 w 1519237"/>
              <a:gd name="T115" fmla="*/ 60828 h 1611313"/>
              <a:gd name="T116" fmla="*/ 1199346 w 1519237"/>
              <a:gd name="T117" fmla="*/ 11265 h 16113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519237"/>
              <a:gd name="T178" fmla="*/ 0 h 1611313"/>
              <a:gd name="T179" fmla="*/ 1519237 w 1519237"/>
              <a:gd name="T180" fmla="*/ 1611313 h 161131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519237" h="1611313">
                <a:moveTo>
                  <a:pt x="686512" y="495300"/>
                </a:moveTo>
                <a:lnTo>
                  <a:pt x="696025" y="495300"/>
                </a:lnTo>
                <a:lnTo>
                  <a:pt x="711245" y="495618"/>
                </a:lnTo>
                <a:lnTo>
                  <a:pt x="726466" y="496253"/>
                </a:lnTo>
                <a:lnTo>
                  <a:pt x="741687" y="497842"/>
                </a:lnTo>
                <a:lnTo>
                  <a:pt x="756907" y="499748"/>
                </a:lnTo>
                <a:lnTo>
                  <a:pt x="772128" y="502289"/>
                </a:lnTo>
                <a:lnTo>
                  <a:pt x="787031" y="505148"/>
                </a:lnTo>
                <a:lnTo>
                  <a:pt x="801935" y="508960"/>
                </a:lnTo>
                <a:lnTo>
                  <a:pt x="816521" y="513408"/>
                </a:lnTo>
                <a:lnTo>
                  <a:pt x="831425" y="518173"/>
                </a:lnTo>
                <a:lnTo>
                  <a:pt x="846011" y="523574"/>
                </a:lnTo>
                <a:lnTo>
                  <a:pt x="860280" y="529927"/>
                </a:lnTo>
                <a:lnTo>
                  <a:pt x="874550" y="536281"/>
                </a:lnTo>
                <a:lnTo>
                  <a:pt x="888502" y="543270"/>
                </a:lnTo>
                <a:lnTo>
                  <a:pt x="901820" y="551212"/>
                </a:lnTo>
                <a:lnTo>
                  <a:pt x="915455" y="559472"/>
                </a:lnTo>
                <a:lnTo>
                  <a:pt x="928773" y="568367"/>
                </a:lnTo>
                <a:lnTo>
                  <a:pt x="937017" y="573132"/>
                </a:lnTo>
                <a:lnTo>
                  <a:pt x="945262" y="578215"/>
                </a:lnTo>
                <a:lnTo>
                  <a:pt x="949067" y="581709"/>
                </a:lnTo>
                <a:lnTo>
                  <a:pt x="952872" y="584886"/>
                </a:lnTo>
                <a:lnTo>
                  <a:pt x="956994" y="588063"/>
                </a:lnTo>
                <a:lnTo>
                  <a:pt x="960483" y="591557"/>
                </a:lnTo>
                <a:lnTo>
                  <a:pt x="982996" y="613795"/>
                </a:lnTo>
                <a:lnTo>
                  <a:pt x="995363" y="626502"/>
                </a:lnTo>
                <a:lnTo>
                  <a:pt x="817789" y="804086"/>
                </a:lnTo>
                <a:lnTo>
                  <a:pt x="805740" y="792014"/>
                </a:lnTo>
                <a:lnTo>
                  <a:pt x="799715" y="786296"/>
                </a:lnTo>
                <a:lnTo>
                  <a:pt x="793690" y="781213"/>
                </a:lnTo>
                <a:lnTo>
                  <a:pt x="787665" y="776448"/>
                </a:lnTo>
                <a:lnTo>
                  <a:pt x="781006" y="771682"/>
                </a:lnTo>
                <a:lnTo>
                  <a:pt x="774665" y="767553"/>
                </a:lnTo>
                <a:lnTo>
                  <a:pt x="768323" y="764058"/>
                </a:lnTo>
                <a:lnTo>
                  <a:pt x="761346" y="760881"/>
                </a:lnTo>
                <a:lnTo>
                  <a:pt x="754687" y="757704"/>
                </a:lnTo>
                <a:lnTo>
                  <a:pt x="747394" y="755163"/>
                </a:lnTo>
                <a:lnTo>
                  <a:pt x="740418" y="752622"/>
                </a:lnTo>
                <a:lnTo>
                  <a:pt x="733442" y="750715"/>
                </a:lnTo>
                <a:lnTo>
                  <a:pt x="725832" y="749127"/>
                </a:lnTo>
                <a:lnTo>
                  <a:pt x="718539" y="747856"/>
                </a:lnTo>
                <a:lnTo>
                  <a:pt x="711245" y="747221"/>
                </a:lnTo>
                <a:lnTo>
                  <a:pt x="703635" y="746586"/>
                </a:lnTo>
                <a:lnTo>
                  <a:pt x="696025" y="746268"/>
                </a:lnTo>
                <a:lnTo>
                  <a:pt x="688732" y="746586"/>
                </a:lnTo>
                <a:lnTo>
                  <a:pt x="681438" y="747221"/>
                </a:lnTo>
                <a:lnTo>
                  <a:pt x="673828" y="747856"/>
                </a:lnTo>
                <a:lnTo>
                  <a:pt x="666852" y="749127"/>
                </a:lnTo>
                <a:lnTo>
                  <a:pt x="659242" y="750715"/>
                </a:lnTo>
                <a:lnTo>
                  <a:pt x="652266" y="752622"/>
                </a:lnTo>
                <a:lnTo>
                  <a:pt x="644972" y="755163"/>
                </a:lnTo>
                <a:lnTo>
                  <a:pt x="637996" y="757704"/>
                </a:lnTo>
                <a:lnTo>
                  <a:pt x="631337" y="760881"/>
                </a:lnTo>
                <a:lnTo>
                  <a:pt x="624361" y="764058"/>
                </a:lnTo>
                <a:lnTo>
                  <a:pt x="617702" y="767553"/>
                </a:lnTo>
                <a:lnTo>
                  <a:pt x="611043" y="771682"/>
                </a:lnTo>
                <a:lnTo>
                  <a:pt x="605018" y="776448"/>
                </a:lnTo>
                <a:lnTo>
                  <a:pt x="598994" y="781213"/>
                </a:lnTo>
                <a:lnTo>
                  <a:pt x="592652" y="786296"/>
                </a:lnTo>
                <a:lnTo>
                  <a:pt x="586944" y="792014"/>
                </a:lnTo>
                <a:lnTo>
                  <a:pt x="296167" y="1083010"/>
                </a:lnTo>
                <a:lnTo>
                  <a:pt x="290460" y="1089046"/>
                </a:lnTo>
                <a:lnTo>
                  <a:pt x="285386" y="1095082"/>
                </a:lnTo>
                <a:lnTo>
                  <a:pt x="280630" y="1101118"/>
                </a:lnTo>
                <a:lnTo>
                  <a:pt x="276190" y="1107471"/>
                </a:lnTo>
                <a:lnTo>
                  <a:pt x="272068" y="1113825"/>
                </a:lnTo>
                <a:lnTo>
                  <a:pt x="268580" y="1120814"/>
                </a:lnTo>
                <a:lnTo>
                  <a:pt x="265092" y="1127485"/>
                </a:lnTo>
                <a:lnTo>
                  <a:pt x="261921" y="1134156"/>
                </a:lnTo>
                <a:lnTo>
                  <a:pt x="259384" y="1141463"/>
                </a:lnTo>
                <a:lnTo>
                  <a:pt x="257165" y="1148134"/>
                </a:lnTo>
                <a:lnTo>
                  <a:pt x="255262" y="1155759"/>
                </a:lnTo>
                <a:lnTo>
                  <a:pt x="253676" y="1162748"/>
                </a:lnTo>
                <a:lnTo>
                  <a:pt x="252408" y="1170054"/>
                </a:lnTo>
                <a:lnTo>
                  <a:pt x="251774" y="1177361"/>
                </a:lnTo>
                <a:lnTo>
                  <a:pt x="251140" y="1184668"/>
                </a:lnTo>
                <a:lnTo>
                  <a:pt x="250823" y="1192292"/>
                </a:lnTo>
                <a:lnTo>
                  <a:pt x="251140" y="1199916"/>
                </a:lnTo>
                <a:lnTo>
                  <a:pt x="251774" y="1207223"/>
                </a:lnTo>
                <a:lnTo>
                  <a:pt x="252408" y="1214847"/>
                </a:lnTo>
                <a:lnTo>
                  <a:pt x="253676" y="1222154"/>
                </a:lnTo>
                <a:lnTo>
                  <a:pt x="255262" y="1229461"/>
                </a:lnTo>
                <a:lnTo>
                  <a:pt x="257165" y="1236767"/>
                </a:lnTo>
                <a:lnTo>
                  <a:pt x="259384" y="1244074"/>
                </a:lnTo>
                <a:lnTo>
                  <a:pt x="261921" y="1250745"/>
                </a:lnTo>
                <a:lnTo>
                  <a:pt x="265092" y="1257734"/>
                </a:lnTo>
                <a:lnTo>
                  <a:pt x="268580" y="1264723"/>
                </a:lnTo>
                <a:lnTo>
                  <a:pt x="272068" y="1271077"/>
                </a:lnTo>
                <a:lnTo>
                  <a:pt x="276190" y="1277748"/>
                </a:lnTo>
                <a:lnTo>
                  <a:pt x="280630" y="1284102"/>
                </a:lnTo>
                <a:lnTo>
                  <a:pt x="285703" y="1290138"/>
                </a:lnTo>
                <a:lnTo>
                  <a:pt x="290460" y="1296491"/>
                </a:lnTo>
                <a:lnTo>
                  <a:pt x="296167" y="1302210"/>
                </a:lnTo>
                <a:lnTo>
                  <a:pt x="308534" y="1314599"/>
                </a:lnTo>
                <a:lnTo>
                  <a:pt x="314242" y="1320000"/>
                </a:lnTo>
                <a:lnTo>
                  <a:pt x="320267" y="1325083"/>
                </a:lnTo>
                <a:lnTo>
                  <a:pt x="326608" y="1330165"/>
                </a:lnTo>
                <a:lnTo>
                  <a:pt x="332633" y="1334613"/>
                </a:lnTo>
                <a:lnTo>
                  <a:pt x="339292" y="1338425"/>
                </a:lnTo>
                <a:lnTo>
                  <a:pt x="345951" y="1342237"/>
                </a:lnTo>
                <a:lnTo>
                  <a:pt x="352610" y="1345414"/>
                </a:lnTo>
                <a:lnTo>
                  <a:pt x="359269" y="1348591"/>
                </a:lnTo>
                <a:lnTo>
                  <a:pt x="366245" y="1351450"/>
                </a:lnTo>
                <a:lnTo>
                  <a:pt x="373539" y="1353674"/>
                </a:lnTo>
                <a:lnTo>
                  <a:pt x="380515" y="1355580"/>
                </a:lnTo>
                <a:lnTo>
                  <a:pt x="387808" y="1356851"/>
                </a:lnTo>
                <a:lnTo>
                  <a:pt x="394784" y="1358121"/>
                </a:lnTo>
                <a:lnTo>
                  <a:pt x="402077" y="1359074"/>
                </a:lnTo>
                <a:lnTo>
                  <a:pt x="409370" y="1359710"/>
                </a:lnTo>
                <a:lnTo>
                  <a:pt x="416664" y="1359710"/>
                </a:lnTo>
                <a:lnTo>
                  <a:pt x="424274" y="1359710"/>
                </a:lnTo>
                <a:lnTo>
                  <a:pt x="431884" y="1359074"/>
                </a:lnTo>
                <a:lnTo>
                  <a:pt x="439494" y="1358121"/>
                </a:lnTo>
                <a:lnTo>
                  <a:pt x="446788" y="1356851"/>
                </a:lnTo>
                <a:lnTo>
                  <a:pt x="454081" y="1355262"/>
                </a:lnTo>
                <a:lnTo>
                  <a:pt x="461691" y="1353356"/>
                </a:lnTo>
                <a:lnTo>
                  <a:pt x="468667" y="1351132"/>
                </a:lnTo>
                <a:lnTo>
                  <a:pt x="475960" y="1348591"/>
                </a:lnTo>
                <a:lnTo>
                  <a:pt x="482619" y="1345414"/>
                </a:lnTo>
                <a:lnTo>
                  <a:pt x="489278" y="1342237"/>
                </a:lnTo>
                <a:lnTo>
                  <a:pt x="496255" y="1338425"/>
                </a:lnTo>
                <a:lnTo>
                  <a:pt x="502596" y="1334613"/>
                </a:lnTo>
                <a:lnTo>
                  <a:pt x="509255" y="1330165"/>
                </a:lnTo>
                <a:lnTo>
                  <a:pt x="515280" y="1325083"/>
                </a:lnTo>
                <a:lnTo>
                  <a:pt x="521305" y="1320000"/>
                </a:lnTo>
                <a:lnTo>
                  <a:pt x="527330" y="1314599"/>
                </a:lnTo>
                <a:lnTo>
                  <a:pt x="652583" y="1188797"/>
                </a:lnTo>
                <a:lnTo>
                  <a:pt x="657022" y="1184350"/>
                </a:lnTo>
                <a:lnTo>
                  <a:pt x="661778" y="1180220"/>
                </a:lnTo>
                <a:lnTo>
                  <a:pt x="667169" y="1176408"/>
                </a:lnTo>
                <a:lnTo>
                  <a:pt x="672243" y="1172913"/>
                </a:lnTo>
                <a:lnTo>
                  <a:pt x="677316" y="1169419"/>
                </a:lnTo>
                <a:lnTo>
                  <a:pt x="683024" y="1166560"/>
                </a:lnTo>
                <a:lnTo>
                  <a:pt x="688415" y="1163701"/>
                </a:lnTo>
                <a:lnTo>
                  <a:pt x="693805" y="1161477"/>
                </a:lnTo>
                <a:lnTo>
                  <a:pt x="699830" y="1159253"/>
                </a:lnTo>
                <a:lnTo>
                  <a:pt x="705538" y="1157347"/>
                </a:lnTo>
                <a:lnTo>
                  <a:pt x="711245" y="1156076"/>
                </a:lnTo>
                <a:lnTo>
                  <a:pt x="717270" y="1154488"/>
                </a:lnTo>
                <a:lnTo>
                  <a:pt x="723295" y="1153217"/>
                </a:lnTo>
                <a:lnTo>
                  <a:pt x="729003" y="1152582"/>
                </a:lnTo>
                <a:lnTo>
                  <a:pt x="735345" y="1152264"/>
                </a:lnTo>
                <a:lnTo>
                  <a:pt x="741052" y="1151947"/>
                </a:lnTo>
                <a:lnTo>
                  <a:pt x="747077" y="1152264"/>
                </a:lnTo>
                <a:lnTo>
                  <a:pt x="753102" y="1152582"/>
                </a:lnTo>
                <a:lnTo>
                  <a:pt x="759127" y="1153217"/>
                </a:lnTo>
                <a:lnTo>
                  <a:pt x="764835" y="1154488"/>
                </a:lnTo>
                <a:lnTo>
                  <a:pt x="771176" y="1156076"/>
                </a:lnTo>
                <a:lnTo>
                  <a:pt x="776884" y="1157347"/>
                </a:lnTo>
                <a:lnTo>
                  <a:pt x="782592" y="1159253"/>
                </a:lnTo>
                <a:lnTo>
                  <a:pt x="788300" y="1161477"/>
                </a:lnTo>
                <a:lnTo>
                  <a:pt x="794007" y="1163701"/>
                </a:lnTo>
                <a:lnTo>
                  <a:pt x="799398" y="1166560"/>
                </a:lnTo>
                <a:lnTo>
                  <a:pt x="805106" y="1169419"/>
                </a:lnTo>
                <a:lnTo>
                  <a:pt x="810179" y="1172913"/>
                </a:lnTo>
                <a:lnTo>
                  <a:pt x="815253" y="1176726"/>
                </a:lnTo>
                <a:lnTo>
                  <a:pt x="820326" y="1180538"/>
                </a:lnTo>
                <a:lnTo>
                  <a:pt x="825083" y="1184350"/>
                </a:lnTo>
                <a:lnTo>
                  <a:pt x="829839" y="1188797"/>
                </a:lnTo>
                <a:lnTo>
                  <a:pt x="834278" y="1193880"/>
                </a:lnTo>
                <a:lnTo>
                  <a:pt x="838718" y="1198646"/>
                </a:lnTo>
                <a:lnTo>
                  <a:pt x="842523" y="1203411"/>
                </a:lnTo>
                <a:lnTo>
                  <a:pt x="846011" y="1208811"/>
                </a:lnTo>
                <a:lnTo>
                  <a:pt x="849182" y="1213894"/>
                </a:lnTo>
                <a:lnTo>
                  <a:pt x="852036" y="1219295"/>
                </a:lnTo>
                <a:lnTo>
                  <a:pt x="855207" y="1224695"/>
                </a:lnTo>
                <a:lnTo>
                  <a:pt x="857426" y="1230731"/>
                </a:lnTo>
                <a:lnTo>
                  <a:pt x="859646" y="1236132"/>
                </a:lnTo>
                <a:lnTo>
                  <a:pt x="861549" y="1241850"/>
                </a:lnTo>
                <a:lnTo>
                  <a:pt x="862817" y="1247886"/>
                </a:lnTo>
                <a:lnTo>
                  <a:pt x="864085" y="1253922"/>
                </a:lnTo>
                <a:lnTo>
                  <a:pt x="865354" y="1259958"/>
                </a:lnTo>
                <a:lnTo>
                  <a:pt x="865988" y="1265994"/>
                </a:lnTo>
                <a:lnTo>
                  <a:pt x="866305" y="1271712"/>
                </a:lnTo>
                <a:lnTo>
                  <a:pt x="866622" y="1278066"/>
                </a:lnTo>
                <a:lnTo>
                  <a:pt x="866305" y="1283784"/>
                </a:lnTo>
                <a:lnTo>
                  <a:pt x="865988" y="1289820"/>
                </a:lnTo>
                <a:lnTo>
                  <a:pt x="865354" y="1295856"/>
                </a:lnTo>
                <a:lnTo>
                  <a:pt x="864085" y="1301892"/>
                </a:lnTo>
                <a:lnTo>
                  <a:pt x="862817" y="1307610"/>
                </a:lnTo>
                <a:lnTo>
                  <a:pt x="861549" y="1313646"/>
                </a:lnTo>
                <a:lnTo>
                  <a:pt x="859646" y="1319364"/>
                </a:lnTo>
                <a:lnTo>
                  <a:pt x="857426" y="1325083"/>
                </a:lnTo>
                <a:lnTo>
                  <a:pt x="855207" y="1330801"/>
                </a:lnTo>
                <a:lnTo>
                  <a:pt x="852036" y="1336201"/>
                </a:lnTo>
                <a:lnTo>
                  <a:pt x="849182" y="1341602"/>
                </a:lnTo>
                <a:lnTo>
                  <a:pt x="846011" y="1346685"/>
                </a:lnTo>
                <a:lnTo>
                  <a:pt x="842523" y="1352085"/>
                </a:lnTo>
                <a:lnTo>
                  <a:pt x="838718" y="1357168"/>
                </a:lnTo>
                <a:lnTo>
                  <a:pt x="834278" y="1361934"/>
                </a:lnTo>
                <a:lnTo>
                  <a:pt x="829839" y="1366699"/>
                </a:lnTo>
                <a:lnTo>
                  <a:pt x="704586" y="1492183"/>
                </a:lnTo>
                <a:lnTo>
                  <a:pt x="696976" y="1499489"/>
                </a:lnTo>
                <a:lnTo>
                  <a:pt x="689366" y="1506796"/>
                </a:lnTo>
                <a:lnTo>
                  <a:pt x="681755" y="1513467"/>
                </a:lnTo>
                <a:lnTo>
                  <a:pt x="673511" y="1520139"/>
                </a:lnTo>
                <a:lnTo>
                  <a:pt x="665584" y="1526492"/>
                </a:lnTo>
                <a:lnTo>
                  <a:pt x="657339" y="1532528"/>
                </a:lnTo>
                <a:lnTo>
                  <a:pt x="649095" y="1538882"/>
                </a:lnTo>
                <a:lnTo>
                  <a:pt x="640533" y="1544282"/>
                </a:lnTo>
                <a:lnTo>
                  <a:pt x="632289" y="1549683"/>
                </a:lnTo>
                <a:lnTo>
                  <a:pt x="623410" y="1554766"/>
                </a:lnTo>
                <a:lnTo>
                  <a:pt x="614848" y="1560166"/>
                </a:lnTo>
                <a:lnTo>
                  <a:pt x="605970" y="1564932"/>
                </a:lnTo>
                <a:lnTo>
                  <a:pt x="597091" y="1569379"/>
                </a:lnTo>
                <a:lnTo>
                  <a:pt x="587895" y="1573827"/>
                </a:lnTo>
                <a:lnTo>
                  <a:pt x="579017" y="1577639"/>
                </a:lnTo>
                <a:lnTo>
                  <a:pt x="569821" y="1581451"/>
                </a:lnTo>
                <a:lnTo>
                  <a:pt x="560625" y="1584946"/>
                </a:lnTo>
                <a:lnTo>
                  <a:pt x="551429" y="1588440"/>
                </a:lnTo>
                <a:lnTo>
                  <a:pt x="541916" y="1591617"/>
                </a:lnTo>
                <a:lnTo>
                  <a:pt x="532403" y="1594476"/>
                </a:lnTo>
                <a:lnTo>
                  <a:pt x="522891" y="1597335"/>
                </a:lnTo>
                <a:lnTo>
                  <a:pt x="513695" y="1599559"/>
                </a:lnTo>
                <a:lnTo>
                  <a:pt x="503865" y="1601783"/>
                </a:lnTo>
                <a:lnTo>
                  <a:pt x="494669" y="1603689"/>
                </a:lnTo>
                <a:lnTo>
                  <a:pt x="484839" y="1605277"/>
                </a:lnTo>
                <a:lnTo>
                  <a:pt x="475326" y="1606866"/>
                </a:lnTo>
                <a:lnTo>
                  <a:pt x="465496" y="1608454"/>
                </a:lnTo>
                <a:lnTo>
                  <a:pt x="455666" y="1609407"/>
                </a:lnTo>
                <a:lnTo>
                  <a:pt x="446471" y="1610360"/>
                </a:lnTo>
                <a:lnTo>
                  <a:pt x="436641" y="1610995"/>
                </a:lnTo>
                <a:lnTo>
                  <a:pt x="427128" y="1611313"/>
                </a:lnTo>
                <a:lnTo>
                  <a:pt x="417298" y="1611313"/>
                </a:lnTo>
                <a:lnTo>
                  <a:pt x="416664" y="1611313"/>
                </a:lnTo>
                <a:lnTo>
                  <a:pt x="407151" y="1611313"/>
                </a:lnTo>
                <a:lnTo>
                  <a:pt x="397321" y="1610995"/>
                </a:lnTo>
                <a:lnTo>
                  <a:pt x="387808" y="1610360"/>
                </a:lnTo>
                <a:lnTo>
                  <a:pt x="377978" y="1609407"/>
                </a:lnTo>
                <a:lnTo>
                  <a:pt x="368148" y="1608454"/>
                </a:lnTo>
                <a:lnTo>
                  <a:pt x="358635" y="1606866"/>
                </a:lnTo>
                <a:lnTo>
                  <a:pt x="348805" y="1605277"/>
                </a:lnTo>
                <a:lnTo>
                  <a:pt x="339292" y="1603689"/>
                </a:lnTo>
                <a:lnTo>
                  <a:pt x="329779" y="1601783"/>
                </a:lnTo>
                <a:lnTo>
                  <a:pt x="320267" y="1599559"/>
                </a:lnTo>
                <a:lnTo>
                  <a:pt x="310754" y="1597017"/>
                </a:lnTo>
                <a:lnTo>
                  <a:pt x="301558" y="1594476"/>
                </a:lnTo>
                <a:lnTo>
                  <a:pt x="292045" y="1591617"/>
                </a:lnTo>
                <a:lnTo>
                  <a:pt x="282532" y="1588122"/>
                </a:lnTo>
                <a:lnTo>
                  <a:pt x="273653" y="1584628"/>
                </a:lnTo>
                <a:lnTo>
                  <a:pt x="264141" y="1581133"/>
                </a:lnTo>
                <a:lnTo>
                  <a:pt x="255262" y="1577321"/>
                </a:lnTo>
                <a:lnTo>
                  <a:pt x="246066" y="1573509"/>
                </a:lnTo>
                <a:lnTo>
                  <a:pt x="237505" y="1568744"/>
                </a:lnTo>
                <a:lnTo>
                  <a:pt x="228309" y="1564296"/>
                </a:lnTo>
                <a:lnTo>
                  <a:pt x="219747" y="1559531"/>
                </a:lnTo>
                <a:lnTo>
                  <a:pt x="211186" y="1554448"/>
                </a:lnTo>
                <a:lnTo>
                  <a:pt x="202624" y="1549365"/>
                </a:lnTo>
                <a:lnTo>
                  <a:pt x="194062" y="1543965"/>
                </a:lnTo>
                <a:lnTo>
                  <a:pt x="185818" y="1538246"/>
                </a:lnTo>
                <a:lnTo>
                  <a:pt x="177574" y="1532211"/>
                </a:lnTo>
                <a:lnTo>
                  <a:pt x="169646" y="1526175"/>
                </a:lnTo>
                <a:lnTo>
                  <a:pt x="161402" y="1519821"/>
                </a:lnTo>
                <a:lnTo>
                  <a:pt x="153791" y="1513150"/>
                </a:lnTo>
                <a:lnTo>
                  <a:pt x="146181" y="1506478"/>
                </a:lnTo>
                <a:lnTo>
                  <a:pt x="138571" y="1499489"/>
                </a:lnTo>
                <a:lnTo>
                  <a:pt x="131278" y="1492183"/>
                </a:lnTo>
                <a:lnTo>
                  <a:pt x="118594" y="1479793"/>
                </a:lnTo>
                <a:lnTo>
                  <a:pt x="111618" y="1472487"/>
                </a:lnTo>
                <a:lnTo>
                  <a:pt x="104324" y="1464545"/>
                </a:lnTo>
                <a:lnTo>
                  <a:pt x="97665" y="1456920"/>
                </a:lnTo>
                <a:lnTo>
                  <a:pt x="90689" y="1448978"/>
                </a:lnTo>
                <a:lnTo>
                  <a:pt x="84665" y="1441036"/>
                </a:lnTo>
                <a:lnTo>
                  <a:pt x="78323" y="1432776"/>
                </a:lnTo>
                <a:lnTo>
                  <a:pt x="72298" y="1424517"/>
                </a:lnTo>
                <a:lnTo>
                  <a:pt x="66907" y="1415939"/>
                </a:lnTo>
                <a:lnTo>
                  <a:pt x="61517" y="1407680"/>
                </a:lnTo>
                <a:lnTo>
                  <a:pt x="55809" y="1398785"/>
                </a:lnTo>
                <a:lnTo>
                  <a:pt x="51052" y="1390207"/>
                </a:lnTo>
                <a:lnTo>
                  <a:pt x="46296" y="1381312"/>
                </a:lnTo>
                <a:lnTo>
                  <a:pt x="41857" y="1372417"/>
                </a:lnTo>
                <a:lnTo>
                  <a:pt x="37417" y="1363204"/>
                </a:lnTo>
                <a:lnTo>
                  <a:pt x="33295" y="1354309"/>
                </a:lnTo>
                <a:lnTo>
                  <a:pt x="29807" y="1345096"/>
                </a:lnTo>
                <a:lnTo>
                  <a:pt x="26002" y="1335884"/>
                </a:lnTo>
                <a:lnTo>
                  <a:pt x="22514" y="1326353"/>
                </a:lnTo>
                <a:lnTo>
                  <a:pt x="19343" y="1317458"/>
                </a:lnTo>
                <a:lnTo>
                  <a:pt x="16489" y="1307610"/>
                </a:lnTo>
                <a:lnTo>
                  <a:pt x="13952" y="1298397"/>
                </a:lnTo>
                <a:lnTo>
                  <a:pt x="11415" y="1288867"/>
                </a:lnTo>
                <a:lnTo>
                  <a:pt x="9513" y="1279337"/>
                </a:lnTo>
                <a:lnTo>
                  <a:pt x="7610" y="1269806"/>
                </a:lnTo>
                <a:lnTo>
                  <a:pt x="5391" y="1260276"/>
                </a:lnTo>
                <a:lnTo>
                  <a:pt x="4122" y="1250428"/>
                </a:lnTo>
                <a:lnTo>
                  <a:pt x="2854" y="1240579"/>
                </a:lnTo>
                <a:lnTo>
                  <a:pt x="1585" y="1231049"/>
                </a:lnTo>
                <a:lnTo>
                  <a:pt x="951" y="1221201"/>
                </a:lnTo>
                <a:lnTo>
                  <a:pt x="317" y="1211671"/>
                </a:lnTo>
                <a:lnTo>
                  <a:pt x="0" y="1201822"/>
                </a:lnTo>
                <a:lnTo>
                  <a:pt x="0" y="1192292"/>
                </a:lnTo>
                <a:lnTo>
                  <a:pt x="0" y="1182444"/>
                </a:lnTo>
                <a:lnTo>
                  <a:pt x="317" y="1172913"/>
                </a:lnTo>
                <a:lnTo>
                  <a:pt x="951" y="1163065"/>
                </a:lnTo>
                <a:lnTo>
                  <a:pt x="1585" y="1153217"/>
                </a:lnTo>
                <a:lnTo>
                  <a:pt x="2854" y="1143687"/>
                </a:lnTo>
                <a:lnTo>
                  <a:pt x="4122" y="1133839"/>
                </a:lnTo>
                <a:lnTo>
                  <a:pt x="5391" y="1124626"/>
                </a:lnTo>
                <a:lnTo>
                  <a:pt x="7610" y="1114778"/>
                </a:lnTo>
                <a:lnTo>
                  <a:pt x="9513" y="1105247"/>
                </a:lnTo>
                <a:lnTo>
                  <a:pt x="11733" y="1095717"/>
                </a:lnTo>
                <a:lnTo>
                  <a:pt x="13952" y="1086187"/>
                </a:lnTo>
                <a:lnTo>
                  <a:pt x="16806" y="1076656"/>
                </a:lnTo>
                <a:lnTo>
                  <a:pt x="19660" y="1067126"/>
                </a:lnTo>
                <a:lnTo>
                  <a:pt x="22514" y="1057913"/>
                </a:lnTo>
                <a:lnTo>
                  <a:pt x="26319" y="1048700"/>
                </a:lnTo>
                <a:lnTo>
                  <a:pt x="29807" y="1039487"/>
                </a:lnTo>
                <a:lnTo>
                  <a:pt x="33612" y="1030275"/>
                </a:lnTo>
                <a:lnTo>
                  <a:pt x="37417" y="1021380"/>
                </a:lnTo>
                <a:lnTo>
                  <a:pt x="42174" y="1012167"/>
                </a:lnTo>
                <a:lnTo>
                  <a:pt x="46613" y="1003590"/>
                </a:lnTo>
                <a:lnTo>
                  <a:pt x="51369" y="994694"/>
                </a:lnTo>
                <a:lnTo>
                  <a:pt x="56126" y="986117"/>
                </a:lnTo>
                <a:lnTo>
                  <a:pt x="61517" y="977222"/>
                </a:lnTo>
                <a:lnTo>
                  <a:pt x="66907" y="968962"/>
                </a:lnTo>
                <a:lnTo>
                  <a:pt x="72615" y="960385"/>
                </a:lnTo>
                <a:lnTo>
                  <a:pt x="78640" y="952443"/>
                </a:lnTo>
                <a:lnTo>
                  <a:pt x="84665" y="943866"/>
                </a:lnTo>
                <a:lnTo>
                  <a:pt x="91006" y="936241"/>
                </a:lnTo>
                <a:lnTo>
                  <a:pt x="97665" y="927981"/>
                </a:lnTo>
                <a:lnTo>
                  <a:pt x="104324" y="920357"/>
                </a:lnTo>
                <a:lnTo>
                  <a:pt x="111618" y="913050"/>
                </a:lnTo>
                <a:lnTo>
                  <a:pt x="118594" y="905426"/>
                </a:lnTo>
                <a:lnTo>
                  <a:pt x="409687" y="613795"/>
                </a:lnTo>
                <a:lnTo>
                  <a:pt x="416981" y="606806"/>
                </a:lnTo>
                <a:lnTo>
                  <a:pt x="424591" y="599817"/>
                </a:lnTo>
                <a:lnTo>
                  <a:pt x="432201" y="592828"/>
                </a:lnTo>
                <a:lnTo>
                  <a:pt x="440446" y="586157"/>
                </a:lnTo>
                <a:lnTo>
                  <a:pt x="448373" y="579803"/>
                </a:lnTo>
                <a:lnTo>
                  <a:pt x="456618" y="573767"/>
                </a:lnTo>
                <a:lnTo>
                  <a:pt x="464545" y="567731"/>
                </a:lnTo>
                <a:lnTo>
                  <a:pt x="472789" y="562013"/>
                </a:lnTo>
                <a:lnTo>
                  <a:pt x="481668" y="556612"/>
                </a:lnTo>
                <a:lnTo>
                  <a:pt x="489913" y="551530"/>
                </a:lnTo>
                <a:lnTo>
                  <a:pt x="498791" y="546447"/>
                </a:lnTo>
                <a:lnTo>
                  <a:pt x="507353" y="541682"/>
                </a:lnTo>
                <a:lnTo>
                  <a:pt x="516549" y="537234"/>
                </a:lnTo>
                <a:lnTo>
                  <a:pt x="525744" y="532786"/>
                </a:lnTo>
                <a:lnTo>
                  <a:pt x="534623" y="528974"/>
                </a:lnTo>
                <a:lnTo>
                  <a:pt x="543819" y="524844"/>
                </a:lnTo>
                <a:lnTo>
                  <a:pt x="553015" y="521350"/>
                </a:lnTo>
                <a:lnTo>
                  <a:pt x="562210" y="517855"/>
                </a:lnTo>
                <a:lnTo>
                  <a:pt x="571406" y="514679"/>
                </a:lnTo>
                <a:lnTo>
                  <a:pt x="580919" y="511819"/>
                </a:lnTo>
                <a:lnTo>
                  <a:pt x="590115" y="508960"/>
                </a:lnTo>
                <a:lnTo>
                  <a:pt x="599945" y="506737"/>
                </a:lnTo>
                <a:lnTo>
                  <a:pt x="609141" y="504513"/>
                </a:lnTo>
                <a:lnTo>
                  <a:pt x="618971" y="502607"/>
                </a:lnTo>
                <a:lnTo>
                  <a:pt x="628801" y="500701"/>
                </a:lnTo>
                <a:lnTo>
                  <a:pt x="637996" y="499430"/>
                </a:lnTo>
                <a:lnTo>
                  <a:pt x="647826" y="498159"/>
                </a:lnTo>
                <a:lnTo>
                  <a:pt x="657339" y="496888"/>
                </a:lnTo>
                <a:lnTo>
                  <a:pt x="667169" y="496253"/>
                </a:lnTo>
                <a:lnTo>
                  <a:pt x="676682" y="495618"/>
                </a:lnTo>
                <a:lnTo>
                  <a:pt x="686512" y="495300"/>
                </a:lnTo>
                <a:close/>
                <a:moveTo>
                  <a:pt x="1100956" y="0"/>
                </a:moveTo>
                <a:lnTo>
                  <a:pt x="1110484" y="318"/>
                </a:lnTo>
                <a:lnTo>
                  <a:pt x="1120330" y="635"/>
                </a:lnTo>
                <a:lnTo>
                  <a:pt x="1129858" y="953"/>
                </a:lnTo>
                <a:lnTo>
                  <a:pt x="1139704" y="1906"/>
                </a:lnTo>
                <a:lnTo>
                  <a:pt x="1149549" y="2858"/>
                </a:lnTo>
                <a:lnTo>
                  <a:pt x="1159077" y="4129"/>
                </a:lnTo>
                <a:lnTo>
                  <a:pt x="1168605" y="5717"/>
                </a:lnTo>
                <a:lnTo>
                  <a:pt x="1178133" y="7622"/>
                </a:lnTo>
                <a:lnTo>
                  <a:pt x="1187979" y="9528"/>
                </a:lnTo>
                <a:lnTo>
                  <a:pt x="1197189" y="11751"/>
                </a:lnTo>
                <a:lnTo>
                  <a:pt x="1207035" y="14292"/>
                </a:lnTo>
                <a:lnTo>
                  <a:pt x="1216245" y="16832"/>
                </a:lnTo>
                <a:lnTo>
                  <a:pt x="1225774" y="19691"/>
                </a:lnTo>
                <a:lnTo>
                  <a:pt x="1235302" y="22867"/>
                </a:lnTo>
                <a:lnTo>
                  <a:pt x="1244512" y="26360"/>
                </a:lnTo>
                <a:lnTo>
                  <a:pt x="1253722" y="29854"/>
                </a:lnTo>
                <a:lnTo>
                  <a:pt x="1262615" y="33665"/>
                </a:lnTo>
                <a:lnTo>
                  <a:pt x="1271826" y="37793"/>
                </a:lnTo>
                <a:lnTo>
                  <a:pt x="1280719" y="42240"/>
                </a:lnTo>
                <a:lnTo>
                  <a:pt x="1289929" y="46686"/>
                </a:lnTo>
                <a:lnTo>
                  <a:pt x="1298504" y="51450"/>
                </a:lnTo>
                <a:lnTo>
                  <a:pt x="1307397" y="56214"/>
                </a:lnTo>
                <a:lnTo>
                  <a:pt x="1315972" y="61613"/>
                </a:lnTo>
                <a:lnTo>
                  <a:pt x="1324547" y="67012"/>
                </a:lnTo>
                <a:lnTo>
                  <a:pt x="1332805" y="72728"/>
                </a:lnTo>
                <a:lnTo>
                  <a:pt x="1341063" y="78762"/>
                </a:lnTo>
                <a:lnTo>
                  <a:pt x="1349320" y="84797"/>
                </a:lnTo>
                <a:lnTo>
                  <a:pt x="1357260" y="91148"/>
                </a:lnTo>
                <a:lnTo>
                  <a:pt x="1365200" y="97818"/>
                </a:lnTo>
                <a:lnTo>
                  <a:pt x="1373141" y="104805"/>
                </a:lnTo>
                <a:lnTo>
                  <a:pt x="1380445" y="111792"/>
                </a:lnTo>
                <a:lnTo>
                  <a:pt x="1388068" y="119096"/>
                </a:lnTo>
                <a:lnTo>
                  <a:pt x="1400454" y="131482"/>
                </a:lnTo>
                <a:lnTo>
                  <a:pt x="1407759" y="138787"/>
                </a:lnTo>
                <a:lnTo>
                  <a:pt x="1414746" y="146727"/>
                </a:lnTo>
                <a:lnTo>
                  <a:pt x="1421416" y="154349"/>
                </a:lnTo>
                <a:lnTo>
                  <a:pt x="1428403" y="161971"/>
                </a:lnTo>
                <a:lnTo>
                  <a:pt x="1434437" y="170229"/>
                </a:lnTo>
                <a:lnTo>
                  <a:pt x="1440472" y="178168"/>
                </a:lnTo>
                <a:lnTo>
                  <a:pt x="1446824" y="186743"/>
                </a:lnTo>
                <a:lnTo>
                  <a:pt x="1452223" y="195001"/>
                </a:lnTo>
                <a:lnTo>
                  <a:pt x="1457622" y="203576"/>
                </a:lnTo>
                <a:lnTo>
                  <a:pt x="1463022" y="211833"/>
                </a:lnTo>
                <a:lnTo>
                  <a:pt x="1468103" y="220725"/>
                </a:lnTo>
                <a:lnTo>
                  <a:pt x="1472550" y="229618"/>
                </a:lnTo>
                <a:lnTo>
                  <a:pt x="1477631" y="238510"/>
                </a:lnTo>
                <a:lnTo>
                  <a:pt x="1481760" y="247403"/>
                </a:lnTo>
                <a:lnTo>
                  <a:pt x="1485571" y="256613"/>
                </a:lnTo>
                <a:lnTo>
                  <a:pt x="1489383" y="265506"/>
                </a:lnTo>
                <a:lnTo>
                  <a:pt x="1492876" y="275033"/>
                </a:lnTo>
                <a:lnTo>
                  <a:pt x="1496687" y="283926"/>
                </a:lnTo>
                <a:lnTo>
                  <a:pt x="1499863" y="293454"/>
                </a:lnTo>
                <a:lnTo>
                  <a:pt x="1502722" y="302981"/>
                </a:lnTo>
                <a:lnTo>
                  <a:pt x="1505263" y="312191"/>
                </a:lnTo>
                <a:lnTo>
                  <a:pt x="1507803" y="322037"/>
                </a:lnTo>
                <a:lnTo>
                  <a:pt x="1509709" y="331247"/>
                </a:lnTo>
                <a:lnTo>
                  <a:pt x="1512250" y="341092"/>
                </a:lnTo>
                <a:lnTo>
                  <a:pt x="1513838" y="350620"/>
                </a:lnTo>
                <a:lnTo>
                  <a:pt x="1515426" y="360148"/>
                </a:lnTo>
                <a:lnTo>
                  <a:pt x="1516696" y="369675"/>
                </a:lnTo>
                <a:lnTo>
                  <a:pt x="1517649" y="379521"/>
                </a:lnTo>
                <a:lnTo>
                  <a:pt x="1518284" y="389366"/>
                </a:lnTo>
                <a:lnTo>
                  <a:pt x="1518919" y="398894"/>
                </a:lnTo>
                <a:lnTo>
                  <a:pt x="1519237" y="408739"/>
                </a:lnTo>
                <a:lnTo>
                  <a:pt x="1519237" y="418267"/>
                </a:lnTo>
                <a:lnTo>
                  <a:pt x="1519237" y="428112"/>
                </a:lnTo>
                <a:lnTo>
                  <a:pt x="1518919" y="437640"/>
                </a:lnTo>
                <a:lnTo>
                  <a:pt x="1518284" y="447485"/>
                </a:lnTo>
                <a:lnTo>
                  <a:pt x="1517649" y="457013"/>
                </a:lnTo>
                <a:lnTo>
                  <a:pt x="1516696" y="466858"/>
                </a:lnTo>
                <a:lnTo>
                  <a:pt x="1515426" y="476703"/>
                </a:lnTo>
                <a:lnTo>
                  <a:pt x="1513838" y="486231"/>
                </a:lnTo>
                <a:lnTo>
                  <a:pt x="1512250" y="496076"/>
                </a:lnTo>
                <a:lnTo>
                  <a:pt x="1509709" y="505287"/>
                </a:lnTo>
                <a:lnTo>
                  <a:pt x="1507803" y="515132"/>
                </a:lnTo>
                <a:lnTo>
                  <a:pt x="1505263" y="524342"/>
                </a:lnTo>
                <a:lnTo>
                  <a:pt x="1502722" y="533870"/>
                </a:lnTo>
                <a:lnTo>
                  <a:pt x="1499863" y="543080"/>
                </a:lnTo>
                <a:lnTo>
                  <a:pt x="1496687" y="552608"/>
                </a:lnTo>
                <a:lnTo>
                  <a:pt x="1493511" y="561818"/>
                </a:lnTo>
                <a:lnTo>
                  <a:pt x="1489700" y="571345"/>
                </a:lnTo>
                <a:lnTo>
                  <a:pt x="1485889" y="580238"/>
                </a:lnTo>
                <a:lnTo>
                  <a:pt x="1481760" y="589448"/>
                </a:lnTo>
                <a:lnTo>
                  <a:pt x="1477631" y="598658"/>
                </a:lnTo>
                <a:lnTo>
                  <a:pt x="1472867" y="607233"/>
                </a:lnTo>
                <a:lnTo>
                  <a:pt x="1468103" y="616443"/>
                </a:lnTo>
                <a:lnTo>
                  <a:pt x="1463339" y="625018"/>
                </a:lnTo>
                <a:lnTo>
                  <a:pt x="1457622" y="633593"/>
                </a:lnTo>
                <a:lnTo>
                  <a:pt x="1452541" y="642168"/>
                </a:lnTo>
                <a:lnTo>
                  <a:pt x="1446824" y="650108"/>
                </a:lnTo>
                <a:lnTo>
                  <a:pt x="1440789" y="658683"/>
                </a:lnTo>
                <a:lnTo>
                  <a:pt x="1434755" y="666622"/>
                </a:lnTo>
                <a:lnTo>
                  <a:pt x="1428403" y="674880"/>
                </a:lnTo>
                <a:lnTo>
                  <a:pt x="1421416" y="682820"/>
                </a:lnTo>
                <a:lnTo>
                  <a:pt x="1414746" y="690759"/>
                </a:lnTo>
                <a:lnTo>
                  <a:pt x="1407759" y="698064"/>
                </a:lnTo>
                <a:lnTo>
                  <a:pt x="1400454" y="706004"/>
                </a:lnTo>
                <a:lnTo>
                  <a:pt x="1108896" y="996917"/>
                </a:lnTo>
                <a:lnTo>
                  <a:pt x="1101591" y="1004221"/>
                </a:lnTo>
                <a:lnTo>
                  <a:pt x="1093651" y="1011208"/>
                </a:lnTo>
                <a:lnTo>
                  <a:pt x="1086029" y="1018513"/>
                </a:lnTo>
                <a:lnTo>
                  <a:pt x="1078407" y="1024865"/>
                </a:lnTo>
                <a:lnTo>
                  <a:pt x="1070149" y="1031216"/>
                </a:lnTo>
                <a:lnTo>
                  <a:pt x="1061891" y="1037568"/>
                </a:lnTo>
                <a:lnTo>
                  <a:pt x="1053634" y="1043285"/>
                </a:lnTo>
                <a:lnTo>
                  <a:pt x="1045376" y="1049001"/>
                </a:lnTo>
                <a:lnTo>
                  <a:pt x="1036483" y="1054718"/>
                </a:lnTo>
                <a:lnTo>
                  <a:pt x="1028226" y="1059800"/>
                </a:lnTo>
                <a:lnTo>
                  <a:pt x="1019333" y="1064563"/>
                </a:lnTo>
                <a:lnTo>
                  <a:pt x="1010440" y="1069645"/>
                </a:lnTo>
                <a:lnTo>
                  <a:pt x="1001547" y="1074091"/>
                </a:lnTo>
                <a:lnTo>
                  <a:pt x="992654" y="1078220"/>
                </a:lnTo>
                <a:lnTo>
                  <a:pt x="983444" y="1082348"/>
                </a:lnTo>
                <a:lnTo>
                  <a:pt x="973916" y="1086477"/>
                </a:lnTo>
                <a:lnTo>
                  <a:pt x="965023" y="1089971"/>
                </a:lnTo>
                <a:lnTo>
                  <a:pt x="955495" y="1093147"/>
                </a:lnTo>
                <a:lnTo>
                  <a:pt x="946285" y="1096322"/>
                </a:lnTo>
                <a:lnTo>
                  <a:pt x="936757" y="1099181"/>
                </a:lnTo>
                <a:lnTo>
                  <a:pt x="927546" y="1101721"/>
                </a:lnTo>
                <a:lnTo>
                  <a:pt x="917700" y="1104580"/>
                </a:lnTo>
                <a:lnTo>
                  <a:pt x="908490" y="1106803"/>
                </a:lnTo>
                <a:lnTo>
                  <a:pt x="898644" y="1108708"/>
                </a:lnTo>
                <a:lnTo>
                  <a:pt x="889116" y="1110296"/>
                </a:lnTo>
                <a:lnTo>
                  <a:pt x="879588" y="1111884"/>
                </a:lnTo>
                <a:lnTo>
                  <a:pt x="869743" y="1113155"/>
                </a:lnTo>
                <a:lnTo>
                  <a:pt x="860215" y="1114108"/>
                </a:lnTo>
                <a:lnTo>
                  <a:pt x="850369" y="1114743"/>
                </a:lnTo>
                <a:lnTo>
                  <a:pt x="840841" y="1115378"/>
                </a:lnTo>
                <a:lnTo>
                  <a:pt x="830995" y="1115695"/>
                </a:lnTo>
                <a:lnTo>
                  <a:pt x="821467" y="1116013"/>
                </a:lnTo>
                <a:lnTo>
                  <a:pt x="820832" y="1116013"/>
                </a:lnTo>
                <a:lnTo>
                  <a:pt x="810986" y="1115695"/>
                </a:lnTo>
                <a:lnTo>
                  <a:pt x="801141" y="1115378"/>
                </a:lnTo>
                <a:lnTo>
                  <a:pt x="791613" y="1114743"/>
                </a:lnTo>
                <a:lnTo>
                  <a:pt x="781767" y="1114108"/>
                </a:lnTo>
                <a:lnTo>
                  <a:pt x="772239" y="1113155"/>
                </a:lnTo>
                <a:lnTo>
                  <a:pt x="762393" y="1111884"/>
                </a:lnTo>
                <a:lnTo>
                  <a:pt x="753183" y="1110296"/>
                </a:lnTo>
                <a:lnTo>
                  <a:pt x="743337" y="1108391"/>
                </a:lnTo>
                <a:lnTo>
                  <a:pt x="733809" y="1106485"/>
                </a:lnTo>
                <a:lnTo>
                  <a:pt x="724281" y="1104262"/>
                </a:lnTo>
                <a:lnTo>
                  <a:pt x="714753" y="1101721"/>
                </a:lnTo>
                <a:lnTo>
                  <a:pt x="705543" y="1098863"/>
                </a:lnTo>
                <a:lnTo>
                  <a:pt x="696015" y="1096005"/>
                </a:lnTo>
                <a:lnTo>
                  <a:pt x="686804" y="1092829"/>
                </a:lnTo>
                <a:lnTo>
                  <a:pt x="677276" y="1089653"/>
                </a:lnTo>
                <a:lnTo>
                  <a:pt x="668384" y="1086160"/>
                </a:lnTo>
                <a:lnTo>
                  <a:pt x="659173" y="1082031"/>
                </a:lnTo>
                <a:lnTo>
                  <a:pt x="650280" y="1077902"/>
                </a:lnTo>
                <a:lnTo>
                  <a:pt x="641070" y="1073774"/>
                </a:lnTo>
                <a:lnTo>
                  <a:pt x="632495" y="1069327"/>
                </a:lnTo>
                <a:lnTo>
                  <a:pt x="623602" y="1064246"/>
                </a:lnTo>
                <a:lnTo>
                  <a:pt x="615027" y="1059482"/>
                </a:lnTo>
                <a:lnTo>
                  <a:pt x="606451" y="1054401"/>
                </a:lnTo>
                <a:lnTo>
                  <a:pt x="597876" y="1048684"/>
                </a:lnTo>
                <a:lnTo>
                  <a:pt x="589618" y="1042967"/>
                </a:lnTo>
                <a:lnTo>
                  <a:pt x="581361" y="1037251"/>
                </a:lnTo>
                <a:lnTo>
                  <a:pt x="573103" y="1030899"/>
                </a:lnTo>
                <a:lnTo>
                  <a:pt x="565481" y="1024547"/>
                </a:lnTo>
                <a:lnTo>
                  <a:pt x="557223" y="1018195"/>
                </a:lnTo>
                <a:lnTo>
                  <a:pt x="549918" y="1011208"/>
                </a:lnTo>
                <a:lnTo>
                  <a:pt x="542296" y="1004221"/>
                </a:lnTo>
                <a:lnTo>
                  <a:pt x="534673" y="996917"/>
                </a:lnTo>
                <a:lnTo>
                  <a:pt x="522287" y="984848"/>
                </a:lnTo>
                <a:lnTo>
                  <a:pt x="700144" y="806680"/>
                </a:lnTo>
                <a:lnTo>
                  <a:pt x="712530" y="819384"/>
                </a:lnTo>
                <a:lnTo>
                  <a:pt x="718565" y="825100"/>
                </a:lnTo>
                <a:lnTo>
                  <a:pt x="724281" y="830182"/>
                </a:lnTo>
                <a:lnTo>
                  <a:pt x="730316" y="834945"/>
                </a:lnTo>
                <a:lnTo>
                  <a:pt x="736985" y="839074"/>
                </a:lnTo>
                <a:lnTo>
                  <a:pt x="743337" y="843520"/>
                </a:lnTo>
                <a:lnTo>
                  <a:pt x="750007" y="847014"/>
                </a:lnTo>
                <a:lnTo>
                  <a:pt x="756677" y="850507"/>
                </a:lnTo>
                <a:lnTo>
                  <a:pt x="763346" y="853366"/>
                </a:lnTo>
                <a:lnTo>
                  <a:pt x="770333" y="855906"/>
                </a:lnTo>
                <a:lnTo>
                  <a:pt x="777321" y="858130"/>
                </a:lnTo>
                <a:lnTo>
                  <a:pt x="784626" y="860353"/>
                </a:lnTo>
                <a:lnTo>
                  <a:pt x="791613" y="861941"/>
                </a:lnTo>
                <a:lnTo>
                  <a:pt x="798918" y="863211"/>
                </a:lnTo>
                <a:lnTo>
                  <a:pt x="806222" y="864164"/>
                </a:lnTo>
                <a:lnTo>
                  <a:pt x="813527" y="864481"/>
                </a:lnTo>
                <a:lnTo>
                  <a:pt x="820832" y="864799"/>
                </a:lnTo>
                <a:lnTo>
                  <a:pt x="828455" y="864481"/>
                </a:lnTo>
                <a:lnTo>
                  <a:pt x="836395" y="863846"/>
                </a:lnTo>
                <a:lnTo>
                  <a:pt x="843699" y="863211"/>
                </a:lnTo>
                <a:lnTo>
                  <a:pt x="851004" y="861941"/>
                </a:lnTo>
                <a:lnTo>
                  <a:pt x="858627" y="860353"/>
                </a:lnTo>
                <a:lnTo>
                  <a:pt x="865614" y="858130"/>
                </a:lnTo>
                <a:lnTo>
                  <a:pt x="873236" y="855906"/>
                </a:lnTo>
                <a:lnTo>
                  <a:pt x="879906" y="853366"/>
                </a:lnTo>
                <a:lnTo>
                  <a:pt x="886893" y="850507"/>
                </a:lnTo>
                <a:lnTo>
                  <a:pt x="893880" y="847014"/>
                </a:lnTo>
                <a:lnTo>
                  <a:pt x="900550" y="843520"/>
                </a:lnTo>
                <a:lnTo>
                  <a:pt x="907220" y="839074"/>
                </a:lnTo>
                <a:lnTo>
                  <a:pt x="913572" y="834628"/>
                </a:lnTo>
                <a:lnTo>
                  <a:pt x="919606" y="830182"/>
                </a:lnTo>
                <a:lnTo>
                  <a:pt x="925640" y="825100"/>
                </a:lnTo>
                <a:lnTo>
                  <a:pt x="931357" y="819384"/>
                </a:lnTo>
                <a:lnTo>
                  <a:pt x="1222915" y="527835"/>
                </a:lnTo>
                <a:lnTo>
                  <a:pt x="1228314" y="522119"/>
                </a:lnTo>
                <a:lnTo>
                  <a:pt x="1233396" y="516402"/>
                </a:lnTo>
                <a:lnTo>
                  <a:pt x="1238160" y="510050"/>
                </a:lnTo>
                <a:lnTo>
                  <a:pt x="1242606" y="503699"/>
                </a:lnTo>
                <a:lnTo>
                  <a:pt x="1246735" y="497347"/>
                </a:lnTo>
                <a:lnTo>
                  <a:pt x="1250229" y="490360"/>
                </a:lnTo>
                <a:lnTo>
                  <a:pt x="1253722" y="483690"/>
                </a:lnTo>
                <a:lnTo>
                  <a:pt x="1256898" y="477021"/>
                </a:lnTo>
                <a:lnTo>
                  <a:pt x="1259439" y="469716"/>
                </a:lnTo>
                <a:lnTo>
                  <a:pt x="1261663" y="462729"/>
                </a:lnTo>
                <a:lnTo>
                  <a:pt x="1263568" y="455425"/>
                </a:lnTo>
                <a:lnTo>
                  <a:pt x="1265156" y="448120"/>
                </a:lnTo>
                <a:lnTo>
                  <a:pt x="1266427" y="440816"/>
                </a:lnTo>
                <a:lnTo>
                  <a:pt x="1267062" y="433511"/>
                </a:lnTo>
                <a:lnTo>
                  <a:pt x="1267697" y="425889"/>
                </a:lnTo>
                <a:lnTo>
                  <a:pt x="1268015" y="418267"/>
                </a:lnTo>
                <a:lnTo>
                  <a:pt x="1267697" y="410962"/>
                </a:lnTo>
                <a:lnTo>
                  <a:pt x="1267062" y="403340"/>
                </a:lnTo>
                <a:lnTo>
                  <a:pt x="1266427" y="396035"/>
                </a:lnTo>
                <a:lnTo>
                  <a:pt x="1265156" y="388731"/>
                </a:lnTo>
                <a:lnTo>
                  <a:pt x="1263568" y="381426"/>
                </a:lnTo>
                <a:lnTo>
                  <a:pt x="1261663" y="374439"/>
                </a:lnTo>
                <a:lnTo>
                  <a:pt x="1259439" y="367135"/>
                </a:lnTo>
                <a:lnTo>
                  <a:pt x="1256898" y="360465"/>
                </a:lnTo>
                <a:lnTo>
                  <a:pt x="1254040" y="353161"/>
                </a:lnTo>
                <a:lnTo>
                  <a:pt x="1250229" y="346491"/>
                </a:lnTo>
                <a:lnTo>
                  <a:pt x="1246735" y="340139"/>
                </a:lnTo>
                <a:lnTo>
                  <a:pt x="1242606" y="333470"/>
                </a:lnTo>
                <a:lnTo>
                  <a:pt x="1238160" y="327118"/>
                </a:lnTo>
                <a:lnTo>
                  <a:pt x="1233396" y="321084"/>
                </a:lnTo>
                <a:lnTo>
                  <a:pt x="1228314" y="314732"/>
                </a:lnTo>
                <a:lnTo>
                  <a:pt x="1222915" y="309016"/>
                </a:lnTo>
                <a:lnTo>
                  <a:pt x="1210211" y="296630"/>
                </a:lnTo>
                <a:lnTo>
                  <a:pt x="1204494" y="291230"/>
                </a:lnTo>
                <a:lnTo>
                  <a:pt x="1198460" y="286149"/>
                </a:lnTo>
                <a:lnTo>
                  <a:pt x="1192425" y="281068"/>
                </a:lnTo>
                <a:lnTo>
                  <a:pt x="1186073" y="276939"/>
                </a:lnTo>
                <a:lnTo>
                  <a:pt x="1179404" y="272810"/>
                </a:lnTo>
                <a:lnTo>
                  <a:pt x="1172734" y="269317"/>
                </a:lnTo>
                <a:lnTo>
                  <a:pt x="1166065" y="265506"/>
                </a:lnTo>
                <a:lnTo>
                  <a:pt x="1159077" y="262647"/>
                </a:lnTo>
                <a:lnTo>
                  <a:pt x="1152090" y="260107"/>
                </a:lnTo>
                <a:lnTo>
                  <a:pt x="1144785" y="257883"/>
                </a:lnTo>
                <a:lnTo>
                  <a:pt x="1137798" y="255978"/>
                </a:lnTo>
                <a:lnTo>
                  <a:pt x="1130811" y="254390"/>
                </a:lnTo>
                <a:lnTo>
                  <a:pt x="1123188" y="253120"/>
                </a:lnTo>
                <a:lnTo>
                  <a:pt x="1115884" y="252167"/>
                </a:lnTo>
                <a:lnTo>
                  <a:pt x="1108261" y="251849"/>
                </a:lnTo>
                <a:lnTo>
                  <a:pt x="1100956" y="251532"/>
                </a:lnTo>
                <a:lnTo>
                  <a:pt x="1093334" y="251849"/>
                </a:lnTo>
                <a:lnTo>
                  <a:pt x="1086029" y="252167"/>
                </a:lnTo>
                <a:lnTo>
                  <a:pt x="1078724" y="253120"/>
                </a:lnTo>
                <a:lnTo>
                  <a:pt x="1071102" y="254390"/>
                </a:lnTo>
                <a:lnTo>
                  <a:pt x="1064115" y="255978"/>
                </a:lnTo>
                <a:lnTo>
                  <a:pt x="1056492" y="257883"/>
                </a:lnTo>
                <a:lnTo>
                  <a:pt x="1049505" y="260107"/>
                </a:lnTo>
                <a:lnTo>
                  <a:pt x="1042518" y="262647"/>
                </a:lnTo>
                <a:lnTo>
                  <a:pt x="1035530" y="265506"/>
                </a:lnTo>
                <a:lnTo>
                  <a:pt x="1028861" y="269317"/>
                </a:lnTo>
                <a:lnTo>
                  <a:pt x="1022191" y="272810"/>
                </a:lnTo>
                <a:lnTo>
                  <a:pt x="1015839" y="276939"/>
                </a:lnTo>
                <a:lnTo>
                  <a:pt x="1009487" y="281068"/>
                </a:lnTo>
                <a:lnTo>
                  <a:pt x="1003135" y="286149"/>
                </a:lnTo>
                <a:lnTo>
                  <a:pt x="997101" y="291230"/>
                </a:lnTo>
                <a:lnTo>
                  <a:pt x="991066" y="296630"/>
                </a:lnTo>
                <a:lnTo>
                  <a:pt x="871648" y="416361"/>
                </a:lnTo>
                <a:lnTo>
                  <a:pt x="866884" y="420807"/>
                </a:lnTo>
                <a:lnTo>
                  <a:pt x="862120" y="425254"/>
                </a:lnTo>
                <a:lnTo>
                  <a:pt x="857039" y="429065"/>
                </a:lnTo>
                <a:lnTo>
                  <a:pt x="851639" y="432558"/>
                </a:lnTo>
                <a:lnTo>
                  <a:pt x="846558" y="435734"/>
                </a:lnTo>
                <a:lnTo>
                  <a:pt x="841159" y="438910"/>
                </a:lnTo>
                <a:lnTo>
                  <a:pt x="835442" y="441768"/>
                </a:lnTo>
                <a:lnTo>
                  <a:pt x="830043" y="444309"/>
                </a:lnTo>
                <a:lnTo>
                  <a:pt x="824326" y="446215"/>
                </a:lnTo>
                <a:lnTo>
                  <a:pt x="818291" y="448120"/>
                </a:lnTo>
                <a:lnTo>
                  <a:pt x="812574" y="449708"/>
                </a:lnTo>
                <a:lnTo>
                  <a:pt x="806858" y="450978"/>
                </a:lnTo>
                <a:lnTo>
                  <a:pt x="800823" y="451931"/>
                </a:lnTo>
                <a:lnTo>
                  <a:pt x="794789" y="452566"/>
                </a:lnTo>
                <a:lnTo>
                  <a:pt x="788754" y="453202"/>
                </a:lnTo>
                <a:lnTo>
                  <a:pt x="782720" y="453202"/>
                </a:lnTo>
                <a:lnTo>
                  <a:pt x="776686" y="453202"/>
                </a:lnTo>
                <a:lnTo>
                  <a:pt x="770969" y="452566"/>
                </a:lnTo>
                <a:lnTo>
                  <a:pt x="764617" y="451931"/>
                </a:lnTo>
                <a:lnTo>
                  <a:pt x="758900" y="450978"/>
                </a:lnTo>
                <a:lnTo>
                  <a:pt x="752865" y="449708"/>
                </a:lnTo>
                <a:lnTo>
                  <a:pt x="746831" y="448120"/>
                </a:lnTo>
                <a:lnTo>
                  <a:pt x="741114" y="446215"/>
                </a:lnTo>
                <a:lnTo>
                  <a:pt x="735715" y="444309"/>
                </a:lnTo>
                <a:lnTo>
                  <a:pt x="729681" y="441768"/>
                </a:lnTo>
                <a:lnTo>
                  <a:pt x="724281" y="438910"/>
                </a:lnTo>
                <a:lnTo>
                  <a:pt x="718882" y="435734"/>
                </a:lnTo>
                <a:lnTo>
                  <a:pt x="713483" y="432558"/>
                </a:lnTo>
                <a:lnTo>
                  <a:pt x="708401" y="429065"/>
                </a:lnTo>
                <a:lnTo>
                  <a:pt x="703637" y="425254"/>
                </a:lnTo>
                <a:lnTo>
                  <a:pt x="698873" y="420807"/>
                </a:lnTo>
                <a:lnTo>
                  <a:pt x="693792" y="416361"/>
                </a:lnTo>
                <a:lnTo>
                  <a:pt x="689345" y="411915"/>
                </a:lnTo>
                <a:lnTo>
                  <a:pt x="685216" y="407151"/>
                </a:lnTo>
                <a:lnTo>
                  <a:pt x="681405" y="401752"/>
                </a:lnTo>
                <a:lnTo>
                  <a:pt x="677594" y="396670"/>
                </a:lnTo>
                <a:lnTo>
                  <a:pt x="674418" y="391589"/>
                </a:lnTo>
                <a:lnTo>
                  <a:pt x="671560" y="385872"/>
                </a:lnTo>
                <a:lnTo>
                  <a:pt x="668701" y="380473"/>
                </a:lnTo>
                <a:lnTo>
                  <a:pt x="666478" y="375074"/>
                </a:lnTo>
                <a:lnTo>
                  <a:pt x="664255" y="369040"/>
                </a:lnTo>
                <a:lnTo>
                  <a:pt x="662031" y="363323"/>
                </a:lnTo>
                <a:lnTo>
                  <a:pt x="660443" y="357607"/>
                </a:lnTo>
                <a:lnTo>
                  <a:pt x="659173" y="351573"/>
                </a:lnTo>
                <a:lnTo>
                  <a:pt x="658220" y="345856"/>
                </a:lnTo>
                <a:lnTo>
                  <a:pt x="657585" y="339822"/>
                </a:lnTo>
                <a:lnTo>
                  <a:pt x="657267" y="333470"/>
                </a:lnTo>
                <a:lnTo>
                  <a:pt x="656950" y="327753"/>
                </a:lnTo>
                <a:lnTo>
                  <a:pt x="657267" y="321719"/>
                </a:lnTo>
                <a:lnTo>
                  <a:pt x="657585" y="315685"/>
                </a:lnTo>
                <a:lnTo>
                  <a:pt x="658220" y="309651"/>
                </a:lnTo>
                <a:lnTo>
                  <a:pt x="659173" y="303934"/>
                </a:lnTo>
                <a:lnTo>
                  <a:pt x="660443" y="297582"/>
                </a:lnTo>
                <a:lnTo>
                  <a:pt x="662031" y="291866"/>
                </a:lnTo>
                <a:lnTo>
                  <a:pt x="664255" y="286149"/>
                </a:lnTo>
                <a:lnTo>
                  <a:pt x="666478" y="280432"/>
                </a:lnTo>
                <a:lnTo>
                  <a:pt x="668701" y="274716"/>
                </a:lnTo>
                <a:lnTo>
                  <a:pt x="671560" y="269317"/>
                </a:lnTo>
                <a:lnTo>
                  <a:pt x="674418" y="263918"/>
                </a:lnTo>
                <a:lnTo>
                  <a:pt x="677594" y="258519"/>
                </a:lnTo>
                <a:lnTo>
                  <a:pt x="681405" y="253437"/>
                </a:lnTo>
                <a:lnTo>
                  <a:pt x="685216" y="248356"/>
                </a:lnTo>
                <a:lnTo>
                  <a:pt x="689345" y="243592"/>
                </a:lnTo>
                <a:lnTo>
                  <a:pt x="693792" y="238828"/>
                </a:lnTo>
                <a:lnTo>
                  <a:pt x="813527" y="119096"/>
                </a:lnTo>
                <a:lnTo>
                  <a:pt x="821150" y="111792"/>
                </a:lnTo>
                <a:lnTo>
                  <a:pt x="828772" y="104805"/>
                </a:lnTo>
                <a:lnTo>
                  <a:pt x="836712" y="97818"/>
                </a:lnTo>
                <a:lnTo>
                  <a:pt x="844335" y="91148"/>
                </a:lnTo>
                <a:lnTo>
                  <a:pt x="852275" y="84797"/>
                </a:lnTo>
                <a:lnTo>
                  <a:pt x="860532" y="78762"/>
                </a:lnTo>
                <a:lnTo>
                  <a:pt x="868790" y="72728"/>
                </a:lnTo>
                <a:lnTo>
                  <a:pt x="877365" y="67012"/>
                </a:lnTo>
                <a:lnTo>
                  <a:pt x="885623" y="61613"/>
                </a:lnTo>
                <a:lnTo>
                  <a:pt x="894516" y="56214"/>
                </a:lnTo>
                <a:lnTo>
                  <a:pt x="903091" y="51450"/>
                </a:lnTo>
                <a:lnTo>
                  <a:pt x="911984" y="46686"/>
                </a:lnTo>
                <a:lnTo>
                  <a:pt x="920876" y="42240"/>
                </a:lnTo>
                <a:lnTo>
                  <a:pt x="929769" y="37793"/>
                </a:lnTo>
                <a:lnTo>
                  <a:pt x="938662" y="33665"/>
                </a:lnTo>
                <a:lnTo>
                  <a:pt x="948190" y="29854"/>
                </a:lnTo>
                <a:lnTo>
                  <a:pt x="957401" y="26360"/>
                </a:lnTo>
                <a:lnTo>
                  <a:pt x="966611" y="22867"/>
                </a:lnTo>
                <a:lnTo>
                  <a:pt x="976139" y="19691"/>
                </a:lnTo>
                <a:lnTo>
                  <a:pt x="985349" y="16832"/>
                </a:lnTo>
                <a:lnTo>
                  <a:pt x="994877" y="14292"/>
                </a:lnTo>
                <a:lnTo>
                  <a:pt x="1004088" y="11751"/>
                </a:lnTo>
                <a:lnTo>
                  <a:pt x="1013934" y="9528"/>
                </a:lnTo>
                <a:lnTo>
                  <a:pt x="1023462" y="7622"/>
                </a:lnTo>
                <a:lnTo>
                  <a:pt x="1032990" y="5717"/>
                </a:lnTo>
                <a:lnTo>
                  <a:pt x="1042518" y="4129"/>
                </a:lnTo>
                <a:lnTo>
                  <a:pt x="1052363" y="2858"/>
                </a:lnTo>
                <a:lnTo>
                  <a:pt x="1062209" y="1906"/>
                </a:lnTo>
                <a:lnTo>
                  <a:pt x="1071737" y="953"/>
                </a:lnTo>
                <a:lnTo>
                  <a:pt x="1081583" y="635"/>
                </a:lnTo>
                <a:lnTo>
                  <a:pt x="1091111" y="318"/>
                </a:lnTo>
                <a:lnTo>
                  <a:pt x="1100956" y="0"/>
                </a:lnTo>
                <a:close/>
              </a:path>
            </a:pathLst>
          </a:custGeom>
          <a:solidFill>
            <a:schemeClr val="bg1"/>
          </a:solidFill>
          <a:ln>
            <a:noFill/>
          </a:ln>
        </p:spPr>
        <p:txBody>
          <a:bodyPr lIns="117226" tIns="58613" rIns="117226" bIns="58613" anchor="ctr"/>
          <a:lstStyle/>
          <a:p>
            <a:pPr algn="ctr" eaLnBrk="1" fontAlgn="auto" hangingPunct="1">
              <a:spcBef>
                <a:spcPts val="0"/>
              </a:spcBef>
              <a:spcAft>
                <a:spcPts val="0"/>
              </a:spcAft>
              <a:buFontTx/>
              <a:buNone/>
              <a:defRPr/>
            </a:pPr>
            <a:endParaRPr lang="zh-CN" altLang="zh-CN" kern="0">
              <a:solidFill>
                <a:srgbClr val="FFFFFF"/>
              </a:solidFill>
            </a:endParaRPr>
          </a:p>
        </p:txBody>
      </p:sp>
      <p:sp>
        <p:nvSpPr>
          <p:cNvPr id="61" name="KSO_Shape"/>
          <p:cNvSpPr>
            <a:spLocks noChangeArrowheads="1"/>
          </p:cNvSpPr>
          <p:nvPr/>
        </p:nvSpPr>
        <p:spPr bwMode="auto">
          <a:xfrm>
            <a:off x="1988185" y="2030413"/>
            <a:ext cx="582613" cy="531812"/>
          </a:xfrm>
          <a:custGeom>
            <a:avLst/>
            <a:gdLst>
              <a:gd name="T0" fmla="*/ 876522 w 1879600"/>
              <a:gd name="T1" fmla="*/ 1026915 h 1901723"/>
              <a:gd name="T2" fmla="*/ 1879600 w 1879600"/>
              <a:gd name="T3" fmla="*/ 1035310 h 1901723"/>
              <a:gd name="T4" fmla="*/ 1879600 w 1879600"/>
              <a:gd name="T5" fmla="*/ 1901723 h 1901723"/>
              <a:gd name="T6" fmla="*/ 876522 w 1879600"/>
              <a:gd name="T7" fmla="*/ 1775813 h 1901723"/>
              <a:gd name="T8" fmla="*/ 0 w 1879600"/>
              <a:gd name="T9" fmla="*/ 1014080 h 1901723"/>
              <a:gd name="T10" fmla="*/ 717549 w 1879600"/>
              <a:gd name="T11" fmla="*/ 1026818 h 1901723"/>
              <a:gd name="T12" fmla="*/ 717549 w 1879600"/>
              <a:gd name="T13" fmla="*/ 1753167 h 1901723"/>
              <a:gd name="T14" fmla="*/ 0 w 1879600"/>
              <a:gd name="T15" fmla="*/ 1642117 h 1901723"/>
              <a:gd name="T16" fmla="*/ 717549 w 1879600"/>
              <a:gd name="T17" fmla="*/ 159389 h 1901723"/>
              <a:gd name="T18" fmla="*/ 717549 w 1879600"/>
              <a:gd name="T19" fmla="*/ 883871 h 1901723"/>
              <a:gd name="T20" fmla="*/ 0 w 1879600"/>
              <a:gd name="T21" fmla="*/ 908194 h 1901723"/>
              <a:gd name="T22" fmla="*/ 0 w 1879600"/>
              <a:gd name="T23" fmla="*/ 256684 h 1901723"/>
              <a:gd name="T24" fmla="*/ 1879600 w 1879600"/>
              <a:gd name="T25" fmla="*/ 0 h 1901723"/>
              <a:gd name="T26" fmla="*/ 1879600 w 1879600"/>
              <a:gd name="T27" fmla="*/ 872112 h 1901723"/>
              <a:gd name="T28" fmla="*/ 879497 w 1879600"/>
              <a:gd name="T29" fmla="*/ 880660 h 1901723"/>
              <a:gd name="T30" fmla="*/ 876522 w 1879600"/>
              <a:gd name="T31" fmla="*/ 626314 h 1901723"/>
              <a:gd name="T32" fmla="*/ 876522 w 1879600"/>
              <a:gd name="T33" fmla="*/ 144511 h 19017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879600"/>
              <a:gd name="T52" fmla="*/ 0 h 1901723"/>
              <a:gd name="T53" fmla="*/ 1879600 w 1879600"/>
              <a:gd name="T54" fmla="*/ 1901723 h 190172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879600" h="1901723">
                <a:moveTo>
                  <a:pt x="876522" y="1026915"/>
                </a:moveTo>
                <a:lnTo>
                  <a:pt x="1879600" y="1035310"/>
                </a:lnTo>
                <a:lnTo>
                  <a:pt x="1879600" y="1901723"/>
                </a:lnTo>
                <a:lnTo>
                  <a:pt x="876522" y="1775813"/>
                </a:lnTo>
                <a:close/>
                <a:moveTo>
                  <a:pt x="0" y="1014080"/>
                </a:moveTo>
                <a:lnTo>
                  <a:pt x="717549" y="1026818"/>
                </a:lnTo>
                <a:lnTo>
                  <a:pt x="717549" y="1753167"/>
                </a:lnTo>
                <a:lnTo>
                  <a:pt x="0" y="1642117"/>
                </a:lnTo>
                <a:close/>
                <a:moveTo>
                  <a:pt x="717549" y="159389"/>
                </a:moveTo>
                <a:lnTo>
                  <a:pt x="717549" y="883871"/>
                </a:lnTo>
                <a:lnTo>
                  <a:pt x="0" y="908194"/>
                </a:lnTo>
                <a:lnTo>
                  <a:pt x="0" y="256684"/>
                </a:lnTo>
                <a:close/>
                <a:moveTo>
                  <a:pt x="1879600" y="0"/>
                </a:moveTo>
                <a:lnTo>
                  <a:pt x="1879600" y="872112"/>
                </a:lnTo>
                <a:lnTo>
                  <a:pt x="879497" y="880660"/>
                </a:lnTo>
                <a:lnTo>
                  <a:pt x="876522" y="626314"/>
                </a:lnTo>
                <a:lnTo>
                  <a:pt x="876522" y="144511"/>
                </a:lnTo>
                <a:close/>
              </a:path>
            </a:pathLst>
          </a:custGeom>
          <a:solidFill>
            <a:schemeClr val="bg1"/>
          </a:solidFill>
          <a:ln>
            <a:noFill/>
          </a:ln>
        </p:spPr>
        <p:txBody>
          <a:bodyPr lIns="117226" tIns="58613" rIns="117226" bIns="58613" anchor="ctr"/>
          <a:lstStyle/>
          <a:p>
            <a:pPr algn="ctr" eaLnBrk="1" fontAlgn="auto" hangingPunct="1">
              <a:spcBef>
                <a:spcPts val="0"/>
              </a:spcBef>
              <a:spcAft>
                <a:spcPts val="0"/>
              </a:spcAft>
              <a:buFontTx/>
              <a:buNone/>
              <a:defRPr/>
            </a:pPr>
            <a:endParaRPr lang="zh-CN" altLang="zh-CN" kern="0">
              <a:solidFill>
                <a:srgbClr val="FFFFFF"/>
              </a:solidFill>
              <a:latin typeface="宋体" panose="02010600030101010101" pitchFamily="2" charset="-122"/>
              <a:sym typeface="宋体" panose="02010600030101010101" pitchFamily="2" charset="-122"/>
            </a:endParaRPr>
          </a:p>
        </p:txBody>
      </p:sp>
      <p:sp>
        <p:nvSpPr>
          <p:cNvPr id="62" name="KSO_Shape"/>
          <p:cNvSpPr>
            <a:spLocks noChangeArrowheads="1"/>
          </p:cNvSpPr>
          <p:nvPr/>
        </p:nvSpPr>
        <p:spPr bwMode="auto">
          <a:xfrm>
            <a:off x="7712075" y="2033588"/>
            <a:ext cx="614363" cy="546100"/>
          </a:xfrm>
          <a:custGeom>
            <a:avLst/>
            <a:gdLst>
              <a:gd name="T0" fmla="*/ 347114 w 393729"/>
              <a:gd name="T1" fmla="*/ 112 h 390624"/>
              <a:gd name="T2" fmla="*/ 366249 w 393729"/>
              <a:gd name="T3" fmla="*/ 5364 h 390624"/>
              <a:gd name="T4" fmla="*/ 388366 w 393729"/>
              <a:gd name="T5" fmla="*/ 72481 h 390624"/>
              <a:gd name="T6" fmla="*/ 321248 w 393729"/>
              <a:gd name="T7" fmla="*/ 94598 h 390624"/>
              <a:gd name="T8" fmla="*/ 304750 w 393729"/>
              <a:gd name="T9" fmla="*/ 80728 h 390624"/>
              <a:gd name="T10" fmla="*/ 98330 w 393729"/>
              <a:gd name="T11" fmla="*/ 148748 h 390624"/>
              <a:gd name="T12" fmla="*/ 94598 w 393729"/>
              <a:gd name="T13" fmla="*/ 162346 h 390624"/>
              <a:gd name="T14" fmla="*/ 91507 w 393729"/>
              <a:gd name="T15" fmla="*/ 166277 h 390624"/>
              <a:gd name="T16" fmla="*/ 229420 w 393729"/>
              <a:gd name="T17" fmla="*/ 293815 h 390624"/>
              <a:gd name="T18" fmla="*/ 268686 w 393729"/>
              <a:gd name="T19" fmla="*/ 296027 h 390624"/>
              <a:gd name="T20" fmla="*/ 290802 w 393729"/>
              <a:gd name="T21" fmla="*/ 363144 h 390624"/>
              <a:gd name="T22" fmla="*/ 223685 w 393729"/>
              <a:gd name="T23" fmla="*/ 385261 h 390624"/>
              <a:gd name="T24" fmla="*/ 200613 w 393729"/>
              <a:gd name="T25" fmla="*/ 321625 h 390624"/>
              <a:gd name="T26" fmla="*/ 56603 w 393729"/>
              <a:gd name="T27" fmla="*/ 188448 h 390624"/>
              <a:gd name="T28" fmla="*/ 27481 w 393729"/>
              <a:gd name="T29" fmla="*/ 184462 h 390624"/>
              <a:gd name="T30" fmla="*/ 5364 w 393729"/>
              <a:gd name="T31" fmla="*/ 117345 h 390624"/>
              <a:gd name="T32" fmla="*/ 72481 w 393729"/>
              <a:gd name="T33" fmla="*/ 95228 h 390624"/>
              <a:gd name="T34" fmla="*/ 89283 w 393729"/>
              <a:gd name="T35" fmla="*/ 109639 h 390624"/>
              <a:gd name="T36" fmla="*/ 295206 w 393729"/>
              <a:gd name="T37" fmla="*/ 41783 h 390624"/>
              <a:gd name="T38" fmla="*/ 299132 w 393729"/>
              <a:gd name="T39" fmla="*/ 27480 h 390624"/>
              <a:gd name="T40" fmla="*/ 347114 w 393729"/>
              <a:gd name="T41" fmla="*/ 112 h 39062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3729"/>
              <a:gd name="T64" fmla="*/ 0 h 390624"/>
              <a:gd name="T65" fmla="*/ 393729 w 393729"/>
              <a:gd name="T66" fmla="*/ 390624 h 39062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3729" h="390624">
                <a:moveTo>
                  <a:pt x="347114" y="112"/>
                </a:moveTo>
                <a:cubicBezTo>
                  <a:pt x="353590" y="546"/>
                  <a:pt x="360089" y="2257"/>
                  <a:pt x="366249" y="5364"/>
                </a:cubicBezTo>
                <a:cubicBezTo>
                  <a:pt x="390891" y="17791"/>
                  <a:pt x="400792" y="47840"/>
                  <a:pt x="388366" y="72481"/>
                </a:cubicBezTo>
                <a:cubicBezTo>
                  <a:pt x="375939" y="97123"/>
                  <a:pt x="345890" y="107025"/>
                  <a:pt x="321248" y="94598"/>
                </a:cubicBezTo>
                <a:cubicBezTo>
                  <a:pt x="314512" y="91201"/>
                  <a:pt x="308877" y="86487"/>
                  <a:pt x="304750" y="80728"/>
                </a:cubicBezTo>
                <a:lnTo>
                  <a:pt x="98330" y="148748"/>
                </a:lnTo>
                <a:cubicBezTo>
                  <a:pt x="98294" y="153464"/>
                  <a:pt x="96795" y="157989"/>
                  <a:pt x="94598" y="162346"/>
                </a:cubicBezTo>
                <a:lnTo>
                  <a:pt x="91507" y="166277"/>
                </a:lnTo>
                <a:lnTo>
                  <a:pt x="229420" y="293815"/>
                </a:lnTo>
                <a:cubicBezTo>
                  <a:pt x="241784" y="289147"/>
                  <a:pt x="255956" y="289607"/>
                  <a:pt x="268686" y="296027"/>
                </a:cubicBezTo>
                <a:cubicBezTo>
                  <a:pt x="293327" y="308454"/>
                  <a:pt x="303229" y="338503"/>
                  <a:pt x="290802" y="363144"/>
                </a:cubicBezTo>
                <a:cubicBezTo>
                  <a:pt x="278375" y="387786"/>
                  <a:pt x="248326" y="397688"/>
                  <a:pt x="223685" y="385261"/>
                </a:cubicBezTo>
                <a:cubicBezTo>
                  <a:pt x="200118" y="373376"/>
                  <a:pt x="190033" y="345372"/>
                  <a:pt x="200613" y="321625"/>
                </a:cubicBezTo>
                <a:lnTo>
                  <a:pt x="56603" y="188448"/>
                </a:lnTo>
                <a:cubicBezTo>
                  <a:pt x="47044" y="190691"/>
                  <a:pt x="36870" y="189197"/>
                  <a:pt x="27481" y="184462"/>
                </a:cubicBezTo>
                <a:cubicBezTo>
                  <a:pt x="2839" y="172035"/>
                  <a:pt x="-7063" y="141986"/>
                  <a:pt x="5364" y="117345"/>
                </a:cubicBezTo>
                <a:cubicBezTo>
                  <a:pt x="17791" y="92703"/>
                  <a:pt x="47840" y="82801"/>
                  <a:pt x="72481" y="95228"/>
                </a:cubicBezTo>
                <a:cubicBezTo>
                  <a:pt x="79414" y="98724"/>
                  <a:pt x="85180" y="103616"/>
                  <a:pt x="89283" y="109639"/>
                </a:cubicBezTo>
                <a:lnTo>
                  <a:pt x="295206" y="41783"/>
                </a:lnTo>
                <a:cubicBezTo>
                  <a:pt x="295278" y="36844"/>
                  <a:pt x="296818" y="32068"/>
                  <a:pt x="299132" y="27480"/>
                </a:cubicBezTo>
                <a:cubicBezTo>
                  <a:pt x="308452" y="8999"/>
                  <a:pt x="327684" y="-1191"/>
                  <a:pt x="347114" y="112"/>
                </a:cubicBezTo>
                <a:close/>
              </a:path>
            </a:pathLst>
          </a:custGeom>
          <a:solidFill>
            <a:schemeClr val="bg1"/>
          </a:solidFill>
          <a:ln>
            <a:noFill/>
          </a:ln>
        </p:spPr>
        <p:txBody>
          <a:bodyPr lIns="117226" tIns="58613" rIns="117226" bIns="58613" anchor="ctr"/>
          <a:lstStyle/>
          <a:p>
            <a:pPr algn="ctr" eaLnBrk="1" fontAlgn="auto" hangingPunct="1">
              <a:spcBef>
                <a:spcPts val="0"/>
              </a:spcBef>
              <a:spcAft>
                <a:spcPts val="0"/>
              </a:spcAft>
              <a:buFontTx/>
              <a:buNone/>
              <a:defRPr/>
            </a:pPr>
            <a:endParaRPr lang="zh-CN" altLang="zh-CN" kern="0">
              <a:solidFill>
                <a:srgbClr val="FFFFFF"/>
              </a:solidFill>
              <a:latin typeface="宋体" panose="02010600030101010101" pitchFamily="2" charset="-122"/>
              <a:sym typeface="宋体" panose="02010600030101010101" pitchFamily="2" charset="-122"/>
            </a:endParaRPr>
          </a:p>
        </p:txBody>
      </p:sp>
      <p:sp>
        <p:nvSpPr>
          <p:cNvPr id="63" name="KSO_Shape"/>
          <p:cNvSpPr>
            <a:spLocks noChangeArrowheads="1"/>
          </p:cNvSpPr>
          <p:nvPr/>
        </p:nvSpPr>
        <p:spPr bwMode="auto">
          <a:xfrm>
            <a:off x="9637713" y="2049463"/>
            <a:ext cx="611187" cy="512762"/>
          </a:xfrm>
          <a:custGeom>
            <a:avLst/>
            <a:gdLst>
              <a:gd name="T0" fmla="*/ 0 w 969654"/>
              <a:gd name="T1" fmla="*/ 0 h 903534"/>
              <a:gd name="T2" fmla="*/ 969654 w 969654"/>
              <a:gd name="T3" fmla="*/ 903534 h 903534"/>
            </a:gdLst>
            <a:ahLst/>
            <a:cxnLst/>
            <a:rect l="T0" t="T1" r="T2" b="T3"/>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bg1"/>
          </a:solidFill>
          <a:ln>
            <a:noFill/>
          </a:ln>
        </p:spPr>
        <p:txBody>
          <a:bodyPr lIns="117226" tIns="58613" rIns="117226" bIns="58613" anchor="ctr"/>
          <a:lstStyle/>
          <a:p>
            <a:pPr algn="ctr" eaLnBrk="1" fontAlgn="auto" hangingPunct="1">
              <a:spcBef>
                <a:spcPts val="0"/>
              </a:spcBef>
              <a:spcAft>
                <a:spcPts val="0"/>
              </a:spcAft>
              <a:buFontTx/>
              <a:buNone/>
              <a:defRPr/>
            </a:pPr>
            <a:endParaRPr lang="zh-CN" altLang="zh-CN" kern="0">
              <a:solidFill>
                <a:srgbClr val="FFFFFF"/>
              </a:solidFill>
              <a:latin typeface="宋体" panose="02010600030101010101" pitchFamily="2" charset="-122"/>
              <a:sym typeface="宋体" panose="02010600030101010101" pitchFamily="2" charset="-122"/>
            </a:endParaRPr>
          </a:p>
        </p:txBody>
      </p:sp>
      <p:sp>
        <p:nvSpPr>
          <p:cNvPr id="64" name="TextBox 17"/>
          <p:cNvSpPr>
            <a:spLocks noChangeArrowheads="1"/>
          </p:cNvSpPr>
          <p:nvPr/>
        </p:nvSpPr>
        <p:spPr bwMode="auto">
          <a:xfrm>
            <a:off x="1479550" y="3255963"/>
            <a:ext cx="1533525" cy="276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eaLnBrk="1" fontAlgn="auto" hangingPunct="1">
              <a:spcBef>
                <a:spcPts val="0"/>
              </a:spcBef>
              <a:spcAft>
                <a:spcPts val="0"/>
              </a:spcAft>
              <a:buFontTx/>
              <a:buNone/>
              <a:defRPr/>
            </a:pPr>
            <a:r>
              <a:rPr lang="en-US" b="1" kern="0">
                <a:solidFill>
                  <a:srgbClr val="445469"/>
                </a:solidFill>
                <a:latin typeface="微软雅黑" panose="020B0503020204020204" pitchFamily="34" charset="-122"/>
                <a:ea typeface="微软雅黑" panose="020B0503020204020204" pitchFamily="34" charset="-122"/>
                <a:sym typeface="微软雅黑" panose="020B0503020204020204" pitchFamily="34" charset="-122"/>
              </a:rPr>
              <a:t>PC</a:t>
            </a:r>
            <a:r>
              <a:rPr lang="zh-CN" altLang="en-US" b="1" kern="0">
                <a:solidFill>
                  <a:srgbClr val="445469"/>
                </a:solidFill>
                <a:latin typeface="微软雅黑" panose="020B0503020204020204" pitchFamily="34" charset="-122"/>
                <a:ea typeface="微软雅黑" panose="020B0503020204020204" pitchFamily="34" charset="-122"/>
                <a:sym typeface="微软雅黑" panose="020B0503020204020204" pitchFamily="34" charset="-122"/>
              </a:rPr>
              <a:t>端</a:t>
            </a:r>
            <a:endParaRPr lang="zh-CN" altLang="en-US" b="1" kern="0">
              <a:solidFill>
                <a:srgbClr val="44546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 name="TextBox 18"/>
          <p:cNvSpPr>
            <a:spLocks noChangeArrowheads="1"/>
          </p:cNvSpPr>
          <p:nvPr/>
        </p:nvSpPr>
        <p:spPr bwMode="auto">
          <a:xfrm>
            <a:off x="1479550" y="4260850"/>
            <a:ext cx="1533525" cy="1067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lnSpc>
                <a:spcPts val="1665"/>
              </a:lnSpc>
            </a:pPr>
            <a:r>
              <a:rPr lang="zh-CN" altLang="en-US" sz="1300">
                <a:solidFill>
                  <a:srgbClr val="445469"/>
                </a:solidFill>
                <a:latin typeface="微软雅黑" panose="020B0503020204020204" pitchFamily="34" charset="-122"/>
                <a:ea typeface="微软雅黑" panose="020B0503020204020204" pitchFamily="34" charset="-122"/>
              </a:rPr>
              <a:t>六项全能：标准模块、</a:t>
            </a:r>
            <a:r>
              <a:rPr lang="en-US" altLang="zh-CN" sz="1300">
                <a:solidFill>
                  <a:srgbClr val="445469"/>
                </a:solidFill>
                <a:latin typeface="微软雅黑" panose="020B0503020204020204" pitchFamily="34" charset="-122"/>
                <a:ea typeface="微软雅黑" panose="020B0503020204020204" pitchFamily="34" charset="-122"/>
              </a:rPr>
              <a:t>BPM</a:t>
            </a:r>
            <a:r>
              <a:rPr lang="zh-CN" altLang="en-US" sz="1300">
                <a:solidFill>
                  <a:srgbClr val="445469"/>
                </a:solidFill>
                <a:latin typeface="微软雅黑" panose="020B0503020204020204" pitchFamily="34" charset="-122"/>
                <a:ea typeface="微软雅黑" panose="020B0503020204020204" pitchFamily="34" charset="-122"/>
              </a:rPr>
              <a:t>模块、</a:t>
            </a:r>
            <a:r>
              <a:rPr lang="en-US" altLang="zh-CN" sz="1300">
                <a:solidFill>
                  <a:srgbClr val="445469"/>
                </a:solidFill>
                <a:latin typeface="微软雅黑" panose="020B0503020204020204" pitchFamily="34" charset="-122"/>
                <a:ea typeface="微软雅黑" panose="020B0503020204020204" pitchFamily="34" charset="-122"/>
              </a:rPr>
              <a:t>H5</a:t>
            </a:r>
            <a:r>
              <a:rPr lang="zh-CN" altLang="en-US" sz="1300">
                <a:solidFill>
                  <a:srgbClr val="445469"/>
                </a:solidFill>
                <a:latin typeface="微软雅黑" panose="020B0503020204020204" pitchFamily="34" charset="-122"/>
                <a:ea typeface="微软雅黑" panose="020B0503020204020204" pitchFamily="34" charset="-122"/>
              </a:rPr>
              <a:t>模块、</a:t>
            </a:r>
            <a:r>
              <a:rPr lang="en-US" altLang="zh-CN" sz="1300">
                <a:solidFill>
                  <a:srgbClr val="445469"/>
                </a:solidFill>
                <a:latin typeface="微软雅黑" panose="020B0503020204020204" pitchFamily="34" charset="-122"/>
                <a:ea typeface="微软雅黑" panose="020B0503020204020204" pitchFamily="34" charset="-122"/>
              </a:rPr>
              <a:t>EPG</a:t>
            </a:r>
            <a:r>
              <a:rPr lang="zh-CN" altLang="en-US" sz="1300">
                <a:solidFill>
                  <a:srgbClr val="445469"/>
                </a:solidFill>
                <a:latin typeface="微软雅黑" panose="020B0503020204020204" pitchFamily="34" charset="-122"/>
                <a:ea typeface="微软雅黑" panose="020B0503020204020204" pitchFamily="34" charset="-122"/>
              </a:rPr>
              <a:t>模块、门户</a:t>
            </a:r>
            <a:r>
              <a:rPr lang="en-US" altLang="zh-CN" sz="1300">
                <a:solidFill>
                  <a:srgbClr val="445469"/>
                </a:solidFill>
                <a:latin typeface="微软雅黑" panose="020B0503020204020204" pitchFamily="34" charset="-122"/>
                <a:ea typeface="微软雅黑" panose="020B0503020204020204" pitchFamily="34" charset="-122"/>
              </a:rPr>
              <a:t>PORTAL</a:t>
            </a:r>
            <a:r>
              <a:rPr lang="zh-CN" altLang="en-US" sz="1300">
                <a:solidFill>
                  <a:srgbClr val="445469"/>
                </a:solidFill>
                <a:latin typeface="微软雅黑" panose="020B0503020204020204" pitchFamily="34" charset="-122"/>
                <a:ea typeface="微软雅黑" panose="020B0503020204020204" pitchFamily="34" charset="-122"/>
              </a:rPr>
              <a:t>、同步服务等</a:t>
            </a:r>
            <a:endParaRPr lang="en-US" altLang="zh-CN" sz="1300">
              <a:solidFill>
                <a:srgbClr val="445469"/>
              </a:solidFill>
              <a:latin typeface="微软雅黑" panose="020B0503020204020204" pitchFamily="34" charset="-122"/>
              <a:ea typeface="微软雅黑" panose="020B0503020204020204" pitchFamily="34" charset="-122"/>
            </a:endParaRPr>
          </a:p>
        </p:txBody>
      </p:sp>
      <p:sp>
        <p:nvSpPr>
          <p:cNvPr id="66" name="直接连接符 3"/>
          <p:cNvSpPr>
            <a:spLocks noChangeShapeType="1"/>
          </p:cNvSpPr>
          <p:nvPr/>
        </p:nvSpPr>
        <p:spPr bwMode="auto">
          <a:xfrm flipH="1">
            <a:off x="1479550" y="4002088"/>
            <a:ext cx="1533525" cy="0"/>
          </a:xfrm>
          <a:prstGeom prst="line">
            <a:avLst/>
          </a:prstGeom>
          <a:noFill/>
          <a:ln w="6350" cap="flat" cmpd="sng">
            <a:solidFill>
              <a:srgbClr val="A5A5A5"/>
            </a:solidFill>
            <a:prstDash val="dash"/>
            <a:miter lim="800000"/>
            <a:tailEnd type="oval" w="med" len="med"/>
          </a:ln>
          <a:extLst>
            <a:ext uri="{909E8E84-426E-40DD-AFC4-6F175D3DCCD1}">
              <a14:hiddenFill xmlns:a14="http://schemas.microsoft.com/office/drawing/2010/main">
                <a:noFill/>
              </a14:hiddenFill>
            </a:ext>
          </a:extLst>
        </p:spPr>
        <p:txBody>
          <a:bodyPr lIns="117226" tIns="58613" rIns="117226" bIns="58613"/>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67" name="TextBox 29"/>
          <p:cNvSpPr>
            <a:spLocks noChangeArrowheads="1"/>
          </p:cNvSpPr>
          <p:nvPr/>
        </p:nvSpPr>
        <p:spPr bwMode="auto">
          <a:xfrm>
            <a:off x="3403600" y="3255963"/>
            <a:ext cx="1536700" cy="276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eaLnBrk="1" fontAlgn="auto" hangingPunct="1">
              <a:spcBef>
                <a:spcPts val="0"/>
              </a:spcBef>
              <a:spcAft>
                <a:spcPts val="0"/>
              </a:spcAft>
              <a:buFontTx/>
              <a:buNone/>
              <a:defRPr/>
            </a:pPr>
            <a:r>
              <a:rPr lang="zh-CN" altLang="en-US" b="1" kern="0" dirty="0">
                <a:solidFill>
                  <a:srgbClr val="445469"/>
                </a:solidFill>
                <a:latin typeface="微软雅黑" panose="020B0503020204020204" pitchFamily="34" charset="-122"/>
                <a:ea typeface="微软雅黑" panose="020B0503020204020204" pitchFamily="34" charset="-122"/>
                <a:sym typeface="微软雅黑" panose="020B0503020204020204" pitchFamily="34" charset="-122"/>
              </a:rPr>
              <a:t>微应用</a:t>
            </a:r>
            <a:endParaRPr lang="zh-CN" altLang="en-US" b="1" kern="0" dirty="0">
              <a:solidFill>
                <a:srgbClr val="44546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 name="TextBox 30"/>
          <p:cNvSpPr>
            <a:spLocks noChangeArrowheads="1"/>
          </p:cNvSpPr>
          <p:nvPr/>
        </p:nvSpPr>
        <p:spPr bwMode="auto">
          <a:xfrm>
            <a:off x="3403600" y="4260850"/>
            <a:ext cx="1536700" cy="1067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lnSpc>
                <a:spcPts val="1665"/>
              </a:lnSpc>
            </a:pPr>
            <a:r>
              <a:rPr lang="zh-CN" altLang="en-US" sz="1300">
                <a:solidFill>
                  <a:srgbClr val="445469"/>
                </a:solidFill>
                <a:latin typeface="微软雅黑" panose="020B0503020204020204" pitchFamily="34" charset="-122"/>
                <a:ea typeface="微软雅黑" panose="020B0503020204020204" pitchFamily="34" charset="-122"/>
              </a:rPr>
              <a:t>移动端新功能，支持分享到钉钉、微信公众号、企业微信和手机浏览器等，完成快速填报和查询等</a:t>
            </a:r>
            <a:endParaRPr lang="zh-CN" altLang="en-US" sz="1300">
              <a:solidFill>
                <a:srgbClr val="445469"/>
              </a:solidFill>
              <a:latin typeface="微软雅黑" panose="020B0503020204020204" pitchFamily="34" charset="-122"/>
              <a:ea typeface="微软雅黑" panose="020B0503020204020204" pitchFamily="34" charset="-122"/>
            </a:endParaRPr>
          </a:p>
        </p:txBody>
      </p:sp>
      <p:sp>
        <p:nvSpPr>
          <p:cNvPr id="69" name="直接连接符 31"/>
          <p:cNvSpPr>
            <a:spLocks noChangeShapeType="1"/>
          </p:cNvSpPr>
          <p:nvPr/>
        </p:nvSpPr>
        <p:spPr bwMode="auto">
          <a:xfrm flipH="1">
            <a:off x="3403600" y="4002088"/>
            <a:ext cx="1536700" cy="0"/>
          </a:xfrm>
          <a:prstGeom prst="line">
            <a:avLst/>
          </a:prstGeom>
          <a:noFill/>
          <a:ln w="6350" cap="flat" cmpd="sng">
            <a:solidFill>
              <a:srgbClr val="A5A5A5"/>
            </a:solidFill>
            <a:prstDash val="dash"/>
            <a:miter lim="800000"/>
            <a:tailEnd type="oval" w="med" len="med"/>
          </a:ln>
          <a:extLst>
            <a:ext uri="{909E8E84-426E-40DD-AFC4-6F175D3DCCD1}">
              <a14:hiddenFill xmlns:a14="http://schemas.microsoft.com/office/drawing/2010/main">
                <a:noFill/>
              </a14:hiddenFill>
            </a:ext>
          </a:extLst>
        </p:spPr>
        <p:txBody>
          <a:bodyPr lIns="117226" tIns="58613" rIns="117226" bIns="58613"/>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70" name="TextBox 32"/>
          <p:cNvSpPr>
            <a:spLocks noChangeArrowheads="1"/>
          </p:cNvSpPr>
          <p:nvPr/>
        </p:nvSpPr>
        <p:spPr bwMode="auto">
          <a:xfrm>
            <a:off x="5327650" y="3255963"/>
            <a:ext cx="1535113" cy="276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eaLnBrk="1" fontAlgn="auto" hangingPunct="1">
              <a:spcBef>
                <a:spcPts val="0"/>
              </a:spcBef>
              <a:spcAft>
                <a:spcPts val="0"/>
              </a:spcAft>
              <a:buFontTx/>
              <a:buNone/>
              <a:defRPr/>
            </a:pPr>
            <a:r>
              <a:rPr lang="en-US" b="1" kern="0">
                <a:solidFill>
                  <a:srgbClr val="445469"/>
                </a:solidFill>
                <a:latin typeface="微软雅黑" panose="020B0503020204020204" pitchFamily="34" charset="-122"/>
                <a:ea typeface="微软雅黑" panose="020B0503020204020204" pitchFamily="34" charset="-122"/>
                <a:sym typeface="微软雅黑" panose="020B0503020204020204" pitchFamily="34" charset="-122"/>
              </a:rPr>
              <a:t>BPM</a:t>
            </a:r>
            <a:r>
              <a:rPr lang="zh-CN" altLang="en-US" b="1" kern="0">
                <a:solidFill>
                  <a:srgbClr val="445469"/>
                </a:solidFill>
                <a:latin typeface="微软雅黑" panose="020B0503020204020204" pitchFamily="34" charset="-122"/>
                <a:ea typeface="微软雅黑" panose="020B0503020204020204" pitchFamily="34" charset="-122"/>
                <a:sym typeface="微软雅黑" panose="020B0503020204020204" pitchFamily="34" charset="-122"/>
              </a:rPr>
              <a:t>流程</a:t>
            </a:r>
            <a:endParaRPr lang="zh-CN" altLang="en-US" b="1" kern="0">
              <a:solidFill>
                <a:srgbClr val="44546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 name="TextBox 33"/>
          <p:cNvSpPr>
            <a:spLocks noChangeArrowheads="1"/>
          </p:cNvSpPr>
          <p:nvPr/>
        </p:nvSpPr>
        <p:spPr bwMode="auto">
          <a:xfrm>
            <a:off x="5327650" y="4260850"/>
            <a:ext cx="1535113" cy="64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lnSpc>
                <a:spcPts val="1665"/>
              </a:lnSpc>
            </a:pPr>
            <a:r>
              <a:rPr lang="en-US" sz="1300">
                <a:solidFill>
                  <a:srgbClr val="445469"/>
                </a:solidFill>
                <a:latin typeface="微软雅黑" panose="020B0503020204020204" pitchFamily="34" charset="-122"/>
                <a:ea typeface="微软雅黑" panose="020B0503020204020204" pitchFamily="34" charset="-122"/>
              </a:rPr>
              <a:t>BPM</a:t>
            </a:r>
            <a:r>
              <a:rPr lang="zh-CN" altLang="en-US" sz="1300">
                <a:solidFill>
                  <a:srgbClr val="445469"/>
                </a:solidFill>
                <a:latin typeface="微软雅黑" panose="020B0503020204020204" pitchFamily="34" charset="-122"/>
                <a:ea typeface="微软雅黑" panose="020B0503020204020204" pitchFamily="34" charset="-122"/>
              </a:rPr>
              <a:t>国际通用的标准流程引擎，灵活部署常见的工作流</a:t>
            </a:r>
            <a:endParaRPr lang="en-US" altLang="zh-CN" sz="1300">
              <a:solidFill>
                <a:srgbClr val="445469"/>
              </a:solidFill>
              <a:latin typeface="微软雅黑" panose="020B0503020204020204" pitchFamily="34" charset="-122"/>
              <a:ea typeface="微软雅黑" panose="020B0503020204020204" pitchFamily="34" charset="-122"/>
            </a:endParaRPr>
          </a:p>
        </p:txBody>
      </p:sp>
      <p:sp>
        <p:nvSpPr>
          <p:cNvPr id="72" name="直接连接符 34"/>
          <p:cNvSpPr>
            <a:spLocks noChangeShapeType="1"/>
          </p:cNvSpPr>
          <p:nvPr/>
        </p:nvSpPr>
        <p:spPr bwMode="auto">
          <a:xfrm flipH="1">
            <a:off x="5327650" y="4002088"/>
            <a:ext cx="1535113" cy="0"/>
          </a:xfrm>
          <a:prstGeom prst="line">
            <a:avLst/>
          </a:prstGeom>
          <a:noFill/>
          <a:ln w="6350" cap="flat" cmpd="sng">
            <a:solidFill>
              <a:srgbClr val="A5A5A5"/>
            </a:solidFill>
            <a:prstDash val="dash"/>
            <a:miter lim="800000"/>
            <a:tailEnd type="oval" w="med" len="med"/>
          </a:ln>
          <a:extLst>
            <a:ext uri="{909E8E84-426E-40DD-AFC4-6F175D3DCCD1}">
              <a14:hiddenFill xmlns:a14="http://schemas.microsoft.com/office/drawing/2010/main">
                <a:noFill/>
              </a14:hiddenFill>
            </a:ext>
          </a:extLst>
        </p:spPr>
        <p:txBody>
          <a:bodyPr lIns="117226" tIns="58613" rIns="117226" bIns="58613"/>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73" name="TextBox 35"/>
          <p:cNvSpPr>
            <a:spLocks noChangeArrowheads="1"/>
          </p:cNvSpPr>
          <p:nvPr/>
        </p:nvSpPr>
        <p:spPr bwMode="auto">
          <a:xfrm>
            <a:off x="7250113" y="3255963"/>
            <a:ext cx="1536700" cy="276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eaLnBrk="1" fontAlgn="auto" hangingPunct="1">
              <a:spcBef>
                <a:spcPts val="0"/>
              </a:spcBef>
              <a:spcAft>
                <a:spcPts val="0"/>
              </a:spcAft>
              <a:buFontTx/>
              <a:buNone/>
              <a:defRPr/>
            </a:pPr>
            <a:r>
              <a:rPr lang="en-US" altLang="zh-CN" b="1" kern="0">
                <a:solidFill>
                  <a:srgbClr val="445469"/>
                </a:solidFill>
                <a:latin typeface="微软雅黑" panose="020B0503020204020204" pitchFamily="34" charset="-122"/>
                <a:ea typeface="微软雅黑" panose="020B0503020204020204" pitchFamily="34" charset="-122"/>
                <a:sym typeface="微软雅黑" panose="020B0503020204020204" pitchFamily="34" charset="-122"/>
              </a:rPr>
              <a:t>EXCEL</a:t>
            </a:r>
            <a:r>
              <a:rPr lang="zh-CN" altLang="en-US" b="1" kern="0">
                <a:solidFill>
                  <a:srgbClr val="445469"/>
                </a:solidFill>
                <a:latin typeface="微软雅黑" panose="020B0503020204020204" pitchFamily="34" charset="-122"/>
                <a:ea typeface="微软雅黑" panose="020B0503020204020204" pitchFamily="34" charset="-122"/>
                <a:sym typeface="微软雅黑" panose="020B0503020204020204" pitchFamily="34" charset="-122"/>
              </a:rPr>
              <a:t>分享</a:t>
            </a:r>
            <a:endParaRPr lang="zh-CN" altLang="en-US" b="1" kern="0">
              <a:solidFill>
                <a:srgbClr val="44546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4" name="TextBox 36"/>
          <p:cNvSpPr>
            <a:spLocks noChangeArrowheads="1"/>
          </p:cNvSpPr>
          <p:nvPr/>
        </p:nvSpPr>
        <p:spPr bwMode="auto">
          <a:xfrm>
            <a:off x="7250113" y="4260850"/>
            <a:ext cx="153670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lnSpc>
                <a:spcPts val="1665"/>
              </a:lnSpc>
            </a:pPr>
            <a:r>
              <a:rPr lang="zh-CN" altLang="en-US" sz="1300">
                <a:solidFill>
                  <a:srgbClr val="445469"/>
                </a:solidFill>
                <a:latin typeface="微软雅黑" panose="020B0503020204020204" pitchFamily="34" charset="-122"/>
                <a:ea typeface="微软雅黑" panose="020B0503020204020204" pitchFamily="34" charset="-122"/>
              </a:rPr>
              <a:t>与</a:t>
            </a:r>
            <a:r>
              <a:rPr lang="en-US" altLang="zh-CN" sz="1300">
                <a:solidFill>
                  <a:srgbClr val="445469"/>
                </a:solidFill>
                <a:latin typeface="微软雅黑" panose="020B0503020204020204" pitchFamily="34" charset="-122"/>
                <a:ea typeface="微软雅黑" panose="020B0503020204020204" pitchFamily="34" charset="-122"/>
              </a:rPr>
              <a:t>EXCEL</a:t>
            </a:r>
            <a:r>
              <a:rPr lang="zh-CN" altLang="en-US" sz="1300">
                <a:solidFill>
                  <a:srgbClr val="445469"/>
                </a:solidFill>
                <a:latin typeface="微软雅黑" panose="020B0503020204020204" pitchFamily="34" charset="-122"/>
                <a:ea typeface="微软雅黑" panose="020B0503020204020204" pitchFamily="34" charset="-122"/>
              </a:rPr>
              <a:t>集成的新功能，支持</a:t>
            </a:r>
            <a:r>
              <a:rPr lang="en-US" altLang="zh-CN" sz="1300">
                <a:solidFill>
                  <a:srgbClr val="445469"/>
                </a:solidFill>
                <a:latin typeface="微软雅黑" panose="020B0503020204020204" pitchFamily="34" charset="-122"/>
                <a:ea typeface="微软雅黑" panose="020B0503020204020204" pitchFamily="34" charset="-122"/>
              </a:rPr>
              <a:t>EXCEL</a:t>
            </a:r>
            <a:r>
              <a:rPr lang="zh-CN" altLang="en-US" sz="1300">
                <a:solidFill>
                  <a:srgbClr val="445469"/>
                </a:solidFill>
                <a:latin typeface="微软雅黑" panose="020B0503020204020204" pitchFamily="34" charset="-122"/>
                <a:ea typeface="微软雅黑" panose="020B0503020204020204" pitchFamily="34" charset="-122"/>
              </a:rPr>
              <a:t>原样导入，原样填报、原样呈现</a:t>
            </a:r>
            <a:endParaRPr lang="zh-CN" altLang="en-US" sz="1300">
              <a:solidFill>
                <a:srgbClr val="445469"/>
              </a:solidFill>
              <a:latin typeface="微软雅黑" panose="020B0503020204020204" pitchFamily="34" charset="-122"/>
              <a:ea typeface="微软雅黑" panose="020B0503020204020204" pitchFamily="34" charset="-122"/>
            </a:endParaRPr>
          </a:p>
        </p:txBody>
      </p:sp>
      <p:sp>
        <p:nvSpPr>
          <p:cNvPr id="75" name="直接连接符 37"/>
          <p:cNvSpPr>
            <a:spLocks noChangeShapeType="1"/>
          </p:cNvSpPr>
          <p:nvPr/>
        </p:nvSpPr>
        <p:spPr bwMode="auto">
          <a:xfrm flipH="1">
            <a:off x="7250113" y="4002088"/>
            <a:ext cx="1536700" cy="0"/>
          </a:xfrm>
          <a:prstGeom prst="line">
            <a:avLst/>
          </a:prstGeom>
          <a:noFill/>
          <a:ln w="6350" cap="flat" cmpd="sng">
            <a:solidFill>
              <a:srgbClr val="A5A5A5"/>
            </a:solidFill>
            <a:prstDash val="dash"/>
            <a:miter lim="800000"/>
            <a:tailEnd type="oval" w="med" len="med"/>
          </a:ln>
          <a:extLst>
            <a:ext uri="{909E8E84-426E-40DD-AFC4-6F175D3DCCD1}">
              <a14:hiddenFill xmlns:a14="http://schemas.microsoft.com/office/drawing/2010/main">
                <a:noFill/>
              </a14:hiddenFill>
            </a:ext>
          </a:extLst>
        </p:spPr>
        <p:txBody>
          <a:bodyPr lIns="117226" tIns="58613" rIns="117226" bIns="58613"/>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76" name="TextBox 38"/>
          <p:cNvSpPr>
            <a:spLocks noChangeArrowheads="1"/>
          </p:cNvSpPr>
          <p:nvPr/>
        </p:nvSpPr>
        <p:spPr bwMode="auto">
          <a:xfrm>
            <a:off x="9177338" y="3255963"/>
            <a:ext cx="1533525" cy="276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eaLnBrk="1" fontAlgn="auto" hangingPunct="1">
              <a:spcBef>
                <a:spcPts val="0"/>
              </a:spcBef>
              <a:spcAft>
                <a:spcPts val="0"/>
              </a:spcAft>
              <a:buFontTx/>
              <a:buNone/>
              <a:defRPr/>
            </a:pPr>
            <a:r>
              <a:rPr lang="zh-CN" altLang="en-US" b="1" kern="0">
                <a:solidFill>
                  <a:srgbClr val="445469"/>
                </a:solidFill>
                <a:latin typeface="微软雅黑" panose="020B0503020204020204" pitchFamily="34" charset="-122"/>
                <a:ea typeface="微软雅黑" panose="020B0503020204020204" pitchFamily="34" charset="-122"/>
                <a:sym typeface="微软雅黑" panose="020B0503020204020204" pitchFamily="34" charset="-122"/>
              </a:rPr>
              <a:t>微信分享</a:t>
            </a:r>
            <a:endParaRPr lang="zh-CN" altLang="en-US" b="1" kern="0">
              <a:solidFill>
                <a:srgbClr val="44546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7" name="TextBox 39"/>
          <p:cNvSpPr>
            <a:spLocks noChangeArrowheads="1"/>
          </p:cNvSpPr>
          <p:nvPr/>
        </p:nvSpPr>
        <p:spPr bwMode="auto">
          <a:xfrm>
            <a:off x="9177338" y="4260850"/>
            <a:ext cx="1533525" cy="64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lnSpc>
                <a:spcPts val="1665"/>
              </a:lnSpc>
            </a:pPr>
            <a:r>
              <a:rPr lang="zh-CN" altLang="en-US" sz="1300">
                <a:solidFill>
                  <a:srgbClr val="445469"/>
                </a:solidFill>
                <a:latin typeface="微软雅黑" panose="020B0503020204020204" pitchFamily="34" charset="-122"/>
                <a:ea typeface="微软雅黑" panose="020B0503020204020204" pitchFamily="34" charset="-122"/>
              </a:rPr>
              <a:t>与微信集成的新功能。支持在微信中打开填报，无需单独部署</a:t>
            </a:r>
            <a:endParaRPr lang="zh-CN" altLang="en-US" sz="1300">
              <a:solidFill>
                <a:srgbClr val="445469"/>
              </a:solidFill>
              <a:latin typeface="微软雅黑" panose="020B0503020204020204" pitchFamily="34" charset="-122"/>
              <a:ea typeface="微软雅黑" panose="020B0503020204020204" pitchFamily="34" charset="-122"/>
            </a:endParaRPr>
          </a:p>
        </p:txBody>
      </p:sp>
      <p:sp>
        <p:nvSpPr>
          <p:cNvPr id="78" name="直接连接符 40"/>
          <p:cNvSpPr>
            <a:spLocks noChangeShapeType="1"/>
          </p:cNvSpPr>
          <p:nvPr/>
        </p:nvSpPr>
        <p:spPr bwMode="auto">
          <a:xfrm flipH="1">
            <a:off x="9177338" y="4002088"/>
            <a:ext cx="1533525" cy="0"/>
          </a:xfrm>
          <a:prstGeom prst="line">
            <a:avLst/>
          </a:prstGeom>
          <a:noFill/>
          <a:ln w="6350" cap="flat" cmpd="sng">
            <a:solidFill>
              <a:srgbClr val="A5A5A5"/>
            </a:solidFill>
            <a:prstDash val="dash"/>
            <a:miter lim="800000"/>
            <a:tailEnd type="oval" w="med" len="med"/>
          </a:ln>
          <a:extLst>
            <a:ext uri="{909E8E84-426E-40DD-AFC4-6F175D3DCCD1}">
              <a14:hiddenFill xmlns:a14="http://schemas.microsoft.com/office/drawing/2010/main">
                <a:noFill/>
              </a14:hiddenFill>
            </a:ext>
          </a:extLst>
        </p:spPr>
        <p:txBody>
          <a:bodyPr lIns="117226" tIns="58613" rIns="117226" bIns="58613"/>
          <a:lstStyle/>
          <a:p>
            <a:pPr eaLnBrk="1" fontAlgn="auto" hangingPunct="1">
              <a:spcBef>
                <a:spcPts val="0"/>
              </a:spcBef>
              <a:spcAft>
                <a:spcPts val="0"/>
              </a:spcAft>
              <a:buFontTx/>
              <a:buNone/>
              <a:defRPr/>
            </a:pPr>
            <a:endParaRPr lang="zh-CN" altLang="en-US" kern="0">
              <a:solidFill>
                <a:sysClr val="windowText" lastClr="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p:cBhvr>
                                        <p:cTn id="9" dur="500"/>
                                        <p:tgtEl>
                                          <p:spTgt spid="55"/>
                                        </p:tgtEl>
                                      </p:cBhvr>
                                    </p:animEffect>
                                    <p:anim calcmode="lin" valueType="num">
                                      <p:cBhvr>
                                        <p:cTn id="10" dur="500" fill="hold"/>
                                        <p:tgtEl>
                                          <p:spTgt spid="55"/>
                                        </p:tgtEl>
                                        <p:attrNameLst>
                                          <p:attrName>ppt_x</p:attrName>
                                        </p:attrNameLst>
                                      </p:cBhvr>
                                      <p:tavLst>
                                        <p:tav tm="0">
                                          <p:val>
                                            <p:fltVal val="0.5"/>
                                          </p:val>
                                        </p:tav>
                                        <p:tav tm="100000">
                                          <p:val>
                                            <p:strVal val="#ppt_x"/>
                                          </p:val>
                                        </p:tav>
                                      </p:tavLst>
                                    </p:anim>
                                    <p:anim calcmode="lin" valueType="num">
                                      <p:cBhvr>
                                        <p:cTn id="11" dur="500" fill="hold"/>
                                        <p:tgtEl>
                                          <p:spTgt spid="55"/>
                                        </p:tgtEl>
                                        <p:attrNameLst>
                                          <p:attrName>ppt_y</p:attrName>
                                        </p:attrNameLst>
                                      </p:cBhvr>
                                      <p:tavLst>
                                        <p:tav tm="0">
                                          <p:val>
                                            <p:fltVal val="0.5"/>
                                          </p:val>
                                        </p:tav>
                                        <p:tav tm="100000">
                                          <p:val>
                                            <p:strVal val="#ppt_y"/>
                                          </p:val>
                                        </p:tav>
                                      </p:tavLst>
                                    </p:anim>
                                  </p:childTnLst>
                                </p:cTn>
                              </p:par>
                              <p:par>
                                <p:cTn id="12" presetID="10" presetClass="entr" presetSubtype="0" fill="hold" nodeType="withEffect">
                                  <p:stCondLst>
                                    <p:cond delay="0"/>
                                  </p:stCondLst>
                                  <p:childTnLst>
                                    <p:set>
                                      <p:cBhvr>
                                        <p:cTn id="13" dur="1" fill="hold">
                                          <p:stCondLst>
                                            <p:cond delay="0"/>
                                          </p:stCondLst>
                                        </p:cTn>
                                        <p:tgtEl>
                                          <p:spTgt spid="61"/>
                                        </p:tgtEl>
                                        <p:attrNameLst>
                                          <p:attrName>style.visibility</p:attrName>
                                        </p:attrNameLst>
                                      </p:cBhvr>
                                      <p:to>
                                        <p:strVal val="visible"/>
                                      </p:to>
                                    </p:set>
                                    <p:anim calcmode="lin" valueType="num">
                                      <p:cBhvr>
                                        <p:cTn id="14" dur="500" fill="hold"/>
                                        <p:tgtEl>
                                          <p:spTgt spid="61"/>
                                        </p:tgtEl>
                                        <p:attrNameLst>
                                          <p:attrName>ppt_w</p:attrName>
                                        </p:attrNameLst>
                                      </p:cBhvr>
                                      <p:tavLst>
                                        <p:tav tm="0">
                                          <p:val>
                                            <p:fltVal val="0"/>
                                          </p:val>
                                        </p:tav>
                                        <p:tav tm="100000">
                                          <p:val>
                                            <p:strVal val="#ppt_w"/>
                                          </p:val>
                                        </p:tav>
                                      </p:tavLst>
                                    </p:anim>
                                    <p:anim calcmode="lin" valueType="num">
                                      <p:cBhvr>
                                        <p:cTn id="15" dur="500" fill="hold"/>
                                        <p:tgtEl>
                                          <p:spTgt spid="61"/>
                                        </p:tgtEl>
                                        <p:attrNameLst>
                                          <p:attrName>ppt_h</p:attrName>
                                        </p:attrNameLst>
                                      </p:cBhvr>
                                      <p:tavLst>
                                        <p:tav tm="0">
                                          <p:val>
                                            <p:fltVal val="0"/>
                                          </p:val>
                                        </p:tav>
                                        <p:tav tm="100000">
                                          <p:val>
                                            <p:strVal val="#ppt_h"/>
                                          </p:val>
                                        </p:tav>
                                      </p:tavLst>
                                    </p:anim>
                                    <p:animEffect>
                                      <p:cBhvr>
                                        <p:cTn id="16" dur="500"/>
                                        <p:tgtEl>
                                          <p:spTgt spid="61"/>
                                        </p:tgtEl>
                                      </p:cBhvr>
                                    </p:animEffect>
                                    <p:anim calcmode="lin" valueType="num">
                                      <p:cBhvr>
                                        <p:cTn id="17" dur="500" fill="hold"/>
                                        <p:tgtEl>
                                          <p:spTgt spid="61"/>
                                        </p:tgtEl>
                                        <p:attrNameLst>
                                          <p:attrName>ppt_x</p:attrName>
                                        </p:attrNameLst>
                                      </p:cBhvr>
                                      <p:tavLst>
                                        <p:tav tm="0">
                                          <p:val>
                                            <p:fltVal val="0.5"/>
                                          </p:val>
                                        </p:tav>
                                        <p:tav tm="100000">
                                          <p:val>
                                            <p:strVal val="#ppt_x"/>
                                          </p:val>
                                        </p:tav>
                                      </p:tavLst>
                                    </p:anim>
                                    <p:anim calcmode="lin" valueType="num">
                                      <p:cBhvr>
                                        <p:cTn id="18" dur="500" fill="hold"/>
                                        <p:tgtEl>
                                          <p:spTgt spid="61"/>
                                        </p:tgtEl>
                                        <p:attrNameLst>
                                          <p:attrName>ppt_y</p:attrName>
                                        </p:attrNameLst>
                                      </p:cBhvr>
                                      <p:tavLst>
                                        <p:tav tm="0">
                                          <p:val>
                                            <p:fltVal val="0.5"/>
                                          </p:val>
                                        </p:tav>
                                        <p:tav tm="100000">
                                          <p:val>
                                            <p:strVal val="#ppt_y"/>
                                          </p:val>
                                        </p:tav>
                                      </p:tavLst>
                                    </p:anim>
                                  </p:childTnLst>
                                </p:cTn>
                              </p:par>
                              <p:par>
                                <p:cTn id="19" presetID="10" presetClass="entr" presetSubtype="0" fill="hold" grpId="0" nodeType="withEffect">
                                  <p:stCondLst>
                                    <p:cond delay="200"/>
                                  </p:stCondLst>
                                  <p:childTnLst>
                                    <p:set>
                                      <p:cBhvr>
                                        <p:cTn id="20" dur="1" fill="hold">
                                          <p:stCondLst>
                                            <p:cond delay="0"/>
                                          </p:stCondLst>
                                        </p:cTn>
                                        <p:tgtEl>
                                          <p:spTgt spid="54"/>
                                        </p:tgtEl>
                                        <p:attrNameLst>
                                          <p:attrName>style.visibility</p:attrName>
                                        </p:attrNameLst>
                                      </p:cBhvr>
                                      <p:to>
                                        <p:strVal val="visible"/>
                                      </p:to>
                                    </p:set>
                                    <p:anim calcmode="lin" valueType="num">
                                      <p:cBhvr>
                                        <p:cTn id="21" dur="500" fill="hold"/>
                                        <p:tgtEl>
                                          <p:spTgt spid="54"/>
                                        </p:tgtEl>
                                        <p:attrNameLst>
                                          <p:attrName>ppt_w</p:attrName>
                                        </p:attrNameLst>
                                      </p:cBhvr>
                                      <p:tavLst>
                                        <p:tav tm="0">
                                          <p:val>
                                            <p:fltVal val="0"/>
                                          </p:val>
                                        </p:tav>
                                        <p:tav tm="100000">
                                          <p:val>
                                            <p:strVal val="#ppt_w"/>
                                          </p:val>
                                        </p:tav>
                                      </p:tavLst>
                                    </p:anim>
                                    <p:anim calcmode="lin" valueType="num">
                                      <p:cBhvr>
                                        <p:cTn id="22" dur="500" fill="hold"/>
                                        <p:tgtEl>
                                          <p:spTgt spid="54"/>
                                        </p:tgtEl>
                                        <p:attrNameLst>
                                          <p:attrName>ppt_h</p:attrName>
                                        </p:attrNameLst>
                                      </p:cBhvr>
                                      <p:tavLst>
                                        <p:tav tm="0">
                                          <p:val>
                                            <p:fltVal val="0"/>
                                          </p:val>
                                        </p:tav>
                                        <p:tav tm="100000">
                                          <p:val>
                                            <p:strVal val="#ppt_h"/>
                                          </p:val>
                                        </p:tav>
                                      </p:tavLst>
                                    </p:anim>
                                    <p:animEffect>
                                      <p:cBhvr>
                                        <p:cTn id="23" dur="500"/>
                                        <p:tgtEl>
                                          <p:spTgt spid="54"/>
                                        </p:tgtEl>
                                      </p:cBhvr>
                                    </p:animEffect>
                                    <p:anim calcmode="lin" valueType="num">
                                      <p:cBhvr>
                                        <p:cTn id="24" dur="500" fill="hold"/>
                                        <p:tgtEl>
                                          <p:spTgt spid="54"/>
                                        </p:tgtEl>
                                        <p:attrNameLst>
                                          <p:attrName>ppt_x</p:attrName>
                                        </p:attrNameLst>
                                      </p:cBhvr>
                                      <p:tavLst>
                                        <p:tav tm="0">
                                          <p:val>
                                            <p:fltVal val="0.5"/>
                                          </p:val>
                                        </p:tav>
                                        <p:tav tm="100000">
                                          <p:val>
                                            <p:strVal val="#ppt_x"/>
                                          </p:val>
                                        </p:tav>
                                      </p:tavLst>
                                    </p:anim>
                                    <p:anim calcmode="lin" valueType="num">
                                      <p:cBhvr>
                                        <p:cTn id="25" dur="500" fill="hold"/>
                                        <p:tgtEl>
                                          <p:spTgt spid="54"/>
                                        </p:tgtEl>
                                        <p:attrNameLst>
                                          <p:attrName>ppt_y</p:attrName>
                                        </p:attrNameLst>
                                      </p:cBhvr>
                                      <p:tavLst>
                                        <p:tav tm="0">
                                          <p:val>
                                            <p:fltVal val="0.5"/>
                                          </p:val>
                                        </p:tav>
                                        <p:tav tm="100000">
                                          <p:val>
                                            <p:strVal val="#ppt_y"/>
                                          </p:val>
                                        </p:tav>
                                      </p:tavLst>
                                    </p:anim>
                                  </p:childTnLst>
                                </p:cTn>
                              </p:par>
                              <p:par>
                                <p:cTn id="26" presetID="10" presetClass="entr" presetSubtype="0" fill="hold" nodeType="withEffect">
                                  <p:stCondLst>
                                    <p:cond delay="200"/>
                                  </p:stCondLst>
                                  <p:childTnLst>
                                    <p:set>
                                      <p:cBhvr>
                                        <p:cTn id="27" dur="1" fill="hold">
                                          <p:stCondLst>
                                            <p:cond delay="0"/>
                                          </p:stCondLst>
                                        </p:cTn>
                                        <p:tgtEl>
                                          <p:spTgt spid="60"/>
                                        </p:tgtEl>
                                        <p:attrNameLst>
                                          <p:attrName>style.visibility</p:attrName>
                                        </p:attrNameLst>
                                      </p:cBhvr>
                                      <p:to>
                                        <p:strVal val="visible"/>
                                      </p:to>
                                    </p:set>
                                    <p:anim calcmode="lin" valueType="num">
                                      <p:cBhvr>
                                        <p:cTn id="28" dur="500" fill="hold"/>
                                        <p:tgtEl>
                                          <p:spTgt spid="60"/>
                                        </p:tgtEl>
                                        <p:attrNameLst>
                                          <p:attrName>ppt_w</p:attrName>
                                        </p:attrNameLst>
                                      </p:cBhvr>
                                      <p:tavLst>
                                        <p:tav tm="0">
                                          <p:val>
                                            <p:fltVal val="0"/>
                                          </p:val>
                                        </p:tav>
                                        <p:tav tm="100000">
                                          <p:val>
                                            <p:strVal val="#ppt_w"/>
                                          </p:val>
                                        </p:tav>
                                      </p:tavLst>
                                    </p:anim>
                                    <p:anim calcmode="lin" valueType="num">
                                      <p:cBhvr>
                                        <p:cTn id="29" dur="500" fill="hold"/>
                                        <p:tgtEl>
                                          <p:spTgt spid="60"/>
                                        </p:tgtEl>
                                        <p:attrNameLst>
                                          <p:attrName>ppt_h</p:attrName>
                                        </p:attrNameLst>
                                      </p:cBhvr>
                                      <p:tavLst>
                                        <p:tav tm="0">
                                          <p:val>
                                            <p:fltVal val="0"/>
                                          </p:val>
                                        </p:tav>
                                        <p:tav tm="100000">
                                          <p:val>
                                            <p:strVal val="#ppt_h"/>
                                          </p:val>
                                        </p:tav>
                                      </p:tavLst>
                                    </p:anim>
                                    <p:animEffect>
                                      <p:cBhvr>
                                        <p:cTn id="30" dur="500"/>
                                        <p:tgtEl>
                                          <p:spTgt spid="60"/>
                                        </p:tgtEl>
                                      </p:cBhvr>
                                    </p:animEffect>
                                    <p:anim calcmode="lin" valueType="num">
                                      <p:cBhvr>
                                        <p:cTn id="31" dur="500" fill="hold"/>
                                        <p:tgtEl>
                                          <p:spTgt spid="60"/>
                                        </p:tgtEl>
                                        <p:attrNameLst>
                                          <p:attrName>ppt_x</p:attrName>
                                        </p:attrNameLst>
                                      </p:cBhvr>
                                      <p:tavLst>
                                        <p:tav tm="0">
                                          <p:val>
                                            <p:fltVal val="0.5"/>
                                          </p:val>
                                        </p:tav>
                                        <p:tav tm="100000">
                                          <p:val>
                                            <p:strVal val="#ppt_x"/>
                                          </p:val>
                                        </p:tav>
                                      </p:tavLst>
                                    </p:anim>
                                    <p:anim calcmode="lin" valueType="num">
                                      <p:cBhvr>
                                        <p:cTn id="32" dur="500" fill="hold"/>
                                        <p:tgtEl>
                                          <p:spTgt spid="60"/>
                                        </p:tgtEl>
                                        <p:attrNameLst>
                                          <p:attrName>ppt_y</p:attrName>
                                        </p:attrNameLst>
                                      </p:cBhvr>
                                      <p:tavLst>
                                        <p:tav tm="0">
                                          <p:val>
                                            <p:fltVal val="0.5"/>
                                          </p:val>
                                        </p:tav>
                                        <p:tav tm="100000">
                                          <p:val>
                                            <p:strVal val="#ppt_y"/>
                                          </p:val>
                                        </p:tav>
                                      </p:tavLst>
                                    </p:anim>
                                  </p:childTnLst>
                                </p:cTn>
                              </p:par>
                              <p:par>
                                <p:cTn id="33" presetID="10" presetClass="entr" presetSubtype="0" fill="hold" grpId="0" nodeType="withEffect">
                                  <p:stCondLst>
                                    <p:cond delay="200"/>
                                  </p:stCondLst>
                                  <p:childTnLst>
                                    <p:set>
                                      <p:cBhvr>
                                        <p:cTn id="34" dur="1" fill="hold">
                                          <p:stCondLst>
                                            <p:cond delay="0"/>
                                          </p:stCondLst>
                                        </p:cTn>
                                        <p:tgtEl>
                                          <p:spTgt spid="56"/>
                                        </p:tgtEl>
                                        <p:attrNameLst>
                                          <p:attrName>style.visibility</p:attrName>
                                        </p:attrNameLst>
                                      </p:cBhvr>
                                      <p:to>
                                        <p:strVal val="visible"/>
                                      </p:to>
                                    </p:set>
                                    <p:anim calcmode="lin" valueType="num">
                                      <p:cBhvr>
                                        <p:cTn id="35" dur="500" fill="hold"/>
                                        <p:tgtEl>
                                          <p:spTgt spid="56"/>
                                        </p:tgtEl>
                                        <p:attrNameLst>
                                          <p:attrName>ppt_w</p:attrName>
                                        </p:attrNameLst>
                                      </p:cBhvr>
                                      <p:tavLst>
                                        <p:tav tm="0">
                                          <p:val>
                                            <p:fltVal val="0"/>
                                          </p:val>
                                        </p:tav>
                                        <p:tav tm="100000">
                                          <p:val>
                                            <p:strVal val="#ppt_w"/>
                                          </p:val>
                                        </p:tav>
                                      </p:tavLst>
                                    </p:anim>
                                    <p:anim calcmode="lin" valueType="num">
                                      <p:cBhvr>
                                        <p:cTn id="36" dur="500" fill="hold"/>
                                        <p:tgtEl>
                                          <p:spTgt spid="56"/>
                                        </p:tgtEl>
                                        <p:attrNameLst>
                                          <p:attrName>ppt_h</p:attrName>
                                        </p:attrNameLst>
                                      </p:cBhvr>
                                      <p:tavLst>
                                        <p:tav tm="0">
                                          <p:val>
                                            <p:fltVal val="0"/>
                                          </p:val>
                                        </p:tav>
                                        <p:tav tm="100000">
                                          <p:val>
                                            <p:strVal val="#ppt_h"/>
                                          </p:val>
                                        </p:tav>
                                      </p:tavLst>
                                    </p:anim>
                                    <p:animEffect>
                                      <p:cBhvr>
                                        <p:cTn id="37" dur="500"/>
                                        <p:tgtEl>
                                          <p:spTgt spid="56"/>
                                        </p:tgtEl>
                                      </p:cBhvr>
                                    </p:animEffect>
                                    <p:anim calcmode="lin" valueType="num">
                                      <p:cBhvr>
                                        <p:cTn id="38" dur="500" fill="hold"/>
                                        <p:tgtEl>
                                          <p:spTgt spid="56"/>
                                        </p:tgtEl>
                                        <p:attrNameLst>
                                          <p:attrName>ppt_x</p:attrName>
                                        </p:attrNameLst>
                                      </p:cBhvr>
                                      <p:tavLst>
                                        <p:tav tm="0">
                                          <p:val>
                                            <p:fltVal val="0.5"/>
                                          </p:val>
                                        </p:tav>
                                        <p:tav tm="100000">
                                          <p:val>
                                            <p:strVal val="#ppt_x"/>
                                          </p:val>
                                        </p:tav>
                                      </p:tavLst>
                                    </p:anim>
                                    <p:anim calcmode="lin" valueType="num">
                                      <p:cBhvr>
                                        <p:cTn id="39" dur="500" fill="hold"/>
                                        <p:tgtEl>
                                          <p:spTgt spid="56"/>
                                        </p:tgtEl>
                                        <p:attrNameLst>
                                          <p:attrName>ppt_y</p:attrName>
                                        </p:attrNameLst>
                                      </p:cBhvr>
                                      <p:tavLst>
                                        <p:tav tm="0">
                                          <p:val>
                                            <p:fltVal val="0.5"/>
                                          </p:val>
                                        </p:tav>
                                        <p:tav tm="100000">
                                          <p:val>
                                            <p:strVal val="#ppt_y"/>
                                          </p:val>
                                        </p:tav>
                                      </p:tavLst>
                                    </p:anim>
                                  </p:childTnLst>
                                </p:cTn>
                              </p:par>
                              <p:par>
                                <p:cTn id="40" presetID="10" presetClass="entr" presetSubtype="0" fill="hold" nodeType="withEffect">
                                  <p:stCondLst>
                                    <p:cond delay="200"/>
                                  </p:stCondLst>
                                  <p:childTnLst>
                                    <p:set>
                                      <p:cBhvr>
                                        <p:cTn id="41" dur="1" fill="hold">
                                          <p:stCondLst>
                                            <p:cond delay="0"/>
                                          </p:stCondLst>
                                        </p:cTn>
                                        <p:tgtEl>
                                          <p:spTgt spid="62"/>
                                        </p:tgtEl>
                                        <p:attrNameLst>
                                          <p:attrName>style.visibility</p:attrName>
                                        </p:attrNameLst>
                                      </p:cBhvr>
                                      <p:to>
                                        <p:strVal val="visible"/>
                                      </p:to>
                                    </p:set>
                                    <p:anim calcmode="lin" valueType="num">
                                      <p:cBhvr>
                                        <p:cTn id="42" dur="500" fill="hold"/>
                                        <p:tgtEl>
                                          <p:spTgt spid="62"/>
                                        </p:tgtEl>
                                        <p:attrNameLst>
                                          <p:attrName>ppt_w</p:attrName>
                                        </p:attrNameLst>
                                      </p:cBhvr>
                                      <p:tavLst>
                                        <p:tav tm="0">
                                          <p:val>
                                            <p:fltVal val="0"/>
                                          </p:val>
                                        </p:tav>
                                        <p:tav tm="100000">
                                          <p:val>
                                            <p:strVal val="#ppt_w"/>
                                          </p:val>
                                        </p:tav>
                                      </p:tavLst>
                                    </p:anim>
                                    <p:anim calcmode="lin" valueType="num">
                                      <p:cBhvr>
                                        <p:cTn id="43" dur="500" fill="hold"/>
                                        <p:tgtEl>
                                          <p:spTgt spid="62"/>
                                        </p:tgtEl>
                                        <p:attrNameLst>
                                          <p:attrName>ppt_h</p:attrName>
                                        </p:attrNameLst>
                                      </p:cBhvr>
                                      <p:tavLst>
                                        <p:tav tm="0">
                                          <p:val>
                                            <p:fltVal val="0"/>
                                          </p:val>
                                        </p:tav>
                                        <p:tav tm="100000">
                                          <p:val>
                                            <p:strVal val="#ppt_h"/>
                                          </p:val>
                                        </p:tav>
                                      </p:tavLst>
                                    </p:anim>
                                    <p:animEffect>
                                      <p:cBhvr>
                                        <p:cTn id="44" dur="500"/>
                                        <p:tgtEl>
                                          <p:spTgt spid="62"/>
                                        </p:tgtEl>
                                      </p:cBhvr>
                                    </p:animEffect>
                                    <p:anim calcmode="lin" valueType="num">
                                      <p:cBhvr>
                                        <p:cTn id="45" dur="500" fill="hold"/>
                                        <p:tgtEl>
                                          <p:spTgt spid="62"/>
                                        </p:tgtEl>
                                        <p:attrNameLst>
                                          <p:attrName>ppt_x</p:attrName>
                                        </p:attrNameLst>
                                      </p:cBhvr>
                                      <p:tavLst>
                                        <p:tav tm="0">
                                          <p:val>
                                            <p:fltVal val="0.5"/>
                                          </p:val>
                                        </p:tav>
                                        <p:tav tm="100000">
                                          <p:val>
                                            <p:strVal val="#ppt_x"/>
                                          </p:val>
                                        </p:tav>
                                      </p:tavLst>
                                    </p:anim>
                                    <p:anim calcmode="lin" valueType="num">
                                      <p:cBhvr>
                                        <p:cTn id="46" dur="500" fill="hold"/>
                                        <p:tgtEl>
                                          <p:spTgt spid="62"/>
                                        </p:tgtEl>
                                        <p:attrNameLst>
                                          <p:attrName>ppt_y</p:attrName>
                                        </p:attrNameLst>
                                      </p:cBhvr>
                                      <p:tavLst>
                                        <p:tav tm="0">
                                          <p:val>
                                            <p:fltVal val="0.5"/>
                                          </p:val>
                                        </p:tav>
                                        <p:tav tm="100000">
                                          <p:val>
                                            <p:strVal val="#ppt_y"/>
                                          </p:val>
                                        </p:tav>
                                      </p:tavLst>
                                    </p:anim>
                                  </p:childTnLst>
                                </p:cTn>
                              </p:par>
                              <p:par>
                                <p:cTn id="47" presetID="10" presetClass="entr" presetSubtype="0" fill="hold" grpId="0" nodeType="withEffect">
                                  <p:stCondLst>
                                    <p:cond delay="400"/>
                                  </p:stCondLst>
                                  <p:childTnLst>
                                    <p:set>
                                      <p:cBhvr>
                                        <p:cTn id="48" dur="1" fill="hold">
                                          <p:stCondLst>
                                            <p:cond delay="0"/>
                                          </p:stCondLst>
                                        </p:cTn>
                                        <p:tgtEl>
                                          <p:spTgt spid="57"/>
                                        </p:tgtEl>
                                        <p:attrNameLst>
                                          <p:attrName>style.visibility</p:attrName>
                                        </p:attrNameLst>
                                      </p:cBhvr>
                                      <p:to>
                                        <p:strVal val="visible"/>
                                      </p:to>
                                    </p:set>
                                    <p:anim calcmode="lin" valueType="num">
                                      <p:cBhvr>
                                        <p:cTn id="49" dur="500" fill="hold"/>
                                        <p:tgtEl>
                                          <p:spTgt spid="57"/>
                                        </p:tgtEl>
                                        <p:attrNameLst>
                                          <p:attrName>ppt_w</p:attrName>
                                        </p:attrNameLst>
                                      </p:cBhvr>
                                      <p:tavLst>
                                        <p:tav tm="0">
                                          <p:val>
                                            <p:fltVal val="0"/>
                                          </p:val>
                                        </p:tav>
                                        <p:tav tm="100000">
                                          <p:val>
                                            <p:strVal val="#ppt_w"/>
                                          </p:val>
                                        </p:tav>
                                      </p:tavLst>
                                    </p:anim>
                                    <p:anim calcmode="lin" valueType="num">
                                      <p:cBhvr>
                                        <p:cTn id="50" dur="500" fill="hold"/>
                                        <p:tgtEl>
                                          <p:spTgt spid="57"/>
                                        </p:tgtEl>
                                        <p:attrNameLst>
                                          <p:attrName>ppt_h</p:attrName>
                                        </p:attrNameLst>
                                      </p:cBhvr>
                                      <p:tavLst>
                                        <p:tav tm="0">
                                          <p:val>
                                            <p:fltVal val="0"/>
                                          </p:val>
                                        </p:tav>
                                        <p:tav tm="100000">
                                          <p:val>
                                            <p:strVal val="#ppt_h"/>
                                          </p:val>
                                        </p:tav>
                                      </p:tavLst>
                                    </p:anim>
                                    <p:animEffect>
                                      <p:cBhvr>
                                        <p:cTn id="51" dur="500"/>
                                        <p:tgtEl>
                                          <p:spTgt spid="57"/>
                                        </p:tgtEl>
                                      </p:cBhvr>
                                    </p:animEffect>
                                    <p:anim calcmode="lin" valueType="num">
                                      <p:cBhvr>
                                        <p:cTn id="52" dur="500" fill="hold"/>
                                        <p:tgtEl>
                                          <p:spTgt spid="57"/>
                                        </p:tgtEl>
                                        <p:attrNameLst>
                                          <p:attrName>ppt_x</p:attrName>
                                        </p:attrNameLst>
                                      </p:cBhvr>
                                      <p:tavLst>
                                        <p:tav tm="0">
                                          <p:val>
                                            <p:fltVal val="0.5"/>
                                          </p:val>
                                        </p:tav>
                                        <p:tav tm="100000">
                                          <p:val>
                                            <p:strVal val="#ppt_x"/>
                                          </p:val>
                                        </p:tav>
                                      </p:tavLst>
                                    </p:anim>
                                    <p:anim calcmode="lin" valueType="num">
                                      <p:cBhvr>
                                        <p:cTn id="53" dur="500" fill="hold"/>
                                        <p:tgtEl>
                                          <p:spTgt spid="57"/>
                                        </p:tgtEl>
                                        <p:attrNameLst>
                                          <p:attrName>ppt_y</p:attrName>
                                        </p:attrNameLst>
                                      </p:cBhvr>
                                      <p:tavLst>
                                        <p:tav tm="0">
                                          <p:val>
                                            <p:fltVal val="0.5"/>
                                          </p:val>
                                        </p:tav>
                                        <p:tav tm="100000">
                                          <p:val>
                                            <p:strVal val="#ppt_y"/>
                                          </p:val>
                                        </p:tav>
                                      </p:tavLst>
                                    </p:anim>
                                  </p:childTnLst>
                                </p:cTn>
                              </p:par>
                              <p:par>
                                <p:cTn id="54" presetID="10" presetClass="entr" presetSubtype="0" fill="hold" nodeType="withEffect">
                                  <p:stCondLst>
                                    <p:cond delay="400"/>
                                  </p:stCondLst>
                                  <p:childTnLst>
                                    <p:set>
                                      <p:cBhvr>
                                        <p:cTn id="55" dur="1" fill="hold">
                                          <p:stCondLst>
                                            <p:cond delay="0"/>
                                          </p:stCondLst>
                                        </p:cTn>
                                        <p:tgtEl>
                                          <p:spTgt spid="59"/>
                                        </p:tgtEl>
                                        <p:attrNameLst>
                                          <p:attrName>style.visibility</p:attrName>
                                        </p:attrNameLst>
                                      </p:cBhvr>
                                      <p:to>
                                        <p:strVal val="visible"/>
                                      </p:to>
                                    </p:set>
                                    <p:anim calcmode="lin" valueType="num">
                                      <p:cBhvr>
                                        <p:cTn id="56" dur="500" fill="hold"/>
                                        <p:tgtEl>
                                          <p:spTgt spid="59"/>
                                        </p:tgtEl>
                                        <p:attrNameLst>
                                          <p:attrName>ppt_w</p:attrName>
                                        </p:attrNameLst>
                                      </p:cBhvr>
                                      <p:tavLst>
                                        <p:tav tm="0">
                                          <p:val>
                                            <p:fltVal val="0"/>
                                          </p:val>
                                        </p:tav>
                                        <p:tav tm="100000">
                                          <p:val>
                                            <p:strVal val="#ppt_w"/>
                                          </p:val>
                                        </p:tav>
                                      </p:tavLst>
                                    </p:anim>
                                    <p:anim calcmode="lin" valueType="num">
                                      <p:cBhvr>
                                        <p:cTn id="57" dur="500" fill="hold"/>
                                        <p:tgtEl>
                                          <p:spTgt spid="59"/>
                                        </p:tgtEl>
                                        <p:attrNameLst>
                                          <p:attrName>ppt_h</p:attrName>
                                        </p:attrNameLst>
                                      </p:cBhvr>
                                      <p:tavLst>
                                        <p:tav tm="0">
                                          <p:val>
                                            <p:fltVal val="0"/>
                                          </p:val>
                                        </p:tav>
                                        <p:tav tm="100000">
                                          <p:val>
                                            <p:strVal val="#ppt_h"/>
                                          </p:val>
                                        </p:tav>
                                      </p:tavLst>
                                    </p:anim>
                                    <p:animEffect>
                                      <p:cBhvr>
                                        <p:cTn id="58" dur="500"/>
                                        <p:tgtEl>
                                          <p:spTgt spid="59"/>
                                        </p:tgtEl>
                                      </p:cBhvr>
                                    </p:animEffect>
                                    <p:anim calcmode="lin" valueType="num">
                                      <p:cBhvr>
                                        <p:cTn id="59" dur="500" fill="hold"/>
                                        <p:tgtEl>
                                          <p:spTgt spid="59"/>
                                        </p:tgtEl>
                                        <p:attrNameLst>
                                          <p:attrName>ppt_x</p:attrName>
                                        </p:attrNameLst>
                                      </p:cBhvr>
                                      <p:tavLst>
                                        <p:tav tm="0">
                                          <p:val>
                                            <p:fltVal val="0.5"/>
                                          </p:val>
                                        </p:tav>
                                        <p:tav tm="100000">
                                          <p:val>
                                            <p:strVal val="#ppt_x"/>
                                          </p:val>
                                        </p:tav>
                                      </p:tavLst>
                                    </p:anim>
                                    <p:anim calcmode="lin" valueType="num">
                                      <p:cBhvr>
                                        <p:cTn id="60" dur="500" fill="hold"/>
                                        <p:tgtEl>
                                          <p:spTgt spid="59"/>
                                        </p:tgtEl>
                                        <p:attrNameLst>
                                          <p:attrName>ppt_y</p:attrName>
                                        </p:attrNameLst>
                                      </p:cBhvr>
                                      <p:tavLst>
                                        <p:tav tm="0">
                                          <p:val>
                                            <p:fltVal val="0.5"/>
                                          </p:val>
                                        </p:tav>
                                        <p:tav tm="100000">
                                          <p:val>
                                            <p:strVal val="#ppt_y"/>
                                          </p:val>
                                        </p:tav>
                                      </p:tavLst>
                                    </p:anim>
                                  </p:childTnLst>
                                </p:cTn>
                              </p:par>
                              <p:par>
                                <p:cTn id="61" presetID="10" presetClass="entr" presetSubtype="0" fill="hold" grpId="0" nodeType="withEffect">
                                  <p:stCondLst>
                                    <p:cond delay="400"/>
                                  </p:stCondLst>
                                  <p:childTnLst>
                                    <p:set>
                                      <p:cBhvr>
                                        <p:cTn id="62" dur="1" fill="hold">
                                          <p:stCondLst>
                                            <p:cond delay="0"/>
                                          </p:stCondLst>
                                        </p:cTn>
                                        <p:tgtEl>
                                          <p:spTgt spid="58"/>
                                        </p:tgtEl>
                                        <p:attrNameLst>
                                          <p:attrName>style.visibility</p:attrName>
                                        </p:attrNameLst>
                                      </p:cBhvr>
                                      <p:to>
                                        <p:strVal val="visible"/>
                                      </p:to>
                                    </p:set>
                                    <p:anim calcmode="lin" valueType="num">
                                      <p:cBhvr>
                                        <p:cTn id="63" dur="500" fill="hold"/>
                                        <p:tgtEl>
                                          <p:spTgt spid="58"/>
                                        </p:tgtEl>
                                        <p:attrNameLst>
                                          <p:attrName>ppt_w</p:attrName>
                                        </p:attrNameLst>
                                      </p:cBhvr>
                                      <p:tavLst>
                                        <p:tav tm="0">
                                          <p:val>
                                            <p:fltVal val="0"/>
                                          </p:val>
                                        </p:tav>
                                        <p:tav tm="100000">
                                          <p:val>
                                            <p:strVal val="#ppt_w"/>
                                          </p:val>
                                        </p:tav>
                                      </p:tavLst>
                                    </p:anim>
                                    <p:anim calcmode="lin" valueType="num">
                                      <p:cBhvr>
                                        <p:cTn id="64" dur="500" fill="hold"/>
                                        <p:tgtEl>
                                          <p:spTgt spid="58"/>
                                        </p:tgtEl>
                                        <p:attrNameLst>
                                          <p:attrName>ppt_h</p:attrName>
                                        </p:attrNameLst>
                                      </p:cBhvr>
                                      <p:tavLst>
                                        <p:tav tm="0">
                                          <p:val>
                                            <p:fltVal val="0"/>
                                          </p:val>
                                        </p:tav>
                                        <p:tav tm="100000">
                                          <p:val>
                                            <p:strVal val="#ppt_h"/>
                                          </p:val>
                                        </p:tav>
                                      </p:tavLst>
                                    </p:anim>
                                    <p:animEffect>
                                      <p:cBhvr>
                                        <p:cTn id="65" dur="500"/>
                                        <p:tgtEl>
                                          <p:spTgt spid="58"/>
                                        </p:tgtEl>
                                      </p:cBhvr>
                                    </p:animEffect>
                                    <p:anim calcmode="lin" valueType="num">
                                      <p:cBhvr>
                                        <p:cTn id="66" dur="500" fill="hold"/>
                                        <p:tgtEl>
                                          <p:spTgt spid="58"/>
                                        </p:tgtEl>
                                        <p:attrNameLst>
                                          <p:attrName>ppt_x</p:attrName>
                                        </p:attrNameLst>
                                      </p:cBhvr>
                                      <p:tavLst>
                                        <p:tav tm="0">
                                          <p:val>
                                            <p:fltVal val="0.5"/>
                                          </p:val>
                                        </p:tav>
                                        <p:tav tm="100000">
                                          <p:val>
                                            <p:strVal val="#ppt_x"/>
                                          </p:val>
                                        </p:tav>
                                      </p:tavLst>
                                    </p:anim>
                                    <p:anim calcmode="lin" valueType="num">
                                      <p:cBhvr>
                                        <p:cTn id="67" dur="500" fill="hold"/>
                                        <p:tgtEl>
                                          <p:spTgt spid="58"/>
                                        </p:tgtEl>
                                        <p:attrNameLst>
                                          <p:attrName>ppt_y</p:attrName>
                                        </p:attrNameLst>
                                      </p:cBhvr>
                                      <p:tavLst>
                                        <p:tav tm="0">
                                          <p:val>
                                            <p:fltVal val="0.5"/>
                                          </p:val>
                                        </p:tav>
                                        <p:tav tm="100000">
                                          <p:val>
                                            <p:strVal val="#ppt_y"/>
                                          </p:val>
                                        </p:tav>
                                      </p:tavLst>
                                    </p:anim>
                                  </p:childTnLst>
                                </p:cTn>
                              </p:par>
                              <p:par>
                                <p:cTn id="68" presetID="10" presetClass="entr" presetSubtype="0" fill="hold" nodeType="withEffect">
                                  <p:stCondLst>
                                    <p:cond delay="400"/>
                                  </p:stCondLst>
                                  <p:childTnLst>
                                    <p:set>
                                      <p:cBhvr>
                                        <p:cTn id="69" dur="1" fill="hold">
                                          <p:stCondLst>
                                            <p:cond delay="0"/>
                                          </p:stCondLst>
                                        </p:cTn>
                                        <p:tgtEl>
                                          <p:spTgt spid="63"/>
                                        </p:tgtEl>
                                        <p:attrNameLst>
                                          <p:attrName>style.visibility</p:attrName>
                                        </p:attrNameLst>
                                      </p:cBhvr>
                                      <p:to>
                                        <p:strVal val="visible"/>
                                      </p:to>
                                    </p:set>
                                    <p:anim calcmode="lin" valueType="num">
                                      <p:cBhvr>
                                        <p:cTn id="70" dur="500" fill="hold"/>
                                        <p:tgtEl>
                                          <p:spTgt spid="63"/>
                                        </p:tgtEl>
                                        <p:attrNameLst>
                                          <p:attrName>ppt_w</p:attrName>
                                        </p:attrNameLst>
                                      </p:cBhvr>
                                      <p:tavLst>
                                        <p:tav tm="0">
                                          <p:val>
                                            <p:fltVal val="0"/>
                                          </p:val>
                                        </p:tav>
                                        <p:tav tm="100000">
                                          <p:val>
                                            <p:strVal val="#ppt_w"/>
                                          </p:val>
                                        </p:tav>
                                      </p:tavLst>
                                    </p:anim>
                                    <p:anim calcmode="lin" valueType="num">
                                      <p:cBhvr>
                                        <p:cTn id="71" dur="500" fill="hold"/>
                                        <p:tgtEl>
                                          <p:spTgt spid="63"/>
                                        </p:tgtEl>
                                        <p:attrNameLst>
                                          <p:attrName>ppt_h</p:attrName>
                                        </p:attrNameLst>
                                      </p:cBhvr>
                                      <p:tavLst>
                                        <p:tav tm="0">
                                          <p:val>
                                            <p:fltVal val="0"/>
                                          </p:val>
                                        </p:tav>
                                        <p:tav tm="100000">
                                          <p:val>
                                            <p:strVal val="#ppt_h"/>
                                          </p:val>
                                        </p:tav>
                                      </p:tavLst>
                                    </p:anim>
                                    <p:animEffect>
                                      <p:cBhvr>
                                        <p:cTn id="72" dur="500"/>
                                        <p:tgtEl>
                                          <p:spTgt spid="63"/>
                                        </p:tgtEl>
                                      </p:cBhvr>
                                    </p:animEffect>
                                    <p:anim calcmode="lin" valueType="num">
                                      <p:cBhvr>
                                        <p:cTn id="73" dur="500" fill="hold"/>
                                        <p:tgtEl>
                                          <p:spTgt spid="63"/>
                                        </p:tgtEl>
                                        <p:attrNameLst>
                                          <p:attrName>ppt_x</p:attrName>
                                        </p:attrNameLst>
                                      </p:cBhvr>
                                      <p:tavLst>
                                        <p:tav tm="0">
                                          <p:val>
                                            <p:fltVal val="0.5"/>
                                          </p:val>
                                        </p:tav>
                                        <p:tav tm="100000">
                                          <p:val>
                                            <p:strVal val="#ppt_x"/>
                                          </p:val>
                                        </p:tav>
                                      </p:tavLst>
                                    </p:anim>
                                    <p:anim calcmode="lin" valueType="num">
                                      <p:cBhvr>
                                        <p:cTn id="74" dur="500" fill="hold"/>
                                        <p:tgtEl>
                                          <p:spTgt spid="63"/>
                                        </p:tgtEl>
                                        <p:attrNameLst>
                                          <p:attrName>ppt_y</p:attrName>
                                        </p:attrNameLst>
                                      </p:cBhvr>
                                      <p:tavLst>
                                        <p:tav tm="0">
                                          <p:val>
                                            <p:fltVal val="0.5"/>
                                          </p:val>
                                        </p:tav>
                                        <p:tav tm="100000">
                                          <p:val>
                                            <p:strVal val="#ppt_y"/>
                                          </p:val>
                                        </p:tav>
                                      </p:tavLst>
                                    </p:anim>
                                  </p:childTnLst>
                                </p:cTn>
                              </p:par>
                            </p:childTnLst>
                          </p:cTn>
                        </p:par>
                        <p:par>
                          <p:cTn id="75" fill="hold">
                            <p:stCondLst>
                              <p:cond delay="500"/>
                            </p:stCondLst>
                            <p:childTnLst>
                              <p:par>
                                <p:cTn id="76" presetID="22" presetClass="entr" presetSubtype="8" fill="hold" grpId="0" nodeType="afterEffect">
                                  <p:stCondLst>
                                    <p:cond delay="0"/>
                                  </p:stCondLst>
                                  <p:childTnLst>
                                    <p:set>
                                      <p:cBhvr>
                                        <p:cTn id="77" dur="1" fill="hold">
                                          <p:stCondLst>
                                            <p:cond delay="0"/>
                                          </p:stCondLst>
                                        </p:cTn>
                                        <p:tgtEl>
                                          <p:spTgt spid="64"/>
                                        </p:tgtEl>
                                        <p:attrNameLst>
                                          <p:attrName>style.visibility</p:attrName>
                                        </p:attrNameLst>
                                      </p:cBhvr>
                                      <p:to>
                                        <p:strVal val="visible"/>
                                      </p:to>
                                    </p:set>
                                    <p:animEffect>
                                      <p:cBhvr>
                                        <p:cTn id="78" dur="500"/>
                                        <p:tgtEl>
                                          <p:spTgt spid="64"/>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65"/>
                                        </p:tgtEl>
                                        <p:attrNameLst>
                                          <p:attrName>style.visibility</p:attrName>
                                        </p:attrNameLst>
                                      </p:cBhvr>
                                      <p:to>
                                        <p:strVal val="visible"/>
                                      </p:to>
                                    </p:set>
                                    <p:animEffect>
                                      <p:cBhvr>
                                        <p:cTn id="81" dur="500"/>
                                        <p:tgtEl>
                                          <p:spTgt spid="65"/>
                                        </p:tgtEl>
                                      </p:cBhvr>
                                    </p:animEffect>
                                  </p:childTnLst>
                                </p:cTn>
                              </p:par>
                              <p:par>
                                <p:cTn id="82" presetID="22" presetClass="entr" presetSubtype="8" fill="hold" nodeType="withEffect">
                                  <p:stCondLst>
                                    <p:cond delay="0"/>
                                  </p:stCondLst>
                                  <p:childTnLst>
                                    <p:set>
                                      <p:cBhvr>
                                        <p:cTn id="83" dur="1" fill="hold">
                                          <p:stCondLst>
                                            <p:cond delay="0"/>
                                          </p:stCondLst>
                                        </p:cTn>
                                        <p:tgtEl>
                                          <p:spTgt spid="66"/>
                                        </p:tgtEl>
                                        <p:attrNameLst>
                                          <p:attrName>style.visibility</p:attrName>
                                        </p:attrNameLst>
                                      </p:cBhvr>
                                      <p:to>
                                        <p:strVal val="visible"/>
                                      </p:to>
                                    </p:set>
                                    <p:animEffect>
                                      <p:cBhvr>
                                        <p:cTn id="84" dur="500"/>
                                        <p:tgtEl>
                                          <p:spTgt spid="66"/>
                                        </p:tgtEl>
                                      </p:cBhvr>
                                    </p:animEffect>
                                  </p:childTnLst>
                                </p:cTn>
                              </p:par>
                            </p:childTnLst>
                          </p:cTn>
                        </p:par>
                        <p:par>
                          <p:cTn id="85" fill="hold">
                            <p:stCondLst>
                              <p:cond delay="1000"/>
                            </p:stCondLst>
                            <p:childTnLst>
                              <p:par>
                                <p:cTn id="86" presetID="22" presetClass="entr" presetSubtype="8" fill="hold" grpId="0" nodeType="afterEffect">
                                  <p:stCondLst>
                                    <p:cond delay="0"/>
                                  </p:stCondLst>
                                  <p:childTnLst>
                                    <p:set>
                                      <p:cBhvr>
                                        <p:cTn id="87" dur="1" fill="hold">
                                          <p:stCondLst>
                                            <p:cond delay="0"/>
                                          </p:stCondLst>
                                        </p:cTn>
                                        <p:tgtEl>
                                          <p:spTgt spid="67"/>
                                        </p:tgtEl>
                                        <p:attrNameLst>
                                          <p:attrName>style.visibility</p:attrName>
                                        </p:attrNameLst>
                                      </p:cBhvr>
                                      <p:to>
                                        <p:strVal val="visible"/>
                                      </p:to>
                                    </p:set>
                                    <p:animEffect>
                                      <p:cBhvr>
                                        <p:cTn id="88" dur="500"/>
                                        <p:tgtEl>
                                          <p:spTgt spid="67"/>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68"/>
                                        </p:tgtEl>
                                        <p:attrNameLst>
                                          <p:attrName>style.visibility</p:attrName>
                                        </p:attrNameLst>
                                      </p:cBhvr>
                                      <p:to>
                                        <p:strVal val="visible"/>
                                      </p:to>
                                    </p:set>
                                    <p:animEffect>
                                      <p:cBhvr>
                                        <p:cTn id="91" dur="500"/>
                                        <p:tgtEl>
                                          <p:spTgt spid="68"/>
                                        </p:tgtEl>
                                      </p:cBhvr>
                                    </p:animEffect>
                                  </p:childTnLst>
                                </p:cTn>
                              </p:par>
                              <p:par>
                                <p:cTn id="92" presetID="22" presetClass="entr" presetSubtype="8" fill="hold" nodeType="withEffect">
                                  <p:stCondLst>
                                    <p:cond delay="0"/>
                                  </p:stCondLst>
                                  <p:childTnLst>
                                    <p:set>
                                      <p:cBhvr>
                                        <p:cTn id="93" dur="1" fill="hold">
                                          <p:stCondLst>
                                            <p:cond delay="0"/>
                                          </p:stCondLst>
                                        </p:cTn>
                                        <p:tgtEl>
                                          <p:spTgt spid="69"/>
                                        </p:tgtEl>
                                        <p:attrNameLst>
                                          <p:attrName>style.visibility</p:attrName>
                                        </p:attrNameLst>
                                      </p:cBhvr>
                                      <p:to>
                                        <p:strVal val="visible"/>
                                      </p:to>
                                    </p:set>
                                    <p:animEffect>
                                      <p:cBhvr>
                                        <p:cTn id="94" dur="500"/>
                                        <p:tgtEl>
                                          <p:spTgt spid="69"/>
                                        </p:tgtEl>
                                      </p:cBhvr>
                                    </p:animEffect>
                                  </p:childTnLst>
                                </p:cTn>
                              </p:par>
                            </p:childTnLst>
                          </p:cTn>
                        </p:par>
                        <p:par>
                          <p:cTn id="95" fill="hold">
                            <p:stCondLst>
                              <p:cond delay="1500"/>
                            </p:stCondLst>
                            <p:childTnLst>
                              <p:par>
                                <p:cTn id="96" presetID="22" presetClass="entr" presetSubtype="8" fill="hold" grpId="0" nodeType="afterEffect">
                                  <p:stCondLst>
                                    <p:cond delay="0"/>
                                  </p:stCondLst>
                                  <p:childTnLst>
                                    <p:set>
                                      <p:cBhvr>
                                        <p:cTn id="97" dur="1" fill="hold">
                                          <p:stCondLst>
                                            <p:cond delay="0"/>
                                          </p:stCondLst>
                                        </p:cTn>
                                        <p:tgtEl>
                                          <p:spTgt spid="70"/>
                                        </p:tgtEl>
                                        <p:attrNameLst>
                                          <p:attrName>style.visibility</p:attrName>
                                        </p:attrNameLst>
                                      </p:cBhvr>
                                      <p:to>
                                        <p:strVal val="visible"/>
                                      </p:to>
                                    </p:set>
                                    <p:animEffect>
                                      <p:cBhvr>
                                        <p:cTn id="98" dur="500"/>
                                        <p:tgtEl>
                                          <p:spTgt spid="70"/>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71"/>
                                        </p:tgtEl>
                                        <p:attrNameLst>
                                          <p:attrName>style.visibility</p:attrName>
                                        </p:attrNameLst>
                                      </p:cBhvr>
                                      <p:to>
                                        <p:strVal val="visible"/>
                                      </p:to>
                                    </p:set>
                                    <p:animEffect>
                                      <p:cBhvr>
                                        <p:cTn id="101" dur="500"/>
                                        <p:tgtEl>
                                          <p:spTgt spid="71"/>
                                        </p:tgtEl>
                                      </p:cBhvr>
                                    </p:animEffect>
                                  </p:childTnLst>
                                </p:cTn>
                              </p:par>
                              <p:par>
                                <p:cTn id="102" presetID="22" presetClass="entr" presetSubtype="8" fill="hold" nodeType="withEffect">
                                  <p:stCondLst>
                                    <p:cond delay="0"/>
                                  </p:stCondLst>
                                  <p:childTnLst>
                                    <p:set>
                                      <p:cBhvr>
                                        <p:cTn id="103" dur="1" fill="hold">
                                          <p:stCondLst>
                                            <p:cond delay="0"/>
                                          </p:stCondLst>
                                        </p:cTn>
                                        <p:tgtEl>
                                          <p:spTgt spid="72"/>
                                        </p:tgtEl>
                                        <p:attrNameLst>
                                          <p:attrName>style.visibility</p:attrName>
                                        </p:attrNameLst>
                                      </p:cBhvr>
                                      <p:to>
                                        <p:strVal val="visible"/>
                                      </p:to>
                                    </p:set>
                                    <p:animEffect>
                                      <p:cBhvr>
                                        <p:cTn id="104" dur="500"/>
                                        <p:tgtEl>
                                          <p:spTgt spid="72"/>
                                        </p:tgtEl>
                                      </p:cBhvr>
                                    </p:animEffect>
                                  </p:childTnLst>
                                </p:cTn>
                              </p:par>
                            </p:childTnLst>
                          </p:cTn>
                        </p:par>
                        <p:par>
                          <p:cTn id="105" fill="hold">
                            <p:stCondLst>
                              <p:cond delay="2000"/>
                            </p:stCondLst>
                            <p:childTnLst>
                              <p:par>
                                <p:cTn id="106" presetID="22" presetClass="entr" presetSubtype="8" fill="hold" grpId="0" nodeType="afterEffect">
                                  <p:stCondLst>
                                    <p:cond delay="0"/>
                                  </p:stCondLst>
                                  <p:childTnLst>
                                    <p:set>
                                      <p:cBhvr>
                                        <p:cTn id="107" dur="1" fill="hold">
                                          <p:stCondLst>
                                            <p:cond delay="0"/>
                                          </p:stCondLst>
                                        </p:cTn>
                                        <p:tgtEl>
                                          <p:spTgt spid="73"/>
                                        </p:tgtEl>
                                        <p:attrNameLst>
                                          <p:attrName>style.visibility</p:attrName>
                                        </p:attrNameLst>
                                      </p:cBhvr>
                                      <p:to>
                                        <p:strVal val="visible"/>
                                      </p:to>
                                    </p:set>
                                    <p:animEffect>
                                      <p:cBhvr>
                                        <p:cTn id="108" dur="500"/>
                                        <p:tgtEl>
                                          <p:spTgt spid="73"/>
                                        </p:tgtEl>
                                      </p:cBhvr>
                                    </p:animEffect>
                                  </p:childTnLst>
                                </p:cTn>
                              </p:par>
                              <p:par>
                                <p:cTn id="109" presetID="22" presetClass="entr" presetSubtype="8" fill="hold" grpId="0" nodeType="withEffect">
                                  <p:stCondLst>
                                    <p:cond delay="0"/>
                                  </p:stCondLst>
                                  <p:childTnLst>
                                    <p:set>
                                      <p:cBhvr>
                                        <p:cTn id="110" dur="1" fill="hold">
                                          <p:stCondLst>
                                            <p:cond delay="0"/>
                                          </p:stCondLst>
                                        </p:cTn>
                                        <p:tgtEl>
                                          <p:spTgt spid="74"/>
                                        </p:tgtEl>
                                        <p:attrNameLst>
                                          <p:attrName>style.visibility</p:attrName>
                                        </p:attrNameLst>
                                      </p:cBhvr>
                                      <p:to>
                                        <p:strVal val="visible"/>
                                      </p:to>
                                    </p:set>
                                    <p:animEffect>
                                      <p:cBhvr>
                                        <p:cTn id="111" dur="500"/>
                                        <p:tgtEl>
                                          <p:spTgt spid="74"/>
                                        </p:tgtEl>
                                      </p:cBhvr>
                                    </p:animEffect>
                                  </p:childTnLst>
                                </p:cTn>
                              </p:par>
                              <p:par>
                                <p:cTn id="112" presetID="22" presetClass="entr" presetSubtype="8" fill="hold" nodeType="withEffect">
                                  <p:stCondLst>
                                    <p:cond delay="0"/>
                                  </p:stCondLst>
                                  <p:childTnLst>
                                    <p:set>
                                      <p:cBhvr>
                                        <p:cTn id="113" dur="1" fill="hold">
                                          <p:stCondLst>
                                            <p:cond delay="0"/>
                                          </p:stCondLst>
                                        </p:cTn>
                                        <p:tgtEl>
                                          <p:spTgt spid="75"/>
                                        </p:tgtEl>
                                        <p:attrNameLst>
                                          <p:attrName>style.visibility</p:attrName>
                                        </p:attrNameLst>
                                      </p:cBhvr>
                                      <p:to>
                                        <p:strVal val="visible"/>
                                      </p:to>
                                    </p:set>
                                    <p:animEffect>
                                      <p:cBhvr>
                                        <p:cTn id="114" dur="500"/>
                                        <p:tgtEl>
                                          <p:spTgt spid="75"/>
                                        </p:tgtEl>
                                      </p:cBhvr>
                                    </p:animEffect>
                                  </p:childTnLst>
                                </p:cTn>
                              </p:par>
                            </p:childTnLst>
                          </p:cTn>
                        </p:par>
                        <p:par>
                          <p:cTn id="115" fill="hold">
                            <p:stCondLst>
                              <p:cond delay="2500"/>
                            </p:stCondLst>
                            <p:childTnLst>
                              <p:par>
                                <p:cTn id="116" presetID="22" presetClass="entr" presetSubtype="8" fill="hold" grpId="0" nodeType="afterEffect">
                                  <p:stCondLst>
                                    <p:cond delay="0"/>
                                  </p:stCondLst>
                                  <p:childTnLst>
                                    <p:set>
                                      <p:cBhvr>
                                        <p:cTn id="117" dur="1" fill="hold">
                                          <p:stCondLst>
                                            <p:cond delay="0"/>
                                          </p:stCondLst>
                                        </p:cTn>
                                        <p:tgtEl>
                                          <p:spTgt spid="76"/>
                                        </p:tgtEl>
                                        <p:attrNameLst>
                                          <p:attrName>style.visibility</p:attrName>
                                        </p:attrNameLst>
                                      </p:cBhvr>
                                      <p:to>
                                        <p:strVal val="visible"/>
                                      </p:to>
                                    </p:set>
                                    <p:animEffect>
                                      <p:cBhvr>
                                        <p:cTn id="118" dur="500"/>
                                        <p:tgtEl>
                                          <p:spTgt spid="76"/>
                                        </p:tgtEl>
                                      </p:cBhvr>
                                    </p:animEffect>
                                  </p:childTnLst>
                                </p:cTn>
                              </p:par>
                              <p:par>
                                <p:cTn id="119" presetID="22" presetClass="entr" presetSubtype="8" fill="hold" grpId="0" nodeType="withEffect">
                                  <p:stCondLst>
                                    <p:cond delay="0"/>
                                  </p:stCondLst>
                                  <p:childTnLst>
                                    <p:set>
                                      <p:cBhvr>
                                        <p:cTn id="120" dur="1" fill="hold">
                                          <p:stCondLst>
                                            <p:cond delay="0"/>
                                          </p:stCondLst>
                                        </p:cTn>
                                        <p:tgtEl>
                                          <p:spTgt spid="77"/>
                                        </p:tgtEl>
                                        <p:attrNameLst>
                                          <p:attrName>style.visibility</p:attrName>
                                        </p:attrNameLst>
                                      </p:cBhvr>
                                      <p:to>
                                        <p:strVal val="visible"/>
                                      </p:to>
                                    </p:set>
                                    <p:animEffect>
                                      <p:cBhvr>
                                        <p:cTn id="121" dur="500"/>
                                        <p:tgtEl>
                                          <p:spTgt spid="77"/>
                                        </p:tgtEl>
                                      </p:cBhvr>
                                    </p:animEffect>
                                  </p:childTnLst>
                                </p:cTn>
                              </p:par>
                              <p:par>
                                <p:cTn id="122" presetID="22" presetClass="entr" presetSubtype="8" fill="hold" nodeType="withEffect">
                                  <p:stCondLst>
                                    <p:cond delay="0"/>
                                  </p:stCondLst>
                                  <p:childTnLst>
                                    <p:set>
                                      <p:cBhvr>
                                        <p:cTn id="123" dur="1" fill="hold">
                                          <p:stCondLst>
                                            <p:cond delay="0"/>
                                          </p:stCondLst>
                                        </p:cTn>
                                        <p:tgtEl>
                                          <p:spTgt spid="78"/>
                                        </p:tgtEl>
                                        <p:attrNameLst>
                                          <p:attrName>style.visibility</p:attrName>
                                        </p:attrNameLst>
                                      </p:cBhvr>
                                      <p:to>
                                        <p:strVal val="visible"/>
                                      </p:to>
                                    </p:set>
                                    <p:animEffect>
                                      <p:cBhvr>
                                        <p:cTn id="124"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bldLvl="0" animBg="1" autoUpdateAnimBg="0"/>
      <p:bldP spid="55" grpId="0" bldLvl="0" animBg="1" autoUpdateAnimBg="0"/>
      <p:bldP spid="56" grpId="0" bldLvl="0" animBg="1" autoUpdateAnimBg="0"/>
      <p:bldP spid="57" grpId="0" bldLvl="0" animBg="1" autoUpdateAnimBg="0"/>
      <p:bldP spid="58" grpId="0" bldLvl="0" animBg="1" autoUpdateAnimBg="0"/>
      <p:bldP spid="64" grpId="0" bldLvl="0" autoUpdateAnimBg="0"/>
      <p:bldP spid="65" grpId="0" bldLvl="0" autoUpdateAnimBg="0"/>
      <p:bldP spid="67" grpId="0" bldLvl="0" autoUpdateAnimBg="0"/>
      <p:bldP spid="68" grpId="0" bldLvl="0" autoUpdateAnimBg="0"/>
      <p:bldP spid="70" grpId="0" bldLvl="0" autoUpdateAnimBg="0"/>
      <p:bldP spid="71" grpId="0" bldLvl="0" autoUpdateAnimBg="0"/>
      <p:bldP spid="73" grpId="0" bldLvl="0" autoUpdateAnimBg="0"/>
      <p:bldP spid="74" grpId="0" bldLvl="0" autoUpdateAnimBg="0"/>
      <p:bldP spid="76" grpId="0" bldLvl="0" autoUpdateAnimBg="0"/>
      <p:bldP spid="77" grpId="0" bldLvl="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reeform 123@|5FFC:0|FBC:0|LFC:16777215|LBC:16777215"/>
          <p:cNvSpPr/>
          <p:nvPr/>
        </p:nvSpPr>
        <p:spPr bwMode="auto">
          <a:xfrm>
            <a:off x="5256213" y="5788025"/>
            <a:ext cx="1014412" cy="130175"/>
          </a:xfrm>
          <a:custGeom>
            <a:avLst/>
            <a:gdLst>
              <a:gd name="T0" fmla="*/ 2147483647 w 163"/>
              <a:gd name="T1" fmla="*/ 2147483647 h 21"/>
              <a:gd name="T2" fmla="*/ 2147483647 w 163"/>
              <a:gd name="T3" fmla="*/ 2147483647 h 21"/>
              <a:gd name="T4" fmla="*/ 2147483647 w 163"/>
              <a:gd name="T5" fmla="*/ 2147483647 h 21"/>
              <a:gd name="T6" fmla="*/ 0 w 163"/>
              <a:gd name="T7" fmla="*/ 2147483647 h 21"/>
              <a:gd name="T8" fmla="*/ 2147483647 w 163"/>
              <a:gd name="T9" fmla="*/ 0 h 21"/>
              <a:gd name="T10" fmla="*/ 2147483647 w 163"/>
              <a:gd name="T11" fmla="*/ 0 h 21"/>
              <a:gd name="T12" fmla="*/ 2147483647 w 163"/>
              <a:gd name="T13" fmla="*/ 2147483647 h 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3" h="21">
                <a:moveTo>
                  <a:pt x="163" y="11"/>
                </a:moveTo>
                <a:cubicBezTo>
                  <a:pt x="163" y="16"/>
                  <a:pt x="158" y="21"/>
                  <a:pt x="153" y="21"/>
                </a:cubicBezTo>
                <a:cubicBezTo>
                  <a:pt x="10" y="21"/>
                  <a:pt x="10" y="21"/>
                  <a:pt x="10" y="21"/>
                </a:cubicBezTo>
                <a:cubicBezTo>
                  <a:pt x="5" y="21"/>
                  <a:pt x="0" y="16"/>
                  <a:pt x="0" y="11"/>
                </a:cubicBezTo>
                <a:cubicBezTo>
                  <a:pt x="0" y="5"/>
                  <a:pt x="5" y="0"/>
                  <a:pt x="10" y="0"/>
                </a:cubicBezTo>
                <a:cubicBezTo>
                  <a:pt x="153" y="0"/>
                  <a:pt x="153" y="0"/>
                  <a:pt x="153" y="0"/>
                </a:cubicBezTo>
                <a:cubicBezTo>
                  <a:pt x="158" y="0"/>
                  <a:pt x="163" y="5"/>
                  <a:pt x="163" y="11"/>
                </a:cubicBez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a:p>
        </p:txBody>
      </p:sp>
      <p:sp>
        <p:nvSpPr>
          <p:cNvPr id="17411" name="Freeform 124@|5FFC:0|FBC:0|LFC:16777215|LBC:16777215"/>
          <p:cNvSpPr/>
          <p:nvPr/>
        </p:nvSpPr>
        <p:spPr bwMode="auto">
          <a:xfrm>
            <a:off x="5256213" y="5607050"/>
            <a:ext cx="1014412" cy="130175"/>
          </a:xfrm>
          <a:custGeom>
            <a:avLst/>
            <a:gdLst>
              <a:gd name="T0" fmla="*/ 2147483647 w 163"/>
              <a:gd name="T1" fmla="*/ 2147483647 h 21"/>
              <a:gd name="T2" fmla="*/ 2147483647 w 163"/>
              <a:gd name="T3" fmla="*/ 2147483647 h 21"/>
              <a:gd name="T4" fmla="*/ 2147483647 w 163"/>
              <a:gd name="T5" fmla="*/ 2147483647 h 21"/>
              <a:gd name="T6" fmla="*/ 0 w 163"/>
              <a:gd name="T7" fmla="*/ 2147483647 h 21"/>
              <a:gd name="T8" fmla="*/ 2147483647 w 163"/>
              <a:gd name="T9" fmla="*/ 0 h 21"/>
              <a:gd name="T10" fmla="*/ 2147483647 w 163"/>
              <a:gd name="T11" fmla="*/ 0 h 21"/>
              <a:gd name="T12" fmla="*/ 2147483647 w 163"/>
              <a:gd name="T13" fmla="*/ 2147483647 h 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3" h="21">
                <a:moveTo>
                  <a:pt x="163" y="11"/>
                </a:moveTo>
                <a:cubicBezTo>
                  <a:pt x="163" y="16"/>
                  <a:pt x="158" y="21"/>
                  <a:pt x="153" y="21"/>
                </a:cubicBezTo>
                <a:cubicBezTo>
                  <a:pt x="10" y="21"/>
                  <a:pt x="10" y="21"/>
                  <a:pt x="10" y="21"/>
                </a:cubicBezTo>
                <a:cubicBezTo>
                  <a:pt x="5" y="21"/>
                  <a:pt x="0" y="16"/>
                  <a:pt x="0" y="11"/>
                </a:cubicBezTo>
                <a:cubicBezTo>
                  <a:pt x="0" y="5"/>
                  <a:pt x="5" y="0"/>
                  <a:pt x="10" y="0"/>
                </a:cubicBezTo>
                <a:cubicBezTo>
                  <a:pt x="153" y="0"/>
                  <a:pt x="153" y="0"/>
                  <a:pt x="153" y="0"/>
                </a:cubicBezTo>
                <a:cubicBezTo>
                  <a:pt x="158" y="0"/>
                  <a:pt x="163" y="5"/>
                  <a:pt x="163" y="11"/>
                </a:cubicBez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a:p>
        </p:txBody>
      </p:sp>
      <p:sp>
        <p:nvSpPr>
          <p:cNvPr id="17412" name="Freeform 125@|5FFC:0|FBC:0|LFC:16777215|LBC:16777215"/>
          <p:cNvSpPr/>
          <p:nvPr/>
        </p:nvSpPr>
        <p:spPr bwMode="auto">
          <a:xfrm>
            <a:off x="5343525" y="5972175"/>
            <a:ext cx="803275" cy="201613"/>
          </a:xfrm>
          <a:custGeom>
            <a:avLst/>
            <a:gdLst>
              <a:gd name="T0" fmla="*/ 0 w 129"/>
              <a:gd name="T1" fmla="*/ 0 h 32"/>
              <a:gd name="T2" fmla="*/ 2147483647 w 129"/>
              <a:gd name="T3" fmla="*/ 0 h 32"/>
              <a:gd name="T4" fmla="*/ 2147483647 w 129"/>
              <a:gd name="T5" fmla="*/ 2147483647 h 32"/>
              <a:gd name="T6" fmla="*/ 0 w 129"/>
              <a:gd name="T7" fmla="*/ 0 h 3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9" h="32">
                <a:moveTo>
                  <a:pt x="0" y="0"/>
                </a:moveTo>
                <a:cubicBezTo>
                  <a:pt x="129" y="0"/>
                  <a:pt x="129" y="0"/>
                  <a:pt x="129" y="0"/>
                </a:cubicBezTo>
                <a:cubicBezTo>
                  <a:pt x="129" y="0"/>
                  <a:pt x="120" y="32"/>
                  <a:pt x="63" y="30"/>
                </a:cubicBezTo>
                <a:cubicBezTo>
                  <a:pt x="17" y="29"/>
                  <a:pt x="0" y="0"/>
                  <a:pt x="0" y="0"/>
                </a:cubicBez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a:p>
        </p:txBody>
      </p:sp>
      <p:sp>
        <p:nvSpPr>
          <p:cNvPr id="17413" name="Freeform 237@|5FFC:0|FBC:0|LFC:16777215|LBC:16777215"/>
          <p:cNvSpPr>
            <a:spLocks noEditPoints="1"/>
          </p:cNvSpPr>
          <p:nvPr/>
        </p:nvSpPr>
        <p:spPr bwMode="auto">
          <a:xfrm>
            <a:off x="4705350" y="3028950"/>
            <a:ext cx="2116138" cy="2497138"/>
          </a:xfrm>
          <a:custGeom>
            <a:avLst/>
            <a:gdLst>
              <a:gd name="T0" fmla="*/ 2147483647 w 341"/>
              <a:gd name="T1" fmla="*/ 0 h 401"/>
              <a:gd name="T2" fmla="*/ 2147483647 w 341"/>
              <a:gd name="T3" fmla="*/ 0 h 401"/>
              <a:gd name="T4" fmla="*/ 2147483647 w 341"/>
              <a:gd name="T5" fmla="*/ 2147483647 h 401"/>
              <a:gd name="T6" fmla="*/ 2147483647 w 341"/>
              <a:gd name="T7" fmla="*/ 2147483647 h 401"/>
              <a:gd name="T8" fmla="*/ 2147483647 w 341"/>
              <a:gd name="T9" fmla="*/ 2147483647 h 401"/>
              <a:gd name="T10" fmla="*/ 2147483647 w 341"/>
              <a:gd name="T11" fmla="*/ 2147483647 h 401"/>
              <a:gd name="T12" fmla="*/ 2147483647 w 341"/>
              <a:gd name="T13" fmla="*/ 2147483647 h 401"/>
              <a:gd name="T14" fmla="*/ 2147483647 w 341"/>
              <a:gd name="T15" fmla="*/ 2147483647 h 401"/>
              <a:gd name="T16" fmla="*/ 2147483647 w 341"/>
              <a:gd name="T17" fmla="*/ 2147483647 h 401"/>
              <a:gd name="T18" fmla="*/ 2147483647 w 341"/>
              <a:gd name="T19" fmla="*/ 2147483647 h 401"/>
              <a:gd name="T20" fmla="*/ 2147483647 w 341"/>
              <a:gd name="T21" fmla="*/ 2147483647 h 401"/>
              <a:gd name="T22" fmla="*/ 2147483647 w 341"/>
              <a:gd name="T23" fmla="*/ 2147483647 h 401"/>
              <a:gd name="T24" fmla="*/ 2147483647 w 341"/>
              <a:gd name="T25" fmla="*/ 0 h 401"/>
              <a:gd name="T26" fmla="*/ 2147483647 w 341"/>
              <a:gd name="T27" fmla="*/ 2147483647 h 401"/>
              <a:gd name="T28" fmla="*/ 2147483647 w 341"/>
              <a:gd name="T29" fmla="*/ 2147483647 h 401"/>
              <a:gd name="T30" fmla="*/ 2147483647 w 341"/>
              <a:gd name="T31" fmla="*/ 2147483647 h 401"/>
              <a:gd name="T32" fmla="*/ 2147483647 w 341"/>
              <a:gd name="T33" fmla="*/ 2147483647 h 401"/>
              <a:gd name="T34" fmla="*/ 2147483647 w 341"/>
              <a:gd name="T35" fmla="*/ 2147483647 h 401"/>
              <a:gd name="T36" fmla="*/ 2147483647 w 341"/>
              <a:gd name="T37" fmla="*/ 2147483647 h 401"/>
              <a:gd name="T38" fmla="*/ 2147483647 w 341"/>
              <a:gd name="T39" fmla="*/ 2147483647 h 401"/>
              <a:gd name="T40" fmla="*/ 2147483647 w 341"/>
              <a:gd name="T41" fmla="*/ 2147483647 h 401"/>
              <a:gd name="T42" fmla="*/ 2147483647 w 341"/>
              <a:gd name="T43" fmla="*/ 2147483647 h 401"/>
              <a:gd name="T44" fmla="*/ 2147483647 w 341"/>
              <a:gd name="T45" fmla="*/ 2147483647 h 401"/>
              <a:gd name="T46" fmla="*/ 2147483647 w 341"/>
              <a:gd name="T47" fmla="*/ 2147483647 h 401"/>
              <a:gd name="T48" fmla="*/ 2147483647 w 341"/>
              <a:gd name="T49" fmla="*/ 2147483647 h 401"/>
              <a:gd name="T50" fmla="*/ 2147483647 w 341"/>
              <a:gd name="T51" fmla="*/ 2147483647 h 40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41" h="401">
                <a:moveTo>
                  <a:pt x="175" y="0"/>
                </a:moveTo>
                <a:cubicBezTo>
                  <a:pt x="167" y="0"/>
                  <a:pt x="167" y="0"/>
                  <a:pt x="167" y="0"/>
                </a:cubicBezTo>
                <a:cubicBezTo>
                  <a:pt x="61" y="7"/>
                  <a:pt x="0" y="83"/>
                  <a:pt x="6" y="165"/>
                </a:cubicBezTo>
                <a:cubicBezTo>
                  <a:pt x="12" y="254"/>
                  <a:pt x="61" y="264"/>
                  <a:pt x="67" y="318"/>
                </a:cubicBezTo>
                <a:cubicBezTo>
                  <a:pt x="73" y="372"/>
                  <a:pt x="90" y="396"/>
                  <a:pt x="90" y="396"/>
                </a:cubicBezTo>
                <a:cubicBezTo>
                  <a:pt x="90" y="396"/>
                  <a:pt x="90" y="396"/>
                  <a:pt x="90" y="396"/>
                </a:cubicBezTo>
                <a:cubicBezTo>
                  <a:pt x="92" y="399"/>
                  <a:pt x="96" y="401"/>
                  <a:pt x="99" y="401"/>
                </a:cubicBezTo>
                <a:cubicBezTo>
                  <a:pt x="242" y="401"/>
                  <a:pt x="242" y="401"/>
                  <a:pt x="242" y="401"/>
                </a:cubicBezTo>
                <a:cubicBezTo>
                  <a:pt x="245" y="401"/>
                  <a:pt x="249" y="399"/>
                  <a:pt x="251" y="396"/>
                </a:cubicBezTo>
                <a:cubicBezTo>
                  <a:pt x="251" y="396"/>
                  <a:pt x="251" y="396"/>
                  <a:pt x="251" y="396"/>
                </a:cubicBezTo>
                <a:cubicBezTo>
                  <a:pt x="251" y="396"/>
                  <a:pt x="268" y="372"/>
                  <a:pt x="274" y="318"/>
                </a:cubicBezTo>
                <a:cubicBezTo>
                  <a:pt x="280" y="264"/>
                  <a:pt x="330" y="254"/>
                  <a:pt x="336" y="165"/>
                </a:cubicBezTo>
                <a:cubicBezTo>
                  <a:pt x="341" y="83"/>
                  <a:pt x="280" y="7"/>
                  <a:pt x="175" y="0"/>
                </a:cubicBezTo>
                <a:close/>
                <a:moveTo>
                  <a:pt x="295" y="166"/>
                </a:moveTo>
                <a:cubicBezTo>
                  <a:pt x="290" y="234"/>
                  <a:pt x="253" y="241"/>
                  <a:pt x="249" y="282"/>
                </a:cubicBezTo>
                <a:cubicBezTo>
                  <a:pt x="244" y="322"/>
                  <a:pt x="231" y="352"/>
                  <a:pt x="231" y="352"/>
                </a:cubicBezTo>
                <a:cubicBezTo>
                  <a:pt x="231" y="352"/>
                  <a:pt x="231" y="352"/>
                  <a:pt x="231" y="352"/>
                </a:cubicBezTo>
                <a:cubicBezTo>
                  <a:pt x="229" y="354"/>
                  <a:pt x="227" y="356"/>
                  <a:pt x="224" y="356"/>
                </a:cubicBezTo>
                <a:cubicBezTo>
                  <a:pt x="117" y="356"/>
                  <a:pt x="117" y="356"/>
                  <a:pt x="117" y="356"/>
                </a:cubicBezTo>
                <a:cubicBezTo>
                  <a:pt x="114" y="356"/>
                  <a:pt x="112" y="354"/>
                  <a:pt x="110" y="352"/>
                </a:cubicBezTo>
                <a:cubicBezTo>
                  <a:pt x="110" y="352"/>
                  <a:pt x="110" y="352"/>
                  <a:pt x="110" y="352"/>
                </a:cubicBezTo>
                <a:cubicBezTo>
                  <a:pt x="110" y="352"/>
                  <a:pt x="98" y="322"/>
                  <a:pt x="93" y="282"/>
                </a:cubicBezTo>
                <a:cubicBezTo>
                  <a:pt x="89" y="241"/>
                  <a:pt x="51" y="234"/>
                  <a:pt x="47" y="166"/>
                </a:cubicBezTo>
                <a:cubicBezTo>
                  <a:pt x="43" y="105"/>
                  <a:pt x="89" y="48"/>
                  <a:pt x="168" y="43"/>
                </a:cubicBezTo>
                <a:cubicBezTo>
                  <a:pt x="174" y="43"/>
                  <a:pt x="174" y="43"/>
                  <a:pt x="174" y="43"/>
                </a:cubicBezTo>
                <a:cubicBezTo>
                  <a:pt x="253" y="48"/>
                  <a:pt x="299" y="105"/>
                  <a:pt x="295" y="166"/>
                </a:cubicBez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a:p>
        </p:txBody>
      </p:sp>
      <p:grpSp>
        <p:nvGrpSpPr>
          <p:cNvPr id="8" name="组合 7"/>
          <p:cNvGrpSpPr/>
          <p:nvPr/>
        </p:nvGrpSpPr>
        <p:grpSpPr bwMode="auto">
          <a:xfrm>
            <a:off x="6432550" y="2409825"/>
            <a:ext cx="3503613" cy="731838"/>
            <a:chOff x="6432550" y="2409825"/>
            <a:chExt cx="3503613" cy="731838"/>
          </a:xfrm>
        </p:grpSpPr>
        <p:sp>
          <p:nvSpPr>
            <p:cNvPr id="24618" name="Oval 299"/>
            <p:cNvSpPr>
              <a:spLocks noChangeArrowheads="1"/>
            </p:cNvSpPr>
            <p:nvPr/>
          </p:nvSpPr>
          <p:spPr bwMode="auto">
            <a:xfrm>
              <a:off x="6432550" y="2503488"/>
              <a:ext cx="658813" cy="638175"/>
            </a:xfrm>
            <a:prstGeom prst="ellipse">
              <a:avLst/>
            </a:pr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500">
                  <a:solidFill>
                    <a:srgbClr val="FFFFFF"/>
                  </a:solidFill>
                  <a:latin typeface="Arial" panose="020B0604020202020204" pitchFamily="34" charset="0"/>
                  <a:ea typeface="微软雅黑" panose="020B0503020204020204" pitchFamily="34" charset="-122"/>
                  <a:sym typeface="Arial" panose="020B0604020202020204" pitchFamily="34" charset="0"/>
                </a:rPr>
                <a:t>6</a:t>
              </a:r>
              <a:endParaRPr lang="en-US" altLang="zh-CN" sz="35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4619" name="TextBox 13"/>
            <p:cNvSpPr txBox="1">
              <a:spLocks noChangeArrowheads="1"/>
            </p:cNvSpPr>
            <p:nvPr/>
          </p:nvSpPr>
          <p:spPr bwMode="auto">
            <a:xfrm>
              <a:off x="7599363" y="2409825"/>
              <a:ext cx="1952625"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数据校验</a:t>
              </a:r>
              <a:endPar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4620" name="TextBox 13"/>
            <p:cNvSpPr txBox="1">
              <a:spLocks noChangeArrowheads="1"/>
            </p:cNvSpPr>
            <p:nvPr/>
          </p:nvSpPr>
          <p:spPr bwMode="auto">
            <a:xfrm>
              <a:off x="7602538" y="2695575"/>
              <a:ext cx="2333625" cy="368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提供规范的录入校验，函数及公式等校验</a:t>
              </a:r>
              <a:endPar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组合 8"/>
          <p:cNvGrpSpPr/>
          <p:nvPr/>
        </p:nvGrpSpPr>
        <p:grpSpPr bwMode="auto">
          <a:xfrm>
            <a:off x="7091363" y="3240088"/>
            <a:ext cx="3397250" cy="658812"/>
            <a:chOff x="7091363" y="3240088"/>
            <a:chExt cx="3397250" cy="658812"/>
          </a:xfrm>
        </p:grpSpPr>
        <p:sp>
          <p:nvSpPr>
            <p:cNvPr id="24615" name="Oval 303"/>
            <p:cNvSpPr>
              <a:spLocks noChangeArrowheads="1"/>
            </p:cNvSpPr>
            <p:nvPr/>
          </p:nvSpPr>
          <p:spPr bwMode="auto">
            <a:xfrm>
              <a:off x="7091363" y="3260725"/>
              <a:ext cx="657225" cy="638175"/>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500">
                  <a:solidFill>
                    <a:srgbClr val="FFFFFF"/>
                  </a:solidFill>
                  <a:latin typeface="Arial" panose="020B0604020202020204" pitchFamily="34" charset="0"/>
                  <a:ea typeface="微软雅黑" panose="020B0503020204020204" pitchFamily="34" charset="-122"/>
                  <a:sym typeface="Arial" panose="020B0604020202020204" pitchFamily="34" charset="0"/>
                </a:rPr>
                <a:t>7</a:t>
              </a:r>
              <a:endParaRPr lang="en-US" altLang="zh-CN" sz="35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4616" name="TextBox 13"/>
            <p:cNvSpPr txBox="1">
              <a:spLocks noChangeArrowheads="1"/>
            </p:cNvSpPr>
            <p:nvPr/>
          </p:nvSpPr>
          <p:spPr bwMode="auto">
            <a:xfrm>
              <a:off x="8150225" y="3240088"/>
              <a:ext cx="1952625"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流程设计</a:t>
              </a:r>
              <a:endPar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4617" name="TextBox 13"/>
            <p:cNvSpPr txBox="1">
              <a:spLocks noChangeArrowheads="1"/>
            </p:cNvSpPr>
            <p:nvPr/>
          </p:nvSpPr>
          <p:spPr bwMode="auto">
            <a:xfrm>
              <a:off x="8154988" y="3525838"/>
              <a:ext cx="2333625" cy="368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独立数据架构，让数据驱动业务流程管理击此处可编辑内容</a:t>
              </a:r>
              <a:endParaRPr lang="en-US" altLang="zh-CN"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 name="组合 10"/>
          <p:cNvGrpSpPr/>
          <p:nvPr/>
        </p:nvGrpSpPr>
        <p:grpSpPr bwMode="auto">
          <a:xfrm>
            <a:off x="7102475" y="3948113"/>
            <a:ext cx="4193540" cy="1033780"/>
            <a:chOff x="7102475" y="3948113"/>
            <a:chExt cx="4193540" cy="1033780"/>
          </a:xfrm>
        </p:grpSpPr>
        <p:sp>
          <p:nvSpPr>
            <p:cNvPr id="24611" name="Oval 307"/>
            <p:cNvSpPr>
              <a:spLocks noChangeArrowheads="1"/>
            </p:cNvSpPr>
            <p:nvPr/>
          </p:nvSpPr>
          <p:spPr bwMode="auto">
            <a:xfrm>
              <a:off x="7102475" y="4181475"/>
              <a:ext cx="657225" cy="638175"/>
            </a:xfrm>
            <a:prstGeom prst="ellipse">
              <a:avLst/>
            </a:pr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500">
                  <a:solidFill>
                    <a:srgbClr val="FFFFFF"/>
                  </a:solidFill>
                  <a:latin typeface="Arial" panose="020B0604020202020204" pitchFamily="34" charset="0"/>
                  <a:ea typeface="微软雅黑" panose="020B0503020204020204" pitchFamily="34" charset="-122"/>
                  <a:sym typeface="Arial" panose="020B0604020202020204" pitchFamily="34" charset="0"/>
                </a:rPr>
                <a:t>8</a:t>
              </a:r>
              <a:endParaRPr lang="en-US" altLang="zh-CN" sz="35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4612" name="组合 9"/>
            <p:cNvGrpSpPr/>
            <p:nvPr/>
          </p:nvGrpSpPr>
          <p:grpSpPr bwMode="auto">
            <a:xfrm>
              <a:off x="8150225" y="3948113"/>
              <a:ext cx="3145790" cy="1033780"/>
              <a:chOff x="8150225" y="3948113"/>
              <a:chExt cx="3145790" cy="1033780"/>
            </a:xfrm>
          </p:grpSpPr>
          <p:sp>
            <p:nvSpPr>
              <p:cNvPr id="24613" name="TextBox 13"/>
              <p:cNvSpPr txBox="1">
                <a:spLocks noChangeArrowheads="1"/>
              </p:cNvSpPr>
              <p:nvPr/>
            </p:nvSpPr>
            <p:spPr bwMode="auto">
              <a:xfrm>
                <a:off x="8155305" y="3948113"/>
                <a:ext cx="1952625"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可视化报表图表</a:t>
                </a:r>
                <a:endPar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4614" name="TextBox 13"/>
              <p:cNvSpPr txBox="1">
                <a:spLocks noChangeArrowheads="1"/>
              </p:cNvSpPr>
              <p:nvPr/>
            </p:nvSpPr>
            <p:spPr bwMode="auto">
              <a:xfrm>
                <a:off x="8150225" y="4243388"/>
                <a:ext cx="3145790" cy="738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自主研发10余种图表类型，多种图表样式，满足不同类型的数据阅读需要， 可自定义报表模板，可一键式生成报表图表，支持数据与图表同时呈现，立体化的辅助决策</a:t>
                </a:r>
                <a:endPar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2" name="组合 11"/>
          <p:cNvGrpSpPr/>
          <p:nvPr/>
        </p:nvGrpSpPr>
        <p:grpSpPr bwMode="auto">
          <a:xfrm>
            <a:off x="6684963" y="5026025"/>
            <a:ext cx="4759960" cy="1029970"/>
            <a:chOff x="6684963" y="5026025"/>
            <a:chExt cx="4759960" cy="1029970"/>
          </a:xfrm>
        </p:grpSpPr>
        <p:sp>
          <p:nvSpPr>
            <p:cNvPr id="24608" name="Oval 44"/>
            <p:cNvSpPr>
              <a:spLocks noChangeArrowheads="1"/>
            </p:cNvSpPr>
            <p:nvPr/>
          </p:nvSpPr>
          <p:spPr bwMode="auto">
            <a:xfrm>
              <a:off x="6684963" y="5026025"/>
              <a:ext cx="657225" cy="639763"/>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500">
                  <a:solidFill>
                    <a:srgbClr val="FFFFFF"/>
                  </a:solidFill>
                  <a:latin typeface="Arial" panose="020B0604020202020204" pitchFamily="34" charset="0"/>
                  <a:ea typeface="微软雅黑" panose="020B0503020204020204" pitchFamily="34" charset="-122"/>
                  <a:sym typeface="Arial" panose="020B0604020202020204" pitchFamily="34" charset="0"/>
                </a:rPr>
                <a:t>9</a:t>
              </a:r>
              <a:endParaRPr lang="en-US" altLang="zh-CN" sz="35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4609" name="TextBox 13@|17FFC:16777215|FBC:16777215|LFC:16777215|LBC:16777215"/>
            <p:cNvSpPr txBox="1">
              <a:spLocks noChangeArrowheads="1"/>
            </p:cNvSpPr>
            <p:nvPr/>
          </p:nvSpPr>
          <p:spPr bwMode="auto">
            <a:xfrm>
              <a:off x="7599363" y="5143500"/>
              <a:ext cx="2619375"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与主流信息系统无缝集成</a:t>
              </a:r>
              <a:endPar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4610" name="TextBox 13@|17FFC:16777215|FBC:16777215|LFC:16777215|LBC:16777215"/>
            <p:cNvSpPr txBox="1">
              <a:spLocks noChangeArrowheads="1"/>
            </p:cNvSpPr>
            <p:nvPr/>
          </p:nvSpPr>
          <p:spPr bwMode="auto">
            <a:xfrm>
              <a:off x="7602538" y="5429250"/>
              <a:ext cx="3842385" cy="62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外部数据库数据一键读取到魔方网表中，可扩展可回写</a:t>
              </a:r>
              <a:endPar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a:p>
              <a:pPr eaLnBrk="1" hangingPunct="1">
                <a:spcBef>
                  <a:spcPct val="20000"/>
                </a:spcBef>
              </a:pP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可连接外部数据在魔方网表系统内开发定制各种应用</a:t>
              </a:r>
              <a:endPar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a:p>
              <a:pPr eaLnBrk="1" hangingPunct="1">
                <a:spcBef>
                  <a:spcPct val="20000"/>
                </a:spcBef>
              </a:pP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数据在两个外部系统和魔方网表之间双向同步</a:t>
              </a:r>
              <a:endPar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组合 4"/>
          <p:cNvGrpSpPr/>
          <p:nvPr/>
        </p:nvGrpSpPr>
        <p:grpSpPr bwMode="auto">
          <a:xfrm>
            <a:off x="1985645" y="2409825"/>
            <a:ext cx="3113405" cy="735013"/>
            <a:chOff x="1985645" y="2409825"/>
            <a:chExt cx="3113405" cy="735013"/>
          </a:xfrm>
        </p:grpSpPr>
        <p:sp>
          <p:nvSpPr>
            <p:cNvPr id="24605" name="Oval 308"/>
            <p:cNvSpPr>
              <a:spLocks noChangeArrowheads="1"/>
            </p:cNvSpPr>
            <p:nvPr/>
          </p:nvSpPr>
          <p:spPr bwMode="auto">
            <a:xfrm>
              <a:off x="4440238" y="2505075"/>
              <a:ext cx="658812" cy="639763"/>
            </a:xfrm>
            <a:prstGeom prst="ellipse">
              <a:avLst/>
            </a:pr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bIns="121920"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500" dirty="0">
                  <a:solidFill>
                    <a:srgbClr val="FFFFFF"/>
                  </a:solidFill>
                  <a:latin typeface="Arial" panose="020B0604020202020204" pitchFamily="34" charset="0"/>
                  <a:ea typeface="微软雅黑" panose="020B0503020204020204" pitchFamily="34" charset="-122"/>
                  <a:sym typeface="Arial" panose="020B0604020202020204" pitchFamily="34" charset="0"/>
                </a:rPr>
                <a:t>4</a:t>
              </a:r>
              <a:endParaRPr lang="en-US" altLang="zh-CN" sz="3500"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4606" name="TextBox 13"/>
            <p:cNvSpPr txBox="1">
              <a:spLocks noChangeArrowheads="1"/>
            </p:cNvSpPr>
            <p:nvPr/>
          </p:nvSpPr>
          <p:spPr bwMode="auto">
            <a:xfrm>
              <a:off x="2403475" y="2409825"/>
              <a:ext cx="1954213"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丰富函数</a:t>
              </a:r>
              <a:endPar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4607" name="TextBox 13"/>
            <p:cNvSpPr txBox="1">
              <a:spLocks noChangeArrowheads="1"/>
            </p:cNvSpPr>
            <p:nvPr/>
          </p:nvSpPr>
          <p:spPr bwMode="auto">
            <a:xfrm>
              <a:off x="1985645" y="2695575"/>
              <a:ext cx="2197735" cy="368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支持Excel近300种函数和公式，实现复杂业务逻辑</a:t>
              </a:r>
              <a:endPar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 name="组合 1"/>
          <p:cNvGrpSpPr/>
          <p:nvPr/>
        </p:nvGrpSpPr>
        <p:grpSpPr bwMode="auto">
          <a:xfrm>
            <a:off x="1997075" y="5026025"/>
            <a:ext cx="2844800" cy="755015"/>
            <a:chOff x="1997075" y="5026025"/>
            <a:chExt cx="2844800" cy="755015"/>
          </a:xfrm>
        </p:grpSpPr>
        <p:sp>
          <p:nvSpPr>
            <p:cNvPr id="24602" name="Oval 295"/>
            <p:cNvSpPr>
              <a:spLocks noChangeArrowheads="1"/>
            </p:cNvSpPr>
            <p:nvPr/>
          </p:nvSpPr>
          <p:spPr bwMode="auto">
            <a:xfrm>
              <a:off x="4183063" y="5026025"/>
              <a:ext cx="658812" cy="639763"/>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500">
                  <a:solidFill>
                    <a:srgbClr val="FFFFFF"/>
                  </a:solidFill>
                  <a:latin typeface="Arial" panose="020B0604020202020204" pitchFamily="34" charset="0"/>
                  <a:ea typeface="微软雅黑" panose="020B0503020204020204" pitchFamily="34" charset="-122"/>
                  <a:sym typeface="Arial" panose="020B0604020202020204" pitchFamily="34" charset="0"/>
                </a:rPr>
                <a:t>1</a:t>
              </a:r>
              <a:endParaRPr lang="en-US" altLang="zh-CN" sz="35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4603" name="TextBox 13@|17FFC:16777215|FBC:16777215|LFC:16777215|LBC:16777215"/>
            <p:cNvSpPr txBox="1">
              <a:spLocks noChangeArrowheads="1"/>
            </p:cNvSpPr>
            <p:nvPr/>
          </p:nvSpPr>
          <p:spPr bwMode="auto">
            <a:xfrm>
              <a:off x="2230755" y="5143183"/>
              <a:ext cx="1952625"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Excel原样导入</a:t>
              </a:r>
              <a:endPar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4604" name="TextBox 13@|17FFC:16777215|FBC:16777215|LFC:16777215|LBC:16777215"/>
            <p:cNvSpPr txBox="1">
              <a:spLocks noChangeArrowheads="1"/>
            </p:cNvSpPr>
            <p:nvPr/>
          </p:nvSpPr>
          <p:spPr bwMode="auto">
            <a:xfrm>
              <a:off x="1997075" y="5412105"/>
              <a:ext cx="2098675" cy="368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sz="1200">
                  <a:solidFill>
                    <a:srgbClr val="445469"/>
                  </a:solidFill>
                  <a:latin typeface="Arial" panose="020B0604020202020204" pitchFamily="34" charset="0"/>
                  <a:ea typeface="微软雅黑" panose="020B0503020204020204" pitchFamily="34" charset="-122"/>
                  <a:sym typeface="Arial" panose="020B0604020202020204" pitchFamily="34" charset="0"/>
                </a:rPr>
                <a:t>Excel文档可保持原有格式、样式、条件样式、公式导入</a:t>
              </a:r>
              <a:endParaRPr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组合 3"/>
          <p:cNvGrpSpPr/>
          <p:nvPr/>
        </p:nvGrpSpPr>
        <p:grpSpPr bwMode="auto">
          <a:xfrm>
            <a:off x="1459230" y="3240088"/>
            <a:ext cx="3054033" cy="658812"/>
            <a:chOff x="1459230" y="3240088"/>
            <a:chExt cx="3054033" cy="658812"/>
          </a:xfrm>
        </p:grpSpPr>
        <p:sp>
          <p:nvSpPr>
            <p:cNvPr id="24599" name="Oval 287"/>
            <p:cNvSpPr>
              <a:spLocks noChangeArrowheads="1"/>
            </p:cNvSpPr>
            <p:nvPr/>
          </p:nvSpPr>
          <p:spPr bwMode="auto">
            <a:xfrm>
              <a:off x="3854450" y="3260725"/>
              <a:ext cx="658813" cy="638175"/>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500">
                  <a:solidFill>
                    <a:srgbClr val="FFFFFF"/>
                  </a:solidFill>
                  <a:latin typeface="Arial" panose="020B0604020202020204" pitchFamily="34" charset="0"/>
                  <a:ea typeface="微软雅黑" panose="020B0503020204020204" pitchFamily="34" charset="-122"/>
                  <a:sym typeface="Arial" panose="020B0604020202020204" pitchFamily="34" charset="0"/>
                </a:rPr>
                <a:t>3</a:t>
              </a:r>
              <a:endParaRPr lang="en-US" altLang="zh-CN" sz="35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4600" name="TextBox 13"/>
            <p:cNvSpPr txBox="1">
              <a:spLocks noChangeArrowheads="1"/>
            </p:cNvSpPr>
            <p:nvPr/>
          </p:nvSpPr>
          <p:spPr bwMode="auto">
            <a:xfrm>
              <a:off x="1997075" y="3240088"/>
              <a:ext cx="1954213"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表单关联</a:t>
              </a:r>
              <a:endPar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4601" name="TextBox 13"/>
            <p:cNvSpPr txBox="1">
              <a:spLocks noChangeArrowheads="1"/>
            </p:cNvSpPr>
            <p:nvPr/>
          </p:nvSpPr>
          <p:spPr bwMode="auto">
            <a:xfrm>
              <a:off x="1459230" y="3525838"/>
              <a:ext cx="2276475" cy="368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通过表单之间引用和嵌入，关联业务逻辑和关系</a:t>
              </a:r>
              <a:endParaRPr lang="en-US" altLang="zh-CN"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组合 2"/>
          <p:cNvGrpSpPr/>
          <p:nvPr/>
        </p:nvGrpSpPr>
        <p:grpSpPr bwMode="auto">
          <a:xfrm>
            <a:off x="1459230" y="4194175"/>
            <a:ext cx="2987040" cy="876300"/>
            <a:chOff x="1470660" y="4181475"/>
            <a:chExt cx="2987040" cy="876300"/>
          </a:xfrm>
        </p:grpSpPr>
        <p:sp>
          <p:nvSpPr>
            <p:cNvPr id="24596" name="Oval 291"/>
            <p:cNvSpPr>
              <a:spLocks noChangeArrowheads="1"/>
            </p:cNvSpPr>
            <p:nvPr/>
          </p:nvSpPr>
          <p:spPr bwMode="auto">
            <a:xfrm>
              <a:off x="3800475" y="4181475"/>
              <a:ext cx="657225" cy="638175"/>
            </a:xfrm>
            <a:prstGeom prst="ellipse">
              <a:avLst/>
            </a:prstGeom>
            <a:solidFill>
              <a:srgbClr val="C00000"/>
            </a:solidFill>
            <a:ln>
              <a:noFill/>
            </a:ln>
            <a:extLst>
              <a:ext uri="{91240B29-F687-4F45-9708-019B960494DF}">
                <a14:hiddenLine xmlns:a14="http://schemas.microsoft.com/office/drawing/2010/main" w="9525">
                  <a:solidFill>
                    <a:srgbClr val="000000"/>
                  </a:solidFill>
                  <a:rou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500">
                  <a:solidFill>
                    <a:srgbClr val="FFFFFF"/>
                  </a:solidFill>
                  <a:latin typeface="Arial" panose="020B0604020202020204" pitchFamily="34" charset="0"/>
                  <a:ea typeface="微软雅黑" panose="020B0503020204020204" pitchFamily="34" charset="-122"/>
                  <a:sym typeface="Arial" panose="020B0604020202020204" pitchFamily="34" charset="0"/>
                </a:rPr>
                <a:t>2</a:t>
              </a:r>
              <a:endParaRPr lang="en-US" altLang="zh-CN" sz="35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4597" name="TextBox 13"/>
            <p:cNvSpPr txBox="1">
              <a:spLocks noChangeArrowheads="1"/>
            </p:cNvSpPr>
            <p:nvPr/>
          </p:nvSpPr>
          <p:spPr bwMode="auto">
            <a:xfrm>
              <a:off x="1734185" y="4217353"/>
              <a:ext cx="1954213"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创建自定义表单</a:t>
              </a:r>
              <a:endPar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4598" name="TextBox 13"/>
            <p:cNvSpPr txBox="1">
              <a:spLocks noChangeArrowheads="1"/>
            </p:cNvSpPr>
            <p:nvPr/>
          </p:nvSpPr>
          <p:spPr bwMode="auto">
            <a:xfrm>
              <a:off x="1470660" y="4504055"/>
              <a:ext cx="2218055" cy="553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文本、数字、多行文本、下拉列表、日期、时间、树状结构、编码等10余种控件</a:t>
              </a:r>
              <a:endPar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439" name="TextBox 13"/>
          <p:cNvSpPr txBox="1">
            <a:spLocks noChangeArrowheads="1"/>
          </p:cNvSpPr>
          <p:nvPr/>
        </p:nvSpPr>
        <p:spPr bwMode="auto">
          <a:xfrm>
            <a:off x="5056188" y="3798888"/>
            <a:ext cx="1373187" cy="676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2000" b="1">
                <a:solidFill>
                  <a:srgbClr val="445469"/>
                </a:solidFill>
                <a:latin typeface="Arial" panose="020B0604020202020204" pitchFamily="34" charset="0"/>
                <a:ea typeface="微软雅黑" panose="020B0503020204020204" pitchFamily="34" charset="-122"/>
                <a:sym typeface="Arial" panose="020B0604020202020204" pitchFamily="34" charset="0"/>
              </a:rPr>
              <a:t>不仅仅</a:t>
            </a:r>
            <a:endParaRPr lang="zh-CN" altLang="en-US" sz="2000" b="1">
              <a:solidFill>
                <a:srgbClr val="445469"/>
              </a:solidFill>
              <a:latin typeface="Arial" panose="020B0604020202020204" pitchFamily="34" charset="0"/>
              <a:ea typeface="微软雅黑" panose="020B0503020204020204" pitchFamily="34" charset="-122"/>
              <a:sym typeface="Arial" panose="020B0604020202020204" pitchFamily="34" charset="0"/>
            </a:endParaRPr>
          </a:p>
          <a:p>
            <a:pPr algn="ctr" eaLnBrk="1" hangingPunct="1">
              <a:spcBef>
                <a:spcPct val="20000"/>
              </a:spcBef>
            </a:pPr>
            <a:r>
              <a:rPr lang="zh-CN" altLang="en-US" sz="2000" b="1">
                <a:solidFill>
                  <a:srgbClr val="445469"/>
                </a:solidFill>
                <a:latin typeface="Arial" panose="020B0604020202020204" pitchFamily="34" charset="0"/>
                <a:ea typeface="微软雅黑" panose="020B0503020204020204" pitchFamily="34" charset="-122"/>
                <a:sym typeface="Arial" panose="020B0604020202020204" pitchFamily="34" charset="0"/>
              </a:rPr>
              <a:t>是这些</a:t>
            </a:r>
            <a:endParaRPr lang="zh-CN" altLang="en-US" sz="20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 name="组合 6"/>
          <p:cNvGrpSpPr/>
          <p:nvPr/>
        </p:nvGrpSpPr>
        <p:grpSpPr bwMode="auto">
          <a:xfrm>
            <a:off x="4596448" y="1346200"/>
            <a:ext cx="2506013" cy="1530350"/>
            <a:chOff x="4596447" y="1345210"/>
            <a:chExt cx="2506013" cy="1531340"/>
          </a:xfrm>
        </p:grpSpPr>
        <p:sp>
          <p:nvSpPr>
            <p:cNvPr id="24593" name="Oval 309"/>
            <p:cNvSpPr>
              <a:spLocks noChangeArrowheads="1"/>
            </p:cNvSpPr>
            <p:nvPr/>
          </p:nvSpPr>
          <p:spPr bwMode="auto">
            <a:xfrm>
              <a:off x="5434013" y="2236788"/>
              <a:ext cx="658812" cy="639762"/>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500">
                  <a:solidFill>
                    <a:srgbClr val="FFFFFF"/>
                  </a:solidFill>
                  <a:latin typeface="Arial" panose="020B0604020202020204" pitchFamily="34" charset="0"/>
                  <a:ea typeface="微软雅黑" panose="020B0503020204020204" pitchFamily="34" charset="-122"/>
                  <a:sym typeface="Arial" panose="020B0604020202020204" pitchFamily="34" charset="0"/>
                </a:rPr>
                <a:t>5</a:t>
              </a:r>
              <a:endParaRPr lang="en-US" altLang="zh-CN" sz="35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4594" name="TextBox 13"/>
            <p:cNvSpPr txBox="1">
              <a:spLocks noChangeArrowheads="1"/>
            </p:cNvSpPr>
            <p:nvPr/>
          </p:nvSpPr>
          <p:spPr bwMode="auto">
            <a:xfrm>
              <a:off x="5149835" y="1345210"/>
              <a:ext cx="1952625" cy="245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回写公式</a:t>
              </a:r>
              <a:endPar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4595" name="TextBox 13"/>
            <p:cNvSpPr txBox="1">
              <a:spLocks noChangeArrowheads="1"/>
            </p:cNvSpPr>
            <p:nvPr/>
          </p:nvSpPr>
          <p:spPr bwMode="auto">
            <a:xfrm>
              <a:off x="4596447" y="1682428"/>
              <a:ext cx="2333625" cy="554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rPr>
                <a:t>对某表单操作数据时，如新增、修改、删除等，同时对其他表单按预定义进行操作</a:t>
              </a:r>
              <a:endParaRPr lang="zh-CN" altLang="en-US" sz="12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魔方网表有哪些特性</a:t>
            </a:r>
            <a:endParaRPr sz="2400" b="1" kern="1200" dirty="0">
              <a:solidFill>
                <a:srgbClr val="445469"/>
              </a:solidFill>
              <a:latin typeface="Arial" panose="020B0604020202020204" pitchFamily="34" charset="0"/>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fade">
                                      <p:cBhvr>
                                        <p:cTn id="7" dur="500"/>
                                        <p:tgtEl>
                                          <p:spTgt spid="174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411"/>
                                        </p:tgtEl>
                                        <p:attrNameLst>
                                          <p:attrName>style.visibility</p:attrName>
                                        </p:attrNameLst>
                                      </p:cBhvr>
                                      <p:to>
                                        <p:strVal val="visible"/>
                                      </p:to>
                                    </p:set>
                                    <p:animEffect transition="in" filter="fade">
                                      <p:cBhvr>
                                        <p:cTn id="10" dur="500"/>
                                        <p:tgtEl>
                                          <p:spTgt spid="174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412"/>
                                        </p:tgtEl>
                                        <p:attrNameLst>
                                          <p:attrName>style.visibility</p:attrName>
                                        </p:attrNameLst>
                                      </p:cBhvr>
                                      <p:to>
                                        <p:strVal val="visible"/>
                                      </p:to>
                                    </p:set>
                                    <p:animEffect transition="in" filter="fade">
                                      <p:cBhvr>
                                        <p:cTn id="13" dur="500"/>
                                        <p:tgtEl>
                                          <p:spTgt spid="1741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7413"/>
                                        </p:tgtEl>
                                        <p:attrNameLst>
                                          <p:attrName>style.visibility</p:attrName>
                                        </p:attrNameLst>
                                      </p:cBhvr>
                                      <p:to>
                                        <p:strVal val="visible"/>
                                      </p:to>
                                    </p:set>
                                    <p:animEffect transition="in" filter="fade">
                                      <p:cBhvr>
                                        <p:cTn id="16" dur="500"/>
                                        <p:tgtEl>
                                          <p:spTgt spid="1741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7439"/>
                                        </p:tgtEl>
                                        <p:attrNameLst>
                                          <p:attrName>style.visibility</p:attrName>
                                        </p:attrNameLst>
                                      </p:cBhvr>
                                      <p:to>
                                        <p:strVal val="visible"/>
                                      </p:to>
                                    </p:set>
                                    <p:animEffect transition="in" filter="fade">
                                      <p:cBhvr>
                                        <p:cTn id="19" dur="500"/>
                                        <p:tgtEl>
                                          <p:spTgt spid="17439"/>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par>
                          <p:cTn id="28" fill="hold">
                            <p:stCondLst>
                              <p:cond delay="1500"/>
                            </p:stCondLst>
                            <p:childTnLst>
                              <p:par>
                                <p:cTn id="29" presetID="10"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par>
                          <p:cTn id="32" fill="hold">
                            <p:stCondLst>
                              <p:cond delay="2000"/>
                            </p:stCondLst>
                            <p:childTnLst>
                              <p:par>
                                <p:cTn id="33" presetID="10"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par>
                          <p:cTn id="36" fill="hold">
                            <p:stCondLst>
                              <p:cond delay="2500"/>
                            </p:stCondLst>
                            <p:childTnLst>
                              <p:par>
                                <p:cTn id="37" presetID="10" presetClass="entr" presetSubtype="0"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500"/>
                                        <p:tgtEl>
                                          <p:spTgt spid="7"/>
                                        </p:tgtEl>
                                      </p:cBhvr>
                                    </p:animEffect>
                                  </p:childTnLst>
                                </p:cTn>
                              </p:par>
                            </p:childTnLst>
                          </p:cTn>
                        </p:par>
                        <p:par>
                          <p:cTn id="40" fill="hold">
                            <p:stCondLst>
                              <p:cond delay="3000"/>
                            </p:stCondLst>
                            <p:childTnLst>
                              <p:par>
                                <p:cTn id="41" presetID="10" presetClass="entr" presetSubtype="0"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childTnLst>
                          </p:cTn>
                        </p:par>
                        <p:par>
                          <p:cTn id="44" fill="hold">
                            <p:stCondLst>
                              <p:cond delay="3500"/>
                            </p:stCondLst>
                            <p:childTnLst>
                              <p:par>
                                <p:cTn id="45" presetID="10" presetClass="entr" presetSubtype="0"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childTnLst>
                          </p:cTn>
                        </p:par>
                        <p:par>
                          <p:cTn id="48" fill="hold">
                            <p:stCondLst>
                              <p:cond delay="4000"/>
                            </p:stCondLst>
                            <p:childTnLst>
                              <p:par>
                                <p:cTn id="49" presetID="10" presetClass="entr" presetSubtype="0" fill="hold"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500"/>
                                        <p:tgtEl>
                                          <p:spTgt spid="11"/>
                                        </p:tgtEl>
                                      </p:cBhvr>
                                    </p:animEffect>
                                  </p:childTnLst>
                                </p:cTn>
                              </p:par>
                            </p:childTnLst>
                          </p:cTn>
                        </p:par>
                        <p:par>
                          <p:cTn id="52" fill="hold">
                            <p:stCondLst>
                              <p:cond delay="4500"/>
                            </p:stCondLst>
                            <p:childTnLst>
                              <p:par>
                                <p:cTn id="53" presetID="10" presetClass="entr" presetSubtype="0" fill="hold"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p:bldP spid="17411" grpId="0" animBg="1"/>
      <p:bldP spid="17412" grpId="0" animBg="1"/>
      <p:bldP spid="17413" grpId="0" animBg="1"/>
      <p:bldP spid="174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矩形 7"/>
          <p:cNvSpPr>
            <a:spLocks noChangeArrowheads="1"/>
          </p:cNvSpPr>
          <p:nvPr/>
        </p:nvSpPr>
        <p:spPr bwMode="auto">
          <a:xfrm>
            <a:off x="3949700" y="2252663"/>
            <a:ext cx="6975475" cy="51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单击此处编辑您要的内容，建议您在展示时采用微软雅黑字体，本模版所有图形线条及其相应素材均可自由辑、改色、替换。更多使用说明和作品请详阅模版最末的使用手册。</a:t>
            </a:r>
            <a:endParaRPr lang="en-US" altLang="zh-CN" sz="14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魔方网表的理念</a:t>
            </a:r>
            <a:endParaRPr sz="2400" b="1" kern="1200" dirty="0">
              <a:solidFill>
                <a:srgbClr val="445469"/>
              </a:solidFill>
              <a:latin typeface="Arial" panose="020B0604020202020204" pitchFamily="34" charset="0"/>
              <a:cs typeface="+mn-cs"/>
            </a:endParaRPr>
          </a:p>
        </p:txBody>
      </p:sp>
      <p:sp>
        <p:nvSpPr>
          <p:cNvPr id="2" name="文本框 1"/>
          <p:cNvSpPr txBox="1"/>
          <p:nvPr/>
        </p:nvSpPr>
        <p:spPr>
          <a:xfrm>
            <a:off x="1981200" y="1357630"/>
            <a:ext cx="8488680" cy="4171950"/>
          </a:xfrm>
          <a:prstGeom prst="rect">
            <a:avLst/>
          </a:prstGeom>
          <a:noFill/>
        </p:spPr>
        <p:txBody>
          <a:bodyPr wrap="square" rtlCol="0" anchor="t">
            <a:spAutoFit/>
          </a:bodyPr>
          <a:p>
            <a:pPr algn="ctr" defTabSz="1216025" eaLnBrk="1" hangingPunct="1">
              <a:spcBef>
                <a:spcPct val="20000"/>
              </a:spcBef>
              <a:defRPr/>
            </a:pPr>
            <a:endParaRPr lang="zh-CN" altLang="en-US" sz="1600" b="1" dirty="0">
              <a:solidFill>
                <a:srgbClr val="445469"/>
              </a:solidFill>
              <a:latin typeface="Arial" panose="020B0604020202020204" pitchFamily="34" charset="0"/>
              <a:ea typeface="微软雅黑" panose="020B0503020204020204" pitchFamily="34" charset="-122"/>
            </a:endParaRPr>
          </a:p>
          <a:p>
            <a:pPr marL="285750" indent="-285750" algn="l" defTabSz="1216025" eaLnBrk="1" hangingPunct="1">
              <a:spcBef>
                <a:spcPct val="20000"/>
              </a:spcBef>
              <a:buFont typeface="Wingdings" panose="05000000000000000000" charset="0"/>
              <a:buChar char="n"/>
              <a:defRPr/>
            </a:pPr>
            <a:r>
              <a:rPr lang="zh-CN" altLang="en-US" sz="1600" b="1" dirty="0">
                <a:solidFill>
                  <a:srgbClr val="445469"/>
                </a:solidFill>
                <a:latin typeface="Arial" panose="020B0604020202020204" pitchFamily="34" charset="0"/>
                <a:ea typeface="微软雅黑" panose="020B0503020204020204" pitchFamily="34" charset="-122"/>
              </a:rPr>
              <a:t>面向普通用户，而非专业用户</a:t>
            </a:r>
            <a:endParaRPr lang="zh-CN" altLang="en-US" sz="1600" b="1" dirty="0">
              <a:solidFill>
                <a:srgbClr val="445469"/>
              </a:solidFill>
              <a:latin typeface="Arial" panose="020B0604020202020204" pitchFamily="34" charset="0"/>
              <a:ea typeface="微软雅黑" panose="020B0503020204020204" pitchFamily="34" charset="-122"/>
            </a:endParaRPr>
          </a:p>
          <a:p>
            <a:pPr marL="285750" indent="-285750" algn="l" defTabSz="1216025" eaLnBrk="1" hangingPunct="1">
              <a:spcBef>
                <a:spcPct val="20000"/>
              </a:spcBef>
              <a:buFont typeface="Wingdings" panose="05000000000000000000" charset="0"/>
              <a:buChar char="n"/>
              <a:defRPr/>
            </a:pPr>
            <a:r>
              <a:rPr lang="zh-CN" altLang="en-US" sz="1600" b="1" dirty="0">
                <a:solidFill>
                  <a:srgbClr val="445469"/>
                </a:solidFill>
                <a:latin typeface="Arial" panose="020B0604020202020204" pitchFamily="34" charset="0"/>
                <a:ea typeface="微软雅黑" panose="020B0503020204020204" pitchFamily="34" charset="-122"/>
              </a:rPr>
              <a:t>打开浏览器就可以获得数据</a:t>
            </a:r>
            <a:endParaRPr lang="zh-CN" altLang="en-US" sz="1600" b="1" dirty="0">
              <a:solidFill>
                <a:srgbClr val="445469"/>
              </a:solidFill>
              <a:latin typeface="Arial" panose="020B0604020202020204" pitchFamily="34" charset="0"/>
              <a:ea typeface="微软雅黑" panose="020B0503020204020204" pitchFamily="34" charset="-122"/>
            </a:endParaRPr>
          </a:p>
          <a:p>
            <a:pPr marL="285750" indent="-285750" algn="l" defTabSz="1216025" eaLnBrk="1" hangingPunct="1">
              <a:spcBef>
                <a:spcPct val="20000"/>
              </a:spcBef>
              <a:buFont typeface="Wingdings" panose="05000000000000000000" charset="0"/>
              <a:buChar char="n"/>
              <a:defRPr/>
            </a:pPr>
            <a:r>
              <a:rPr lang="zh-CN" altLang="en-US" sz="1600" b="1" dirty="0">
                <a:solidFill>
                  <a:srgbClr val="445469"/>
                </a:solidFill>
                <a:latin typeface="Arial" panose="020B0604020202020204" pitchFamily="34" charset="0"/>
                <a:ea typeface="微软雅黑" panose="020B0503020204020204" pitchFamily="34" charset="-122"/>
              </a:rPr>
              <a:t>以表单容纳数据，以引用建立表间关联</a:t>
            </a:r>
            <a:endParaRPr lang="zh-CN" altLang="en-US" sz="1600" b="1" dirty="0">
              <a:solidFill>
                <a:srgbClr val="445469"/>
              </a:solidFill>
              <a:latin typeface="Arial" panose="020B0604020202020204" pitchFamily="34" charset="0"/>
              <a:ea typeface="微软雅黑" panose="020B0503020204020204" pitchFamily="34" charset="-122"/>
            </a:endParaRPr>
          </a:p>
          <a:p>
            <a:pPr marL="285750" indent="-285750" algn="l" defTabSz="1216025" eaLnBrk="1" hangingPunct="1">
              <a:spcBef>
                <a:spcPct val="20000"/>
              </a:spcBef>
              <a:buFont typeface="Wingdings" panose="05000000000000000000" charset="0"/>
              <a:buChar char="n"/>
              <a:defRPr/>
            </a:pPr>
            <a:r>
              <a:rPr lang="zh-CN" altLang="en-US" sz="1600" b="1" dirty="0">
                <a:solidFill>
                  <a:srgbClr val="445469"/>
                </a:solidFill>
                <a:latin typeface="Arial" panose="020B0604020202020204" pitchFamily="34" charset="0"/>
                <a:ea typeface="微软雅黑" panose="020B0503020204020204" pitchFamily="34" charset="-122"/>
              </a:rPr>
              <a:t>用回写公式移动数据</a:t>
            </a:r>
            <a:endParaRPr lang="zh-CN" altLang="en-US" sz="1600" b="1" dirty="0">
              <a:solidFill>
                <a:srgbClr val="445469"/>
              </a:solidFill>
              <a:latin typeface="Arial" panose="020B0604020202020204" pitchFamily="34" charset="0"/>
              <a:ea typeface="微软雅黑" panose="020B0503020204020204" pitchFamily="34" charset="-122"/>
            </a:endParaRPr>
          </a:p>
          <a:p>
            <a:pPr marL="285750" indent="-285750" algn="l" defTabSz="1216025" eaLnBrk="1" hangingPunct="1">
              <a:spcBef>
                <a:spcPct val="20000"/>
              </a:spcBef>
              <a:buFont typeface="Wingdings" panose="05000000000000000000" charset="0"/>
              <a:buChar char="n"/>
              <a:defRPr/>
            </a:pPr>
            <a:r>
              <a:rPr lang="zh-CN" altLang="en-US" sz="1600" b="1" dirty="0">
                <a:solidFill>
                  <a:srgbClr val="445469"/>
                </a:solidFill>
                <a:latin typeface="Arial" panose="020B0604020202020204" pitchFamily="34" charset="0"/>
                <a:ea typeface="微软雅黑" panose="020B0503020204020204" pitchFamily="34" charset="-122"/>
              </a:rPr>
              <a:t>以报表公式汇总信息</a:t>
            </a:r>
            <a:endParaRPr lang="zh-CN" altLang="en-US" sz="1600" b="1" dirty="0">
              <a:solidFill>
                <a:srgbClr val="445469"/>
              </a:solidFill>
              <a:latin typeface="Arial" panose="020B0604020202020204" pitchFamily="34" charset="0"/>
              <a:ea typeface="微软雅黑" panose="020B0503020204020204" pitchFamily="34" charset="-122"/>
            </a:endParaRPr>
          </a:p>
          <a:p>
            <a:pPr marL="285750" indent="-285750" algn="l" defTabSz="1216025" eaLnBrk="1" hangingPunct="1">
              <a:spcBef>
                <a:spcPct val="20000"/>
              </a:spcBef>
              <a:buFont typeface="Wingdings" panose="05000000000000000000" charset="0"/>
              <a:buChar char="n"/>
              <a:defRPr/>
            </a:pPr>
            <a:r>
              <a:rPr lang="zh-CN" altLang="en-US" sz="1600" b="1" dirty="0">
                <a:solidFill>
                  <a:srgbClr val="445469"/>
                </a:solidFill>
                <a:latin typeface="Arial" panose="020B0604020202020204" pitchFamily="34" charset="0"/>
                <a:ea typeface="微软雅黑" panose="020B0503020204020204" pitchFamily="34" charset="-122"/>
              </a:rPr>
              <a:t>以工作流描述业务流程</a:t>
            </a:r>
            <a:endParaRPr lang="zh-CN" altLang="en-US" sz="1600" b="1" dirty="0">
              <a:solidFill>
                <a:srgbClr val="445469"/>
              </a:solidFill>
              <a:latin typeface="Arial" panose="020B0604020202020204" pitchFamily="34" charset="0"/>
              <a:ea typeface="微软雅黑" panose="020B0503020204020204" pitchFamily="34" charset="-122"/>
            </a:endParaRPr>
          </a:p>
          <a:p>
            <a:pPr marL="285750" indent="-285750" algn="l" defTabSz="1216025" eaLnBrk="1" hangingPunct="1">
              <a:spcBef>
                <a:spcPct val="20000"/>
              </a:spcBef>
              <a:buFont typeface="Wingdings" panose="05000000000000000000" charset="0"/>
              <a:buChar char="n"/>
              <a:defRPr/>
            </a:pPr>
            <a:r>
              <a:rPr lang="zh-CN" altLang="en-US" sz="1600" b="1" dirty="0">
                <a:solidFill>
                  <a:srgbClr val="445469"/>
                </a:solidFill>
                <a:latin typeface="Arial" panose="020B0604020202020204" pitchFamily="34" charset="0"/>
                <a:ea typeface="微软雅黑" panose="020B0503020204020204" pitchFamily="34" charset="-122"/>
              </a:rPr>
              <a:t>用数据库存储模板和数据</a:t>
            </a:r>
            <a:endParaRPr lang="zh-CN" altLang="en-US" sz="1600" b="1" dirty="0">
              <a:solidFill>
                <a:srgbClr val="445469"/>
              </a:solidFill>
              <a:latin typeface="Arial" panose="020B0604020202020204" pitchFamily="34" charset="0"/>
              <a:ea typeface="微软雅黑" panose="020B0503020204020204" pitchFamily="34" charset="-122"/>
            </a:endParaRPr>
          </a:p>
          <a:p>
            <a:pPr marL="285750" indent="-285750" algn="l" defTabSz="1216025" eaLnBrk="1" hangingPunct="1">
              <a:spcBef>
                <a:spcPct val="20000"/>
              </a:spcBef>
              <a:buFont typeface="Wingdings" panose="05000000000000000000" charset="0"/>
              <a:buChar char="n"/>
              <a:defRPr/>
            </a:pPr>
            <a:r>
              <a:rPr lang="zh-CN" altLang="en-US" sz="1600" b="1" dirty="0">
                <a:solidFill>
                  <a:srgbClr val="445469"/>
                </a:solidFill>
                <a:latin typeface="Arial" panose="020B0604020202020204" pitchFamily="34" charset="0"/>
                <a:ea typeface="微软雅黑" panose="020B0503020204020204" pitchFamily="34" charset="-122"/>
              </a:rPr>
              <a:t>由魔方网表服务器运行模板</a:t>
            </a:r>
            <a:endParaRPr lang="zh-CN" altLang="en-US" sz="1600" b="1" dirty="0">
              <a:solidFill>
                <a:srgbClr val="445469"/>
              </a:solidFill>
              <a:latin typeface="Arial" panose="020B0604020202020204" pitchFamily="34" charset="0"/>
              <a:ea typeface="微软雅黑" panose="020B0503020204020204" pitchFamily="34" charset="-122"/>
            </a:endParaRPr>
          </a:p>
          <a:p>
            <a:pPr marL="285750" indent="-285750" algn="l" defTabSz="1216025" eaLnBrk="1" hangingPunct="1">
              <a:spcBef>
                <a:spcPct val="20000"/>
              </a:spcBef>
              <a:buFont typeface="Wingdings" panose="05000000000000000000" charset="0"/>
              <a:buChar char="n"/>
              <a:defRPr/>
            </a:pPr>
            <a:r>
              <a:rPr lang="zh-CN" altLang="en-US" sz="1600" b="1" dirty="0">
                <a:solidFill>
                  <a:srgbClr val="445469"/>
                </a:solidFill>
                <a:latin typeface="Arial" panose="020B0604020202020204" pitchFamily="34" charset="0"/>
                <a:ea typeface="微软雅黑" panose="020B0503020204020204" pitchFamily="34" charset="-122"/>
              </a:rPr>
              <a:t>形成CRM，ERP，OA等各种企业管理软件</a:t>
            </a:r>
            <a:endParaRPr lang="zh-CN" altLang="en-US" sz="1600" b="1" dirty="0">
              <a:solidFill>
                <a:srgbClr val="445469"/>
              </a:solidFill>
              <a:latin typeface="Arial" panose="020B0604020202020204" pitchFamily="34" charset="0"/>
              <a:ea typeface="微软雅黑" panose="020B0503020204020204" pitchFamily="34" charset="-122"/>
            </a:endParaRPr>
          </a:p>
          <a:p>
            <a:pPr marL="285750" indent="-285750" algn="l" defTabSz="1216025" eaLnBrk="1" hangingPunct="1">
              <a:spcBef>
                <a:spcPct val="20000"/>
              </a:spcBef>
              <a:buFont typeface="Wingdings" panose="05000000000000000000" charset="0"/>
              <a:buChar char="n"/>
              <a:defRPr/>
            </a:pPr>
            <a:r>
              <a:rPr lang="zh-CN" altLang="en-US" sz="1600" b="1" dirty="0">
                <a:solidFill>
                  <a:srgbClr val="445469"/>
                </a:solidFill>
                <a:latin typeface="Arial" panose="020B0604020202020204" pitchFamily="34" charset="0"/>
                <a:ea typeface="微软雅黑" panose="020B0503020204020204" pitchFamily="34" charset="-122"/>
              </a:rPr>
              <a:t>以外部字段组快速集成其他数据库软件</a:t>
            </a:r>
            <a:endParaRPr lang="zh-CN" altLang="en-US" sz="1600" b="1" dirty="0">
              <a:solidFill>
                <a:srgbClr val="445469"/>
              </a:solidFill>
              <a:latin typeface="Arial" panose="020B0604020202020204" pitchFamily="34" charset="0"/>
              <a:ea typeface="微软雅黑" panose="020B0503020204020204" pitchFamily="34" charset="-122"/>
            </a:endParaRPr>
          </a:p>
          <a:p>
            <a:pPr marL="285750" indent="-285750" algn="l" defTabSz="1216025" eaLnBrk="1" hangingPunct="1">
              <a:spcBef>
                <a:spcPct val="20000"/>
              </a:spcBef>
              <a:buFont typeface="Wingdings" panose="05000000000000000000" charset="0"/>
              <a:buChar char="n"/>
              <a:defRPr/>
            </a:pPr>
            <a:r>
              <a:rPr lang="zh-CN" altLang="en-US" sz="1600" b="1" dirty="0">
                <a:solidFill>
                  <a:srgbClr val="445469"/>
                </a:solidFill>
                <a:latin typeface="Arial" panose="020B0604020202020204" pitchFamily="34" charset="0"/>
                <a:ea typeface="微软雅黑" panose="020B0503020204020204" pitchFamily="34" charset="-122"/>
              </a:rPr>
              <a:t>可以建属于自己的网站</a:t>
            </a:r>
            <a:endParaRPr lang="zh-CN" altLang="en-US" sz="1600" b="1" dirty="0">
              <a:solidFill>
                <a:srgbClr val="445469"/>
              </a:solidFill>
              <a:latin typeface="Arial" panose="020B0604020202020204" pitchFamily="34" charset="0"/>
              <a:ea typeface="微软雅黑" panose="020B0503020204020204" pitchFamily="34" charset="-122"/>
            </a:endParaRPr>
          </a:p>
          <a:p>
            <a:pPr marL="285750" indent="-285750" algn="l" defTabSz="1216025" eaLnBrk="1" hangingPunct="1">
              <a:spcBef>
                <a:spcPct val="20000"/>
              </a:spcBef>
              <a:buFont typeface="Wingdings" panose="05000000000000000000" charset="0"/>
              <a:buChar char="n"/>
              <a:defRPr/>
            </a:pPr>
            <a:r>
              <a:rPr lang="zh-CN" altLang="en-US" sz="1600" b="1" dirty="0">
                <a:solidFill>
                  <a:srgbClr val="445469"/>
                </a:solidFill>
                <a:latin typeface="Arial" panose="020B0604020202020204" pitchFamily="34" charset="0"/>
                <a:ea typeface="微软雅黑" panose="020B0503020204020204" pitchFamily="34" charset="-122"/>
              </a:rPr>
              <a:t>具有独立移动端APP，下载即可使用</a:t>
            </a:r>
            <a:endParaRPr lang="zh-CN" altLang="en-US" sz="1600" b="1" dirty="0">
              <a:solidFill>
                <a:srgbClr val="445469"/>
              </a:solidFill>
              <a:latin typeface="Arial" panose="020B0604020202020204" pitchFamily="34" charset="0"/>
              <a:ea typeface="微软雅黑" panose="020B0503020204020204" pitchFamily="34" charset="-122"/>
            </a:endParaRPr>
          </a:p>
          <a:p>
            <a:pPr marL="285750" indent="-285750" algn="l" defTabSz="1216025" eaLnBrk="1" hangingPunct="1">
              <a:spcBef>
                <a:spcPct val="20000"/>
              </a:spcBef>
              <a:buFont typeface="Wingdings" panose="05000000000000000000" charset="0"/>
              <a:buChar char="n"/>
              <a:defRPr/>
            </a:pPr>
            <a:r>
              <a:rPr lang="zh-CN" altLang="zh-CN" sz="1600" b="1" dirty="0">
                <a:solidFill>
                  <a:srgbClr val="445469"/>
                </a:solidFill>
                <a:latin typeface="Arial" panose="020B0604020202020204" pitchFamily="34" charset="0"/>
                <a:ea typeface="微软雅黑" panose="020B0503020204020204" pitchFamily="34" charset="-122"/>
              </a:rPr>
              <a:t>支持钉钉、企业微信、移动微应用集成等</a:t>
            </a:r>
            <a:endParaRPr lang="zh-CN" altLang="zh-CN" sz="1600" b="1" dirty="0">
              <a:solidFill>
                <a:srgbClr val="445469"/>
              </a:solidFill>
              <a:latin typeface="Arial" panose="020B0604020202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标题 3"/>
          <p:cNvSpPr>
            <a:spLocks noGrp="1"/>
          </p:cNvSpPr>
          <p:nvPr>
            <p:ph type="title"/>
          </p:nvPr>
        </p:nvSpPr>
        <p:spPr>
          <a:xfrm>
            <a:off x="962025" y="374650"/>
            <a:ext cx="4895850" cy="499110"/>
          </a:xfrm>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我会用到哪些常用功能</a:t>
            </a:r>
            <a:endParaRPr lang="en-US" altLang="zh-CN" sz="2400" b="1" kern="1200" dirty="0">
              <a:solidFill>
                <a:srgbClr val="445469"/>
              </a:solidFill>
              <a:latin typeface="Arial" panose="020B0604020202020204" pitchFamily="34" charset="0"/>
              <a:cs typeface="+mn-cs"/>
            </a:endParaRPr>
          </a:p>
        </p:txBody>
      </p:sp>
      <p:grpSp>
        <p:nvGrpSpPr>
          <p:cNvPr id="28" name="组合 136"/>
          <p:cNvGrpSpPr/>
          <p:nvPr/>
        </p:nvGrpSpPr>
        <p:grpSpPr bwMode="auto">
          <a:xfrm>
            <a:off x="6608763" y="3260725"/>
            <a:ext cx="1368425" cy="1344613"/>
            <a:chOff x="1" y="0"/>
            <a:chExt cx="1364456" cy="1364456"/>
          </a:xfrm>
        </p:grpSpPr>
        <p:sp>
          <p:nvSpPr>
            <p:cNvPr id="29" name="矩形 95"/>
            <p:cNvSpPr>
              <a:spLocks noChangeArrowheads="1"/>
            </p:cNvSpPr>
            <p:nvPr/>
          </p:nvSpPr>
          <p:spPr bwMode="auto">
            <a:xfrm rot="2703315">
              <a:off x="1" y="0"/>
              <a:ext cx="1364456" cy="1364456"/>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fontAlgn="auto" hangingPunct="1">
                <a:spcBef>
                  <a:spcPts val="0"/>
                </a:spcBef>
                <a:spcAft>
                  <a:spcPts val="0"/>
                </a:spcAft>
                <a:buFontTx/>
                <a:buNone/>
                <a:defRPr/>
              </a:pPr>
              <a:endParaRPr lang="zh-CN" altLang="zh-CN" sz="1300" kern="0">
                <a:solidFill>
                  <a:srgbClr val="FFFFFF"/>
                </a:solidFill>
                <a:ea typeface="微软雅黑" panose="020B0503020204020204" pitchFamily="34" charset="-122"/>
              </a:endParaRPr>
            </a:p>
          </p:txBody>
        </p:sp>
        <p:sp>
          <p:nvSpPr>
            <p:cNvPr id="30" name="Freeform 15"/>
            <p:cNvSpPr>
              <a:spLocks noEditPoints="1" noChangeArrowheads="1"/>
            </p:cNvSpPr>
            <p:nvPr/>
          </p:nvSpPr>
          <p:spPr bwMode="auto">
            <a:xfrm>
              <a:off x="296002" y="296411"/>
              <a:ext cx="721800" cy="713641"/>
            </a:xfrm>
            <a:custGeom>
              <a:avLst/>
              <a:gdLst>
                <a:gd name="T0" fmla="*/ 455 w 708"/>
                <a:gd name="T1" fmla="*/ 121 h 709"/>
                <a:gd name="T2" fmla="*/ 392 w 708"/>
                <a:gd name="T3" fmla="*/ 121 h 709"/>
                <a:gd name="T4" fmla="*/ 392 w 708"/>
                <a:gd name="T5" fmla="*/ 206 h 709"/>
                <a:gd name="T6" fmla="*/ 316 w 708"/>
                <a:gd name="T7" fmla="*/ 206 h 709"/>
                <a:gd name="T8" fmla="*/ 316 w 708"/>
                <a:gd name="T9" fmla="*/ 121 h 709"/>
                <a:gd name="T10" fmla="*/ 250 w 708"/>
                <a:gd name="T11" fmla="*/ 121 h 709"/>
                <a:gd name="T12" fmla="*/ 354 w 708"/>
                <a:gd name="T13" fmla="*/ 0 h 709"/>
                <a:gd name="T14" fmla="*/ 455 w 708"/>
                <a:gd name="T15" fmla="*/ 121 h 709"/>
                <a:gd name="T16" fmla="*/ 205 w 708"/>
                <a:gd name="T17" fmla="*/ 371 h 709"/>
                <a:gd name="T18" fmla="*/ 139 w 708"/>
                <a:gd name="T19" fmla="*/ 371 h 709"/>
                <a:gd name="T20" fmla="*/ 139 w 708"/>
                <a:gd name="T21" fmla="*/ 456 h 709"/>
                <a:gd name="T22" fmla="*/ 63 w 708"/>
                <a:gd name="T23" fmla="*/ 456 h 709"/>
                <a:gd name="T24" fmla="*/ 63 w 708"/>
                <a:gd name="T25" fmla="*/ 371 h 709"/>
                <a:gd name="T26" fmla="*/ 0 w 708"/>
                <a:gd name="T27" fmla="*/ 371 h 709"/>
                <a:gd name="T28" fmla="*/ 101 w 708"/>
                <a:gd name="T29" fmla="*/ 251 h 709"/>
                <a:gd name="T30" fmla="*/ 205 w 708"/>
                <a:gd name="T31" fmla="*/ 371 h 709"/>
                <a:gd name="T32" fmla="*/ 205 w 708"/>
                <a:gd name="T33" fmla="*/ 503 h 709"/>
                <a:gd name="T34" fmla="*/ 0 w 708"/>
                <a:gd name="T35" fmla="*/ 503 h 709"/>
                <a:gd name="T36" fmla="*/ 0 w 708"/>
                <a:gd name="T37" fmla="*/ 709 h 709"/>
                <a:gd name="T38" fmla="*/ 205 w 708"/>
                <a:gd name="T39" fmla="*/ 709 h 709"/>
                <a:gd name="T40" fmla="*/ 205 w 708"/>
                <a:gd name="T41" fmla="*/ 503 h 709"/>
                <a:gd name="T42" fmla="*/ 708 w 708"/>
                <a:gd name="T43" fmla="*/ 503 h 709"/>
                <a:gd name="T44" fmla="*/ 503 w 708"/>
                <a:gd name="T45" fmla="*/ 503 h 709"/>
                <a:gd name="T46" fmla="*/ 503 w 708"/>
                <a:gd name="T47" fmla="*/ 709 h 709"/>
                <a:gd name="T48" fmla="*/ 708 w 708"/>
                <a:gd name="T49" fmla="*/ 709 h 709"/>
                <a:gd name="T50" fmla="*/ 708 w 708"/>
                <a:gd name="T51" fmla="*/ 503 h 709"/>
                <a:gd name="T52" fmla="*/ 708 w 708"/>
                <a:gd name="T53" fmla="*/ 0 h 709"/>
                <a:gd name="T54" fmla="*/ 503 w 708"/>
                <a:gd name="T55" fmla="*/ 0 h 709"/>
                <a:gd name="T56" fmla="*/ 503 w 708"/>
                <a:gd name="T57" fmla="*/ 206 h 709"/>
                <a:gd name="T58" fmla="*/ 708 w 708"/>
                <a:gd name="T59" fmla="*/ 206 h 709"/>
                <a:gd name="T60" fmla="*/ 708 w 708"/>
                <a:gd name="T61" fmla="*/ 0 h 709"/>
                <a:gd name="T62" fmla="*/ 708 w 708"/>
                <a:gd name="T63" fmla="*/ 251 h 709"/>
                <a:gd name="T64" fmla="*/ 503 w 708"/>
                <a:gd name="T65" fmla="*/ 251 h 709"/>
                <a:gd name="T66" fmla="*/ 503 w 708"/>
                <a:gd name="T67" fmla="*/ 456 h 709"/>
                <a:gd name="T68" fmla="*/ 708 w 708"/>
                <a:gd name="T69" fmla="*/ 456 h 709"/>
                <a:gd name="T70" fmla="*/ 708 w 708"/>
                <a:gd name="T71" fmla="*/ 251 h 709"/>
                <a:gd name="T72" fmla="*/ 455 w 708"/>
                <a:gd name="T73" fmla="*/ 251 h 709"/>
                <a:gd name="T74" fmla="*/ 250 w 708"/>
                <a:gd name="T75" fmla="*/ 251 h 709"/>
                <a:gd name="T76" fmla="*/ 250 w 708"/>
                <a:gd name="T77" fmla="*/ 456 h 709"/>
                <a:gd name="T78" fmla="*/ 455 w 708"/>
                <a:gd name="T79" fmla="*/ 456 h 709"/>
                <a:gd name="T80" fmla="*/ 455 w 708"/>
                <a:gd name="T81" fmla="*/ 251 h 709"/>
                <a:gd name="T82" fmla="*/ 455 w 708"/>
                <a:gd name="T83" fmla="*/ 503 h 709"/>
                <a:gd name="T84" fmla="*/ 250 w 708"/>
                <a:gd name="T85" fmla="*/ 503 h 709"/>
                <a:gd name="T86" fmla="*/ 250 w 708"/>
                <a:gd name="T87" fmla="*/ 709 h 709"/>
                <a:gd name="T88" fmla="*/ 455 w 708"/>
                <a:gd name="T89" fmla="*/ 709 h 709"/>
                <a:gd name="T90" fmla="*/ 455 w 708"/>
                <a:gd name="T91" fmla="*/ 503 h 70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708"/>
                <a:gd name="T139" fmla="*/ 0 h 709"/>
                <a:gd name="T140" fmla="*/ 708 w 708"/>
                <a:gd name="T141" fmla="*/ 709 h 70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708" h="709">
                  <a:moveTo>
                    <a:pt x="455" y="121"/>
                  </a:moveTo>
                  <a:lnTo>
                    <a:pt x="392" y="121"/>
                  </a:lnTo>
                  <a:lnTo>
                    <a:pt x="392" y="206"/>
                  </a:lnTo>
                  <a:lnTo>
                    <a:pt x="316" y="206"/>
                  </a:lnTo>
                  <a:lnTo>
                    <a:pt x="316" y="121"/>
                  </a:lnTo>
                  <a:lnTo>
                    <a:pt x="250" y="121"/>
                  </a:lnTo>
                  <a:lnTo>
                    <a:pt x="354" y="0"/>
                  </a:lnTo>
                  <a:lnTo>
                    <a:pt x="455" y="121"/>
                  </a:lnTo>
                  <a:close/>
                  <a:moveTo>
                    <a:pt x="205" y="371"/>
                  </a:moveTo>
                  <a:lnTo>
                    <a:pt x="139" y="371"/>
                  </a:lnTo>
                  <a:lnTo>
                    <a:pt x="139" y="456"/>
                  </a:lnTo>
                  <a:lnTo>
                    <a:pt x="63" y="456"/>
                  </a:lnTo>
                  <a:lnTo>
                    <a:pt x="63" y="371"/>
                  </a:lnTo>
                  <a:lnTo>
                    <a:pt x="0" y="371"/>
                  </a:lnTo>
                  <a:lnTo>
                    <a:pt x="101" y="251"/>
                  </a:lnTo>
                  <a:lnTo>
                    <a:pt x="205" y="371"/>
                  </a:lnTo>
                  <a:close/>
                  <a:moveTo>
                    <a:pt x="205" y="503"/>
                  </a:moveTo>
                  <a:lnTo>
                    <a:pt x="0" y="503"/>
                  </a:lnTo>
                  <a:lnTo>
                    <a:pt x="0" y="709"/>
                  </a:lnTo>
                  <a:lnTo>
                    <a:pt x="205" y="709"/>
                  </a:lnTo>
                  <a:lnTo>
                    <a:pt x="205" y="503"/>
                  </a:lnTo>
                  <a:close/>
                  <a:moveTo>
                    <a:pt x="708" y="503"/>
                  </a:moveTo>
                  <a:lnTo>
                    <a:pt x="503" y="503"/>
                  </a:lnTo>
                  <a:lnTo>
                    <a:pt x="503" y="709"/>
                  </a:lnTo>
                  <a:lnTo>
                    <a:pt x="708" y="709"/>
                  </a:lnTo>
                  <a:lnTo>
                    <a:pt x="708" y="503"/>
                  </a:lnTo>
                  <a:close/>
                  <a:moveTo>
                    <a:pt x="708" y="0"/>
                  </a:moveTo>
                  <a:lnTo>
                    <a:pt x="503" y="0"/>
                  </a:lnTo>
                  <a:lnTo>
                    <a:pt x="503" y="206"/>
                  </a:lnTo>
                  <a:lnTo>
                    <a:pt x="708" y="206"/>
                  </a:lnTo>
                  <a:lnTo>
                    <a:pt x="708" y="0"/>
                  </a:lnTo>
                  <a:close/>
                  <a:moveTo>
                    <a:pt x="708" y="251"/>
                  </a:moveTo>
                  <a:lnTo>
                    <a:pt x="503" y="251"/>
                  </a:lnTo>
                  <a:lnTo>
                    <a:pt x="503" y="456"/>
                  </a:lnTo>
                  <a:lnTo>
                    <a:pt x="708" y="456"/>
                  </a:lnTo>
                  <a:lnTo>
                    <a:pt x="708" y="251"/>
                  </a:lnTo>
                  <a:close/>
                  <a:moveTo>
                    <a:pt x="455" y="251"/>
                  </a:moveTo>
                  <a:lnTo>
                    <a:pt x="250" y="251"/>
                  </a:lnTo>
                  <a:lnTo>
                    <a:pt x="250" y="456"/>
                  </a:lnTo>
                  <a:lnTo>
                    <a:pt x="455" y="456"/>
                  </a:lnTo>
                  <a:lnTo>
                    <a:pt x="455" y="251"/>
                  </a:lnTo>
                  <a:close/>
                  <a:moveTo>
                    <a:pt x="455" y="503"/>
                  </a:moveTo>
                  <a:lnTo>
                    <a:pt x="250" y="503"/>
                  </a:lnTo>
                  <a:lnTo>
                    <a:pt x="250" y="709"/>
                  </a:lnTo>
                  <a:lnTo>
                    <a:pt x="455" y="709"/>
                  </a:lnTo>
                  <a:lnTo>
                    <a:pt x="455" y="503"/>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41146" rIns="82291" bIns="41146"/>
            <a:lstStyle/>
            <a:p>
              <a:pPr algn="ctr" eaLnBrk="1" fontAlgn="auto" hangingPunct="1">
                <a:spcBef>
                  <a:spcPts val="0"/>
                </a:spcBef>
                <a:spcAft>
                  <a:spcPts val="0"/>
                </a:spcAft>
                <a:buFontTx/>
                <a:buNone/>
                <a:defRPr/>
              </a:pPr>
              <a:endParaRPr lang="zh-CN" altLang="zh-CN" sz="1600" kern="0">
                <a:solidFill>
                  <a:srgbClr val="FFFFFF"/>
                </a:solidFill>
                <a:cs typeface="Arial" panose="020B0604020202020204" pitchFamily="34" charset="0"/>
                <a:sym typeface="Arial" panose="020B0604020202020204" pitchFamily="34" charset="0"/>
              </a:endParaRPr>
            </a:p>
          </p:txBody>
        </p:sp>
      </p:grpSp>
      <p:grpSp>
        <p:nvGrpSpPr>
          <p:cNvPr id="31" name="组合 139"/>
          <p:cNvGrpSpPr/>
          <p:nvPr/>
        </p:nvGrpSpPr>
        <p:grpSpPr bwMode="auto">
          <a:xfrm>
            <a:off x="1825625" y="3603625"/>
            <a:ext cx="2513013" cy="600075"/>
            <a:chOff x="0" y="0"/>
            <a:chExt cx="2505576" cy="608751"/>
          </a:xfrm>
        </p:grpSpPr>
        <p:grpSp>
          <p:nvGrpSpPr>
            <p:cNvPr id="33831" name="组合 103"/>
            <p:cNvGrpSpPr/>
            <p:nvPr/>
          </p:nvGrpSpPr>
          <p:grpSpPr bwMode="auto">
            <a:xfrm>
              <a:off x="0" y="350242"/>
              <a:ext cx="2505576" cy="258509"/>
              <a:chOff x="0" y="0"/>
              <a:chExt cx="3340768" cy="344678"/>
            </a:xfrm>
          </p:grpSpPr>
          <p:sp>
            <p:nvSpPr>
              <p:cNvPr id="35" name="直接连接符 104"/>
              <p:cNvSpPr>
                <a:spLocks noChangeShapeType="1"/>
              </p:cNvSpPr>
              <p:nvPr/>
            </p:nvSpPr>
            <p:spPr bwMode="auto">
              <a:xfrm flipV="1">
                <a:off x="2817388" y="-1031"/>
                <a:ext cx="523380" cy="345709"/>
              </a:xfrm>
              <a:prstGeom prst="line">
                <a:avLst/>
              </a:prstGeom>
              <a:noFill/>
              <a:ln w="12700" cap="flat" cmpd="sng">
                <a:solidFill>
                  <a:srgbClr val="445469"/>
                </a:solidFill>
                <a:miter lim="800000"/>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36" name="直接连接符 105"/>
              <p:cNvSpPr>
                <a:spLocks noChangeShapeType="1"/>
              </p:cNvSpPr>
              <p:nvPr/>
            </p:nvSpPr>
            <p:spPr bwMode="auto">
              <a:xfrm>
                <a:off x="0" y="344678"/>
                <a:ext cx="2827940" cy="0"/>
              </a:xfrm>
              <a:prstGeom prst="line">
                <a:avLst/>
              </a:prstGeom>
              <a:noFill/>
              <a:ln w="12700" cap="flat" cmpd="sng">
                <a:solidFill>
                  <a:srgbClr val="445469"/>
                </a:solidFill>
                <a:miter lim="800000"/>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buFontTx/>
                  <a:buNone/>
                  <a:defRPr/>
                </a:pPr>
                <a:endParaRPr lang="zh-CN" altLang="en-US" kern="0">
                  <a:solidFill>
                    <a:sysClr val="windowText" lastClr="000000"/>
                  </a:solidFill>
                </a:endParaRPr>
              </a:p>
            </p:txBody>
          </p:sp>
        </p:grpSp>
        <p:sp>
          <p:nvSpPr>
            <p:cNvPr id="33" name="椭圆 113"/>
            <p:cNvSpPr>
              <a:spLocks noChangeArrowheads="1"/>
            </p:cNvSpPr>
            <p:nvPr/>
          </p:nvSpPr>
          <p:spPr bwMode="auto">
            <a:xfrm>
              <a:off x="82306" y="181982"/>
              <a:ext cx="113962" cy="114342"/>
            </a:xfrm>
            <a:prstGeom prst="ellipse">
              <a:avLst/>
            </a:prstGeom>
            <a:solidFill>
              <a:srgbClr val="31486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eaLnBrk="1" fontAlgn="auto" hangingPunct="1">
                <a:spcBef>
                  <a:spcPts val="0"/>
                </a:spcBef>
                <a:spcAft>
                  <a:spcPts val="0"/>
                </a:spcAft>
                <a:buFontTx/>
                <a:buNone/>
                <a:defRPr/>
              </a:pPr>
              <a:endParaRPr lang="zh-CN" altLang="zh-CN" sz="1300" kern="0">
                <a:solidFill>
                  <a:srgbClr val="FFFFFF"/>
                </a:solidFill>
                <a:ea typeface="微软雅黑" panose="020B0503020204020204" pitchFamily="34" charset="-122"/>
              </a:endParaRPr>
            </a:p>
          </p:txBody>
        </p:sp>
        <p:sp>
          <p:nvSpPr>
            <p:cNvPr id="34" name="文本框 114"/>
            <p:cNvSpPr>
              <a:spLocks noChangeArrowheads="1"/>
            </p:cNvSpPr>
            <p:nvPr/>
          </p:nvSpPr>
          <p:spPr bwMode="auto">
            <a:xfrm>
              <a:off x="221592" y="0"/>
              <a:ext cx="1679353" cy="295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zh-CN" altLang="en-US" sz="1300" kern="0" dirty="0">
                  <a:solidFill>
                    <a:srgbClr val="445469"/>
                  </a:solidFill>
                  <a:ea typeface="微软雅黑" panose="020B0503020204020204" pitchFamily="34" charset="-122"/>
                  <a:sym typeface="Arial" panose="020B0604020202020204" pitchFamily="34" charset="0"/>
                </a:rPr>
                <a:t>录入规范、准确</a:t>
              </a:r>
              <a:endParaRPr lang="zh-CN" altLang="en-US" sz="1300" kern="0" dirty="0">
                <a:solidFill>
                  <a:srgbClr val="445469"/>
                </a:solidFill>
                <a:ea typeface="微软雅黑" panose="020B0503020204020204" pitchFamily="34" charset="-122"/>
                <a:sym typeface="Arial" panose="020B0604020202020204" pitchFamily="34" charset="0"/>
              </a:endParaRPr>
            </a:p>
          </p:txBody>
        </p:sp>
      </p:grpSp>
      <p:grpSp>
        <p:nvGrpSpPr>
          <p:cNvPr id="37" name="组合 140"/>
          <p:cNvGrpSpPr/>
          <p:nvPr/>
        </p:nvGrpSpPr>
        <p:grpSpPr bwMode="auto">
          <a:xfrm>
            <a:off x="3733800" y="5643563"/>
            <a:ext cx="2517775" cy="530225"/>
            <a:chOff x="0" y="0"/>
            <a:chExt cx="2514600" cy="539373"/>
          </a:xfrm>
        </p:grpSpPr>
        <p:grpSp>
          <p:nvGrpSpPr>
            <p:cNvPr id="33826" name="组合 106"/>
            <p:cNvGrpSpPr/>
            <p:nvPr/>
          </p:nvGrpSpPr>
          <p:grpSpPr bwMode="auto">
            <a:xfrm>
              <a:off x="0" y="280864"/>
              <a:ext cx="2514600" cy="258509"/>
              <a:chOff x="0" y="0"/>
              <a:chExt cx="3352800" cy="344678"/>
            </a:xfrm>
          </p:grpSpPr>
          <p:sp>
            <p:nvSpPr>
              <p:cNvPr id="41" name="直接连接符 107"/>
              <p:cNvSpPr>
                <a:spLocks noChangeShapeType="1"/>
              </p:cNvSpPr>
              <p:nvPr/>
            </p:nvSpPr>
            <p:spPr bwMode="auto">
              <a:xfrm flipV="1">
                <a:off x="2828529" y="170"/>
                <a:ext cx="524271" cy="344508"/>
              </a:xfrm>
              <a:prstGeom prst="line">
                <a:avLst/>
              </a:prstGeom>
              <a:noFill/>
              <a:ln w="12700" cap="flat" cmpd="sng">
                <a:solidFill>
                  <a:srgbClr val="404040"/>
                </a:solidFill>
                <a:miter lim="800000"/>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42" name="直接连接符 108"/>
              <p:cNvSpPr>
                <a:spLocks noChangeShapeType="1"/>
              </p:cNvSpPr>
              <p:nvPr/>
            </p:nvSpPr>
            <p:spPr bwMode="auto">
              <a:xfrm>
                <a:off x="0" y="344678"/>
                <a:ext cx="2828529" cy="0"/>
              </a:xfrm>
              <a:prstGeom prst="line">
                <a:avLst/>
              </a:prstGeom>
              <a:noFill/>
              <a:ln w="12700" cap="flat" cmpd="sng">
                <a:solidFill>
                  <a:srgbClr val="404040"/>
                </a:solidFill>
                <a:miter lim="800000"/>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buFontTx/>
                  <a:buNone/>
                  <a:defRPr/>
                </a:pPr>
                <a:endParaRPr lang="zh-CN" altLang="en-US" kern="0">
                  <a:solidFill>
                    <a:sysClr val="windowText" lastClr="000000"/>
                  </a:solidFill>
                </a:endParaRPr>
              </a:p>
            </p:txBody>
          </p:sp>
        </p:grpSp>
        <p:sp>
          <p:nvSpPr>
            <p:cNvPr id="39" name="椭圆 115"/>
            <p:cNvSpPr>
              <a:spLocks noChangeArrowheads="1"/>
            </p:cNvSpPr>
            <p:nvPr/>
          </p:nvSpPr>
          <p:spPr bwMode="auto">
            <a:xfrm>
              <a:off x="118913" y="95278"/>
              <a:ext cx="114156" cy="114658"/>
            </a:xfrm>
            <a:prstGeom prst="ellipse">
              <a:avLst/>
            </a:pr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eaLnBrk="1" fontAlgn="auto" hangingPunct="1">
                <a:spcBef>
                  <a:spcPts val="0"/>
                </a:spcBef>
                <a:spcAft>
                  <a:spcPts val="0"/>
                </a:spcAft>
                <a:buFontTx/>
                <a:buNone/>
                <a:defRPr/>
              </a:pPr>
              <a:endParaRPr lang="zh-CN" altLang="zh-CN" sz="1300" kern="0">
                <a:solidFill>
                  <a:srgbClr val="FFFFFF"/>
                </a:solidFill>
                <a:ea typeface="微软雅黑" panose="020B0503020204020204" pitchFamily="34" charset="-122"/>
              </a:endParaRPr>
            </a:p>
          </p:txBody>
        </p:sp>
        <p:sp>
          <p:nvSpPr>
            <p:cNvPr id="40" name="文本框 116"/>
            <p:cNvSpPr>
              <a:spLocks noChangeArrowheads="1"/>
            </p:cNvSpPr>
            <p:nvPr/>
          </p:nvSpPr>
          <p:spPr bwMode="auto">
            <a:xfrm>
              <a:off x="233069" y="0"/>
              <a:ext cx="1679042" cy="296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zh-CN" altLang="en-US" sz="1300" kern="0" dirty="0">
                  <a:solidFill>
                    <a:srgbClr val="445469"/>
                  </a:solidFill>
                  <a:ea typeface="微软雅黑" panose="020B0503020204020204" pitchFamily="34" charset="-122"/>
                  <a:sym typeface="Arial" panose="020B0604020202020204" pitchFamily="34" charset="0"/>
                </a:rPr>
                <a:t>权限有效控制</a:t>
              </a:r>
              <a:endParaRPr lang="zh-CN" altLang="en-US" sz="1300" kern="0" dirty="0">
                <a:solidFill>
                  <a:srgbClr val="445469"/>
                </a:solidFill>
                <a:ea typeface="微软雅黑" panose="020B0503020204020204" pitchFamily="34" charset="-122"/>
                <a:sym typeface="Arial" panose="020B0604020202020204" pitchFamily="34" charset="0"/>
              </a:endParaRPr>
            </a:p>
          </p:txBody>
        </p:sp>
      </p:grpSp>
      <p:grpSp>
        <p:nvGrpSpPr>
          <p:cNvPr id="43" name="组合 142"/>
          <p:cNvGrpSpPr/>
          <p:nvPr/>
        </p:nvGrpSpPr>
        <p:grpSpPr bwMode="auto">
          <a:xfrm>
            <a:off x="6281738" y="1216025"/>
            <a:ext cx="2517775" cy="776288"/>
            <a:chOff x="0" y="0"/>
            <a:chExt cx="2514600" cy="789424"/>
          </a:xfrm>
        </p:grpSpPr>
        <p:grpSp>
          <p:nvGrpSpPr>
            <p:cNvPr id="33821" name="组合 97"/>
            <p:cNvGrpSpPr/>
            <p:nvPr/>
          </p:nvGrpSpPr>
          <p:grpSpPr bwMode="auto">
            <a:xfrm>
              <a:off x="0" y="530915"/>
              <a:ext cx="2514600" cy="258509"/>
              <a:chOff x="0" y="0"/>
              <a:chExt cx="3352800" cy="344678"/>
            </a:xfrm>
          </p:grpSpPr>
          <p:sp>
            <p:nvSpPr>
              <p:cNvPr id="47" name="直接连接符 98"/>
              <p:cNvSpPr>
                <a:spLocks noChangeShapeType="1"/>
              </p:cNvSpPr>
              <p:nvPr/>
            </p:nvSpPr>
            <p:spPr bwMode="auto">
              <a:xfrm flipV="1">
                <a:off x="0" y="281"/>
                <a:ext cx="524271" cy="344397"/>
              </a:xfrm>
              <a:prstGeom prst="line">
                <a:avLst/>
              </a:prstGeom>
              <a:noFill/>
              <a:ln w="12700" cap="flat" cmpd="sng">
                <a:solidFill>
                  <a:srgbClr val="404040"/>
                </a:solidFill>
                <a:miter lim="800000"/>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48" name="直接连接符 99"/>
              <p:cNvSpPr>
                <a:spLocks noChangeShapeType="1"/>
              </p:cNvSpPr>
              <p:nvPr/>
            </p:nvSpPr>
            <p:spPr bwMode="auto">
              <a:xfrm>
                <a:off x="524271" y="281"/>
                <a:ext cx="2828529" cy="0"/>
              </a:xfrm>
              <a:prstGeom prst="line">
                <a:avLst/>
              </a:prstGeom>
              <a:noFill/>
              <a:ln w="12700" cap="flat" cmpd="sng">
                <a:solidFill>
                  <a:srgbClr val="404040"/>
                </a:solidFill>
                <a:miter lim="800000"/>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buFontTx/>
                  <a:buNone/>
                  <a:defRPr/>
                </a:pPr>
                <a:endParaRPr lang="zh-CN" altLang="en-US" kern="0">
                  <a:solidFill>
                    <a:sysClr val="windowText" lastClr="000000"/>
                  </a:solidFill>
                </a:endParaRPr>
              </a:p>
            </p:txBody>
          </p:sp>
        </p:grpSp>
        <p:sp>
          <p:nvSpPr>
            <p:cNvPr id="45" name="椭圆 117"/>
            <p:cNvSpPr>
              <a:spLocks noChangeArrowheads="1"/>
            </p:cNvSpPr>
            <p:nvPr/>
          </p:nvSpPr>
          <p:spPr bwMode="auto">
            <a:xfrm>
              <a:off x="462965" y="95248"/>
              <a:ext cx="114156" cy="114619"/>
            </a:xfrm>
            <a:prstGeom prst="ellipse">
              <a:avLst/>
            </a:prstGeom>
            <a:solidFill>
              <a:srgbClr val="40404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eaLnBrk="1" fontAlgn="auto" hangingPunct="1">
                <a:spcBef>
                  <a:spcPts val="0"/>
                </a:spcBef>
                <a:spcAft>
                  <a:spcPts val="0"/>
                </a:spcAft>
                <a:buFontTx/>
                <a:buNone/>
                <a:defRPr/>
              </a:pPr>
              <a:endParaRPr lang="zh-CN" altLang="zh-CN" sz="1300" kern="0">
                <a:solidFill>
                  <a:srgbClr val="FFFFFF"/>
                </a:solidFill>
                <a:ea typeface="微软雅黑" panose="020B0503020204020204" pitchFamily="34" charset="-122"/>
              </a:endParaRPr>
            </a:p>
          </p:txBody>
        </p:sp>
        <p:sp>
          <p:nvSpPr>
            <p:cNvPr id="46" name="文本框 118"/>
            <p:cNvSpPr>
              <a:spLocks noChangeArrowheads="1"/>
            </p:cNvSpPr>
            <p:nvPr/>
          </p:nvSpPr>
          <p:spPr bwMode="auto">
            <a:xfrm>
              <a:off x="577121" y="0"/>
              <a:ext cx="1679042" cy="296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buFontTx/>
                <a:buNone/>
                <a:defRPr/>
              </a:pPr>
              <a:r>
                <a:rPr lang="zh-CN" altLang="en-US" sz="1300" kern="0" dirty="0">
                  <a:solidFill>
                    <a:srgbClr val="445469"/>
                  </a:solidFill>
                  <a:ea typeface="微软雅黑" panose="020B0503020204020204" pitchFamily="34" charset="-122"/>
                  <a:sym typeface="Arial" panose="020B0604020202020204" pitchFamily="34" charset="0"/>
                </a:rPr>
                <a:t>自动进行逻辑校验</a:t>
              </a:r>
              <a:endParaRPr lang="zh-CN" altLang="en-US" sz="1300" kern="0" dirty="0">
                <a:solidFill>
                  <a:srgbClr val="445469"/>
                </a:solidFill>
                <a:ea typeface="微软雅黑" panose="020B0503020204020204" pitchFamily="34" charset="-122"/>
                <a:sym typeface="Arial" panose="020B0604020202020204" pitchFamily="34" charset="0"/>
              </a:endParaRPr>
            </a:p>
          </p:txBody>
        </p:sp>
      </p:grpSp>
      <p:grpSp>
        <p:nvGrpSpPr>
          <p:cNvPr id="49" name="组合 141"/>
          <p:cNvGrpSpPr/>
          <p:nvPr/>
        </p:nvGrpSpPr>
        <p:grpSpPr bwMode="auto">
          <a:xfrm>
            <a:off x="8240713" y="3133725"/>
            <a:ext cx="2519362" cy="777875"/>
            <a:chOff x="0" y="0"/>
            <a:chExt cx="2514601" cy="788718"/>
          </a:xfrm>
        </p:grpSpPr>
        <p:grpSp>
          <p:nvGrpSpPr>
            <p:cNvPr id="33816" name="组合 100"/>
            <p:cNvGrpSpPr/>
            <p:nvPr/>
          </p:nvGrpSpPr>
          <p:grpSpPr bwMode="auto">
            <a:xfrm>
              <a:off x="0" y="530209"/>
              <a:ext cx="2514601" cy="258509"/>
              <a:chOff x="0" y="0"/>
              <a:chExt cx="3352801" cy="344678"/>
            </a:xfrm>
          </p:grpSpPr>
          <p:sp>
            <p:nvSpPr>
              <p:cNvPr id="53" name="直接连接符 101"/>
              <p:cNvSpPr>
                <a:spLocks noChangeShapeType="1"/>
              </p:cNvSpPr>
              <p:nvPr/>
            </p:nvSpPr>
            <p:spPr bwMode="auto">
              <a:xfrm flipV="1">
                <a:off x="0" y="-854"/>
                <a:ext cx="523941" cy="345532"/>
              </a:xfrm>
              <a:prstGeom prst="line">
                <a:avLst/>
              </a:prstGeom>
              <a:noFill/>
              <a:ln w="12700" cap="flat" cmpd="sng">
                <a:solidFill>
                  <a:srgbClr val="445469"/>
                </a:solidFill>
                <a:miter lim="800000"/>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79" name="直接连接符 102"/>
              <p:cNvSpPr>
                <a:spLocks noChangeShapeType="1"/>
              </p:cNvSpPr>
              <p:nvPr/>
            </p:nvSpPr>
            <p:spPr bwMode="auto">
              <a:xfrm>
                <a:off x="523941" y="-854"/>
                <a:ext cx="2828860" cy="0"/>
              </a:xfrm>
              <a:prstGeom prst="line">
                <a:avLst/>
              </a:prstGeom>
              <a:noFill/>
              <a:ln w="12700" cap="flat" cmpd="sng">
                <a:solidFill>
                  <a:srgbClr val="445469"/>
                </a:solidFill>
                <a:miter lim="800000"/>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buFontTx/>
                  <a:buNone/>
                  <a:defRPr/>
                </a:pPr>
                <a:endParaRPr lang="zh-CN" altLang="en-US" kern="0">
                  <a:solidFill>
                    <a:sysClr val="windowText" lastClr="000000"/>
                  </a:solidFill>
                </a:endParaRPr>
              </a:p>
            </p:txBody>
          </p:sp>
        </p:grpSp>
        <p:sp>
          <p:nvSpPr>
            <p:cNvPr id="51" name="椭圆 119"/>
            <p:cNvSpPr>
              <a:spLocks noChangeArrowheads="1"/>
            </p:cNvSpPr>
            <p:nvPr/>
          </p:nvSpPr>
          <p:spPr bwMode="auto">
            <a:xfrm>
              <a:off x="454751" y="94969"/>
              <a:ext cx="114084" cy="114283"/>
            </a:xfrm>
            <a:prstGeom prst="ellipse">
              <a:avLst/>
            </a:prstGeom>
            <a:solidFill>
              <a:srgbClr val="31486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eaLnBrk="1" fontAlgn="auto" hangingPunct="1">
                <a:spcBef>
                  <a:spcPts val="0"/>
                </a:spcBef>
                <a:spcAft>
                  <a:spcPts val="0"/>
                </a:spcAft>
                <a:buFontTx/>
                <a:buNone/>
                <a:defRPr/>
              </a:pPr>
              <a:endParaRPr lang="zh-CN" altLang="zh-CN" sz="1300" kern="0">
                <a:solidFill>
                  <a:srgbClr val="FFFFFF"/>
                </a:solidFill>
                <a:ea typeface="微软雅黑" panose="020B0503020204020204" pitchFamily="34" charset="-122"/>
              </a:endParaRPr>
            </a:p>
          </p:txBody>
        </p:sp>
        <p:sp>
          <p:nvSpPr>
            <p:cNvPr id="52" name="文本框 120"/>
            <p:cNvSpPr>
              <a:spLocks noChangeArrowheads="1"/>
            </p:cNvSpPr>
            <p:nvPr/>
          </p:nvSpPr>
          <p:spPr bwMode="auto">
            <a:xfrm>
              <a:off x="568835" y="0"/>
              <a:ext cx="1679570" cy="295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zh-CN" altLang="en-US" sz="1300" kern="0" dirty="0">
                  <a:solidFill>
                    <a:srgbClr val="445469"/>
                  </a:solidFill>
                  <a:ea typeface="微软雅黑" panose="020B0503020204020204" pitchFamily="34" charset="-122"/>
                  <a:sym typeface="Arial" panose="020B0604020202020204" pitchFamily="34" charset="0"/>
                </a:rPr>
                <a:t>及时输出报表图表</a:t>
              </a:r>
              <a:endParaRPr lang="zh-CN" altLang="en-US" sz="1300" kern="0" dirty="0">
                <a:solidFill>
                  <a:srgbClr val="445469"/>
                </a:solidFill>
                <a:ea typeface="微软雅黑" panose="020B0503020204020204" pitchFamily="34" charset="-122"/>
                <a:sym typeface="Arial" panose="020B0604020202020204" pitchFamily="34" charset="0"/>
              </a:endParaRPr>
            </a:p>
          </p:txBody>
        </p:sp>
      </p:grpSp>
      <p:grpSp>
        <p:nvGrpSpPr>
          <p:cNvPr id="80" name="组合 135"/>
          <p:cNvGrpSpPr/>
          <p:nvPr/>
        </p:nvGrpSpPr>
        <p:grpSpPr bwMode="auto">
          <a:xfrm>
            <a:off x="4579938" y="3284538"/>
            <a:ext cx="1368425" cy="1344612"/>
            <a:chOff x="0" y="0"/>
            <a:chExt cx="1364456" cy="1364456"/>
          </a:xfrm>
        </p:grpSpPr>
        <p:sp>
          <p:nvSpPr>
            <p:cNvPr id="81" name="矩形 90"/>
            <p:cNvSpPr>
              <a:spLocks noChangeArrowheads="1"/>
            </p:cNvSpPr>
            <p:nvPr/>
          </p:nvSpPr>
          <p:spPr bwMode="auto">
            <a:xfrm rot="2703315">
              <a:off x="0" y="-1"/>
              <a:ext cx="1364456" cy="1364456"/>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fontAlgn="auto" hangingPunct="1">
                <a:spcBef>
                  <a:spcPts val="0"/>
                </a:spcBef>
                <a:spcAft>
                  <a:spcPts val="0"/>
                </a:spcAft>
                <a:buFontTx/>
                <a:buNone/>
                <a:defRPr/>
              </a:pPr>
              <a:endParaRPr lang="zh-CN" altLang="zh-CN" sz="1300" kern="0">
                <a:solidFill>
                  <a:srgbClr val="FFFFFF"/>
                </a:solidFill>
                <a:ea typeface="微软雅黑" panose="020B0503020204020204" pitchFamily="34" charset="-122"/>
              </a:endParaRPr>
            </a:p>
          </p:txBody>
        </p:sp>
        <p:sp>
          <p:nvSpPr>
            <p:cNvPr id="82" name="Freeform 34"/>
            <p:cNvSpPr>
              <a:spLocks noEditPoints="1" noChangeArrowheads="1"/>
            </p:cNvSpPr>
            <p:nvPr/>
          </p:nvSpPr>
          <p:spPr bwMode="auto">
            <a:xfrm>
              <a:off x="360900" y="304465"/>
              <a:ext cx="652153" cy="765192"/>
            </a:xfrm>
            <a:custGeom>
              <a:avLst/>
              <a:gdLst>
                <a:gd name="T0" fmla="*/ 379 w 498"/>
                <a:gd name="T1" fmla="*/ 0 h 586"/>
                <a:gd name="T2" fmla="*/ 444 w 498"/>
                <a:gd name="T3" fmla="*/ 65 h 586"/>
                <a:gd name="T4" fmla="*/ 416 w 498"/>
                <a:gd name="T5" fmla="*/ 231 h 586"/>
                <a:gd name="T6" fmla="*/ 405 w 498"/>
                <a:gd name="T7" fmla="*/ 38 h 586"/>
                <a:gd name="T8" fmla="*/ 125 w 498"/>
                <a:gd name="T9" fmla="*/ 27 h 586"/>
                <a:gd name="T10" fmla="*/ 167 w 498"/>
                <a:gd name="T11" fmla="*/ 81 h 586"/>
                <a:gd name="T12" fmla="*/ 27 w 498"/>
                <a:gd name="T13" fmla="*/ 249 h 586"/>
                <a:gd name="T14" fmla="*/ 39 w 498"/>
                <a:gd name="T15" fmla="*/ 531 h 586"/>
                <a:gd name="T16" fmla="*/ 148 w 498"/>
                <a:gd name="T17" fmla="*/ 542 h 586"/>
                <a:gd name="T18" fmla="*/ 65 w 498"/>
                <a:gd name="T19" fmla="*/ 570 h 586"/>
                <a:gd name="T20" fmla="*/ 0 w 498"/>
                <a:gd name="T21" fmla="*/ 505 h 586"/>
                <a:gd name="T22" fmla="*/ 1 w 498"/>
                <a:gd name="T23" fmla="*/ 238 h 586"/>
                <a:gd name="T24" fmla="*/ 76 w 498"/>
                <a:gd name="T25" fmla="*/ 7 h 586"/>
                <a:gd name="T26" fmla="*/ 76 w 498"/>
                <a:gd name="T27" fmla="*/ 7 h 586"/>
                <a:gd name="T28" fmla="*/ 76 w 498"/>
                <a:gd name="T29" fmla="*/ 6 h 586"/>
                <a:gd name="T30" fmla="*/ 79 w 498"/>
                <a:gd name="T31" fmla="*/ 3 h 586"/>
                <a:gd name="T32" fmla="*/ 79 w 498"/>
                <a:gd name="T33" fmla="*/ 3 h 586"/>
                <a:gd name="T34" fmla="*/ 79 w 498"/>
                <a:gd name="T35" fmla="*/ 3 h 586"/>
                <a:gd name="T36" fmla="*/ 80 w 498"/>
                <a:gd name="T37" fmla="*/ 3 h 586"/>
                <a:gd name="T38" fmla="*/ 84 w 498"/>
                <a:gd name="T39" fmla="*/ 0 h 586"/>
                <a:gd name="T40" fmla="*/ 84 w 498"/>
                <a:gd name="T41" fmla="*/ 0 h 586"/>
                <a:gd name="T42" fmla="*/ 85 w 498"/>
                <a:gd name="T43" fmla="*/ 0 h 586"/>
                <a:gd name="T44" fmla="*/ 85 w 498"/>
                <a:gd name="T45" fmla="*/ 0 h 586"/>
                <a:gd name="T46" fmla="*/ 85 w 498"/>
                <a:gd name="T47" fmla="*/ 0 h 586"/>
                <a:gd name="T48" fmla="*/ 86 w 498"/>
                <a:gd name="T49" fmla="*/ 0 h 586"/>
                <a:gd name="T50" fmla="*/ 88 w 498"/>
                <a:gd name="T51" fmla="*/ 0 h 586"/>
                <a:gd name="T52" fmla="*/ 82 w 498"/>
                <a:gd name="T53" fmla="*/ 398 h 586"/>
                <a:gd name="T54" fmla="*/ 225 w 498"/>
                <a:gd name="T55" fmla="*/ 376 h 586"/>
                <a:gd name="T56" fmla="*/ 82 w 498"/>
                <a:gd name="T57" fmla="*/ 316 h 586"/>
                <a:gd name="T58" fmla="*/ 225 w 498"/>
                <a:gd name="T59" fmla="*/ 338 h 586"/>
                <a:gd name="T60" fmla="*/ 82 w 498"/>
                <a:gd name="T61" fmla="*/ 316 h 586"/>
                <a:gd name="T62" fmla="*/ 82 w 498"/>
                <a:gd name="T63" fmla="*/ 282 h 586"/>
                <a:gd name="T64" fmla="*/ 369 w 498"/>
                <a:gd name="T65" fmla="*/ 260 h 586"/>
                <a:gd name="T66" fmla="*/ 230 w 498"/>
                <a:gd name="T67" fmla="*/ 191 h 586"/>
                <a:gd name="T68" fmla="*/ 369 w 498"/>
                <a:gd name="T69" fmla="*/ 213 h 586"/>
                <a:gd name="T70" fmla="*/ 230 w 498"/>
                <a:gd name="T71" fmla="*/ 191 h 586"/>
                <a:gd name="T72" fmla="*/ 230 w 498"/>
                <a:gd name="T73" fmla="*/ 152 h 586"/>
                <a:gd name="T74" fmla="*/ 369 w 498"/>
                <a:gd name="T75" fmla="*/ 130 h 586"/>
                <a:gd name="T76" fmla="*/ 230 w 498"/>
                <a:gd name="T77" fmla="*/ 75 h 586"/>
                <a:gd name="T78" fmla="*/ 369 w 498"/>
                <a:gd name="T79" fmla="*/ 97 h 586"/>
                <a:gd name="T80" fmla="*/ 230 w 498"/>
                <a:gd name="T81" fmla="*/ 75 h 586"/>
                <a:gd name="T82" fmla="*/ 208 w 498"/>
                <a:gd name="T83" fmla="*/ 482 h 586"/>
                <a:gd name="T84" fmla="*/ 498 w 498"/>
                <a:gd name="T85" fmla="*/ 326 h 586"/>
                <a:gd name="T86" fmla="*/ 200 w 498"/>
                <a:gd name="T87" fmla="*/ 492 h 586"/>
                <a:gd name="T88" fmla="*/ 196 w 498"/>
                <a:gd name="T89" fmla="*/ 586 h 586"/>
                <a:gd name="T90" fmla="*/ 200 w 498"/>
                <a:gd name="T91" fmla="*/ 492 h 586"/>
                <a:gd name="T92" fmla="*/ 416 w 498"/>
                <a:gd name="T93" fmla="*/ 453 h 586"/>
                <a:gd name="T94" fmla="*/ 405 w 498"/>
                <a:gd name="T95" fmla="*/ 531 h 586"/>
                <a:gd name="T96" fmla="*/ 326 w 498"/>
                <a:gd name="T97" fmla="*/ 542 h 586"/>
                <a:gd name="T98" fmla="*/ 322 w 498"/>
                <a:gd name="T99" fmla="*/ 570 h 586"/>
                <a:gd name="T100" fmla="*/ 425 w 498"/>
                <a:gd name="T101" fmla="*/ 551 h 586"/>
                <a:gd name="T102" fmla="*/ 444 w 498"/>
                <a:gd name="T103" fmla="*/ 426 h 586"/>
                <a:gd name="T104" fmla="*/ 137 w 498"/>
                <a:gd name="T105" fmla="*/ 74 h 586"/>
                <a:gd name="T106" fmla="*/ 49 w 498"/>
                <a:gd name="T107" fmla="*/ 180 h 58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98"/>
                <a:gd name="T163" fmla="*/ 0 h 586"/>
                <a:gd name="T164" fmla="*/ 498 w 498"/>
                <a:gd name="T165" fmla="*/ 586 h 58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98" h="586">
                  <a:moveTo>
                    <a:pt x="88" y="0"/>
                  </a:moveTo>
                  <a:cubicBezTo>
                    <a:pt x="379" y="0"/>
                    <a:pt x="379" y="0"/>
                    <a:pt x="379" y="0"/>
                  </a:cubicBezTo>
                  <a:cubicBezTo>
                    <a:pt x="397" y="0"/>
                    <a:pt x="413" y="7"/>
                    <a:pt x="425" y="19"/>
                  </a:cubicBezTo>
                  <a:cubicBezTo>
                    <a:pt x="437" y="31"/>
                    <a:pt x="444" y="47"/>
                    <a:pt x="444" y="65"/>
                  </a:cubicBezTo>
                  <a:cubicBezTo>
                    <a:pt x="444" y="204"/>
                    <a:pt x="444" y="204"/>
                    <a:pt x="444" y="204"/>
                  </a:cubicBezTo>
                  <a:cubicBezTo>
                    <a:pt x="416" y="231"/>
                    <a:pt x="416" y="231"/>
                    <a:pt x="416" y="231"/>
                  </a:cubicBezTo>
                  <a:cubicBezTo>
                    <a:pt x="416" y="65"/>
                    <a:pt x="416" y="65"/>
                    <a:pt x="416" y="65"/>
                  </a:cubicBezTo>
                  <a:cubicBezTo>
                    <a:pt x="416" y="55"/>
                    <a:pt x="412" y="45"/>
                    <a:pt x="405" y="38"/>
                  </a:cubicBezTo>
                  <a:cubicBezTo>
                    <a:pt x="398" y="31"/>
                    <a:pt x="389" y="27"/>
                    <a:pt x="379" y="27"/>
                  </a:cubicBezTo>
                  <a:cubicBezTo>
                    <a:pt x="125" y="27"/>
                    <a:pt x="125" y="27"/>
                    <a:pt x="125" y="27"/>
                  </a:cubicBezTo>
                  <a:cubicBezTo>
                    <a:pt x="166" y="62"/>
                    <a:pt x="166" y="62"/>
                    <a:pt x="166" y="62"/>
                  </a:cubicBezTo>
                  <a:cubicBezTo>
                    <a:pt x="171" y="67"/>
                    <a:pt x="172" y="75"/>
                    <a:pt x="167" y="81"/>
                  </a:cubicBezTo>
                  <a:cubicBezTo>
                    <a:pt x="167" y="81"/>
                    <a:pt x="167" y="81"/>
                    <a:pt x="167" y="81"/>
                  </a:cubicBezTo>
                  <a:cubicBezTo>
                    <a:pt x="27" y="249"/>
                    <a:pt x="27" y="249"/>
                    <a:pt x="27" y="249"/>
                  </a:cubicBezTo>
                  <a:cubicBezTo>
                    <a:pt x="27" y="505"/>
                    <a:pt x="27" y="505"/>
                    <a:pt x="27" y="505"/>
                  </a:cubicBezTo>
                  <a:cubicBezTo>
                    <a:pt x="27" y="515"/>
                    <a:pt x="32" y="524"/>
                    <a:pt x="39" y="531"/>
                  </a:cubicBezTo>
                  <a:cubicBezTo>
                    <a:pt x="45" y="538"/>
                    <a:pt x="55" y="542"/>
                    <a:pt x="65" y="542"/>
                  </a:cubicBezTo>
                  <a:cubicBezTo>
                    <a:pt x="148" y="542"/>
                    <a:pt x="148" y="542"/>
                    <a:pt x="148" y="542"/>
                  </a:cubicBezTo>
                  <a:cubicBezTo>
                    <a:pt x="139" y="570"/>
                    <a:pt x="139" y="570"/>
                    <a:pt x="139" y="570"/>
                  </a:cubicBezTo>
                  <a:cubicBezTo>
                    <a:pt x="65" y="570"/>
                    <a:pt x="65" y="570"/>
                    <a:pt x="65" y="570"/>
                  </a:cubicBezTo>
                  <a:cubicBezTo>
                    <a:pt x="47" y="570"/>
                    <a:pt x="31" y="563"/>
                    <a:pt x="19" y="551"/>
                  </a:cubicBezTo>
                  <a:cubicBezTo>
                    <a:pt x="7" y="539"/>
                    <a:pt x="0" y="522"/>
                    <a:pt x="0" y="505"/>
                  </a:cubicBezTo>
                  <a:cubicBezTo>
                    <a:pt x="0" y="244"/>
                    <a:pt x="0" y="244"/>
                    <a:pt x="0" y="244"/>
                  </a:cubicBezTo>
                  <a:cubicBezTo>
                    <a:pt x="0" y="242"/>
                    <a:pt x="0" y="240"/>
                    <a:pt x="1" y="238"/>
                  </a:cubicBezTo>
                  <a:cubicBezTo>
                    <a:pt x="75" y="9"/>
                    <a:pt x="75" y="9"/>
                    <a:pt x="75" y="9"/>
                  </a:cubicBezTo>
                  <a:cubicBezTo>
                    <a:pt x="75" y="8"/>
                    <a:pt x="76" y="8"/>
                    <a:pt x="76" y="7"/>
                  </a:cubicBezTo>
                  <a:cubicBezTo>
                    <a:pt x="76" y="7"/>
                    <a:pt x="76" y="7"/>
                    <a:pt x="76" y="7"/>
                  </a:cubicBezTo>
                  <a:cubicBezTo>
                    <a:pt x="76" y="7"/>
                    <a:pt x="76" y="7"/>
                    <a:pt x="76" y="7"/>
                  </a:cubicBezTo>
                  <a:cubicBezTo>
                    <a:pt x="76" y="7"/>
                    <a:pt x="76" y="7"/>
                    <a:pt x="76" y="7"/>
                  </a:cubicBezTo>
                  <a:cubicBezTo>
                    <a:pt x="76" y="6"/>
                    <a:pt x="76" y="6"/>
                    <a:pt x="76" y="6"/>
                  </a:cubicBezTo>
                  <a:cubicBezTo>
                    <a:pt x="76" y="6"/>
                    <a:pt x="76" y="6"/>
                    <a:pt x="76" y="6"/>
                  </a:cubicBezTo>
                  <a:cubicBezTo>
                    <a:pt x="77" y="5"/>
                    <a:pt x="78" y="4"/>
                    <a:pt x="79" y="3"/>
                  </a:cubicBezTo>
                  <a:cubicBezTo>
                    <a:pt x="79" y="3"/>
                    <a:pt x="79" y="3"/>
                    <a:pt x="79" y="3"/>
                  </a:cubicBezTo>
                  <a:cubicBezTo>
                    <a:pt x="79" y="3"/>
                    <a:pt x="79" y="3"/>
                    <a:pt x="79" y="3"/>
                  </a:cubicBezTo>
                  <a:cubicBezTo>
                    <a:pt x="79" y="3"/>
                    <a:pt x="79" y="3"/>
                    <a:pt x="79" y="3"/>
                  </a:cubicBezTo>
                  <a:cubicBezTo>
                    <a:pt x="79" y="3"/>
                    <a:pt x="79" y="3"/>
                    <a:pt x="79" y="3"/>
                  </a:cubicBezTo>
                  <a:cubicBezTo>
                    <a:pt x="80" y="3"/>
                    <a:pt x="80" y="3"/>
                    <a:pt x="80" y="3"/>
                  </a:cubicBezTo>
                  <a:cubicBezTo>
                    <a:pt x="80" y="3"/>
                    <a:pt x="80" y="3"/>
                    <a:pt x="80" y="3"/>
                  </a:cubicBezTo>
                  <a:cubicBezTo>
                    <a:pt x="80" y="2"/>
                    <a:pt x="80" y="2"/>
                    <a:pt x="80" y="2"/>
                  </a:cubicBezTo>
                  <a:cubicBezTo>
                    <a:pt x="81" y="2"/>
                    <a:pt x="82" y="1"/>
                    <a:pt x="84" y="0"/>
                  </a:cubicBezTo>
                  <a:cubicBezTo>
                    <a:pt x="84" y="0"/>
                    <a:pt x="84" y="0"/>
                    <a:pt x="84" y="0"/>
                  </a:cubicBezTo>
                  <a:cubicBezTo>
                    <a:pt x="84" y="0"/>
                    <a:pt x="84" y="0"/>
                    <a:pt x="84" y="0"/>
                  </a:cubicBezTo>
                  <a:cubicBezTo>
                    <a:pt x="84" y="0"/>
                    <a:pt x="84" y="0"/>
                    <a:pt x="84" y="0"/>
                  </a:cubicBezTo>
                  <a:cubicBezTo>
                    <a:pt x="85" y="0"/>
                    <a:pt x="85" y="0"/>
                    <a:pt x="85" y="0"/>
                  </a:cubicBezTo>
                  <a:cubicBezTo>
                    <a:pt x="85" y="0"/>
                    <a:pt x="85" y="0"/>
                    <a:pt x="85" y="0"/>
                  </a:cubicBezTo>
                  <a:cubicBezTo>
                    <a:pt x="85" y="0"/>
                    <a:pt x="85" y="0"/>
                    <a:pt x="85" y="0"/>
                  </a:cubicBezTo>
                  <a:cubicBezTo>
                    <a:pt x="85" y="0"/>
                    <a:pt x="85" y="0"/>
                    <a:pt x="85" y="0"/>
                  </a:cubicBezTo>
                  <a:cubicBezTo>
                    <a:pt x="85" y="0"/>
                    <a:pt x="85" y="0"/>
                    <a:pt x="85" y="0"/>
                  </a:cubicBezTo>
                  <a:cubicBezTo>
                    <a:pt x="86" y="0"/>
                    <a:pt x="86" y="0"/>
                    <a:pt x="86" y="0"/>
                  </a:cubicBezTo>
                  <a:cubicBezTo>
                    <a:pt x="86" y="0"/>
                    <a:pt x="86" y="0"/>
                    <a:pt x="86" y="0"/>
                  </a:cubicBezTo>
                  <a:cubicBezTo>
                    <a:pt x="87" y="0"/>
                    <a:pt x="87" y="0"/>
                    <a:pt x="88" y="0"/>
                  </a:cubicBezTo>
                  <a:cubicBezTo>
                    <a:pt x="88" y="0"/>
                    <a:pt x="88" y="0"/>
                    <a:pt x="88" y="0"/>
                  </a:cubicBezTo>
                  <a:close/>
                  <a:moveTo>
                    <a:pt x="82" y="376"/>
                  </a:moveTo>
                  <a:cubicBezTo>
                    <a:pt x="82" y="398"/>
                    <a:pt x="82" y="398"/>
                    <a:pt x="82" y="398"/>
                  </a:cubicBezTo>
                  <a:cubicBezTo>
                    <a:pt x="225" y="398"/>
                    <a:pt x="225" y="398"/>
                    <a:pt x="225" y="398"/>
                  </a:cubicBezTo>
                  <a:cubicBezTo>
                    <a:pt x="225" y="376"/>
                    <a:pt x="225" y="376"/>
                    <a:pt x="225" y="376"/>
                  </a:cubicBezTo>
                  <a:cubicBezTo>
                    <a:pt x="82" y="376"/>
                    <a:pt x="82" y="376"/>
                    <a:pt x="82" y="376"/>
                  </a:cubicBezTo>
                  <a:close/>
                  <a:moveTo>
                    <a:pt x="82" y="316"/>
                  </a:moveTo>
                  <a:cubicBezTo>
                    <a:pt x="82" y="338"/>
                    <a:pt x="82" y="338"/>
                    <a:pt x="82" y="338"/>
                  </a:cubicBezTo>
                  <a:cubicBezTo>
                    <a:pt x="225" y="338"/>
                    <a:pt x="225" y="338"/>
                    <a:pt x="225" y="338"/>
                  </a:cubicBezTo>
                  <a:cubicBezTo>
                    <a:pt x="225" y="316"/>
                    <a:pt x="225" y="316"/>
                    <a:pt x="225" y="316"/>
                  </a:cubicBezTo>
                  <a:cubicBezTo>
                    <a:pt x="82" y="316"/>
                    <a:pt x="82" y="316"/>
                    <a:pt x="82" y="316"/>
                  </a:cubicBezTo>
                  <a:close/>
                  <a:moveTo>
                    <a:pt x="82" y="260"/>
                  </a:moveTo>
                  <a:cubicBezTo>
                    <a:pt x="82" y="282"/>
                    <a:pt x="82" y="282"/>
                    <a:pt x="82" y="282"/>
                  </a:cubicBezTo>
                  <a:cubicBezTo>
                    <a:pt x="369" y="282"/>
                    <a:pt x="369" y="282"/>
                    <a:pt x="369" y="282"/>
                  </a:cubicBezTo>
                  <a:cubicBezTo>
                    <a:pt x="369" y="260"/>
                    <a:pt x="369" y="260"/>
                    <a:pt x="369" y="260"/>
                  </a:cubicBezTo>
                  <a:cubicBezTo>
                    <a:pt x="82" y="260"/>
                    <a:pt x="82" y="260"/>
                    <a:pt x="82" y="260"/>
                  </a:cubicBezTo>
                  <a:close/>
                  <a:moveTo>
                    <a:pt x="230" y="191"/>
                  </a:moveTo>
                  <a:cubicBezTo>
                    <a:pt x="230" y="213"/>
                    <a:pt x="230" y="213"/>
                    <a:pt x="230" y="213"/>
                  </a:cubicBezTo>
                  <a:cubicBezTo>
                    <a:pt x="369" y="213"/>
                    <a:pt x="369" y="213"/>
                    <a:pt x="369" y="213"/>
                  </a:cubicBezTo>
                  <a:cubicBezTo>
                    <a:pt x="369" y="191"/>
                    <a:pt x="369" y="191"/>
                    <a:pt x="369" y="191"/>
                  </a:cubicBezTo>
                  <a:cubicBezTo>
                    <a:pt x="230" y="191"/>
                    <a:pt x="230" y="191"/>
                    <a:pt x="230" y="191"/>
                  </a:cubicBezTo>
                  <a:close/>
                  <a:moveTo>
                    <a:pt x="230" y="130"/>
                  </a:moveTo>
                  <a:cubicBezTo>
                    <a:pt x="230" y="152"/>
                    <a:pt x="230" y="152"/>
                    <a:pt x="230" y="152"/>
                  </a:cubicBezTo>
                  <a:cubicBezTo>
                    <a:pt x="369" y="152"/>
                    <a:pt x="369" y="152"/>
                    <a:pt x="369" y="152"/>
                  </a:cubicBezTo>
                  <a:cubicBezTo>
                    <a:pt x="369" y="130"/>
                    <a:pt x="369" y="130"/>
                    <a:pt x="369" y="130"/>
                  </a:cubicBezTo>
                  <a:cubicBezTo>
                    <a:pt x="230" y="130"/>
                    <a:pt x="230" y="130"/>
                    <a:pt x="230" y="130"/>
                  </a:cubicBezTo>
                  <a:close/>
                  <a:moveTo>
                    <a:pt x="230" y="75"/>
                  </a:moveTo>
                  <a:cubicBezTo>
                    <a:pt x="230" y="97"/>
                    <a:pt x="230" y="97"/>
                    <a:pt x="230" y="97"/>
                  </a:cubicBezTo>
                  <a:cubicBezTo>
                    <a:pt x="369" y="97"/>
                    <a:pt x="369" y="97"/>
                    <a:pt x="369" y="97"/>
                  </a:cubicBezTo>
                  <a:cubicBezTo>
                    <a:pt x="369" y="75"/>
                    <a:pt x="369" y="75"/>
                    <a:pt x="369" y="75"/>
                  </a:cubicBezTo>
                  <a:cubicBezTo>
                    <a:pt x="230" y="75"/>
                    <a:pt x="230" y="75"/>
                    <a:pt x="230" y="75"/>
                  </a:cubicBezTo>
                  <a:close/>
                  <a:moveTo>
                    <a:pt x="431" y="259"/>
                  </a:moveTo>
                  <a:cubicBezTo>
                    <a:pt x="208" y="482"/>
                    <a:pt x="208" y="482"/>
                    <a:pt x="208" y="482"/>
                  </a:cubicBezTo>
                  <a:cubicBezTo>
                    <a:pt x="275" y="549"/>
                    <a:pt x="275" y="549"/>
                    <a:pt x="275" y="549"/>
                  </a:cubicBezTo>
                  <a:cubicBezTo>
                    <a:pt x="498" y="326"/>
                    <a:pt x="498" y="326"/>
                    <a:pt x="498" y="326"/>
                  </a:cubicBezTo>
                  <a:cubicBezTo>
                    <a:pt x="431" y="259"/>
                    <a:pt x="431" y="259"/>
                    <a:pt x="431" y="259"/>
                  </a:cubicBezTo>
                  <a:close/>
                  <a:moveTo>
                    <a:pt x="200" y="492"/>
                  </a:moveTo>
                  <a:cubicBezTo>
                    <a:pt x="174" y="565"/>
                    <a:pt x="174" y="565"/>
                    <a:pt x="174" y="565"/>
                  </a:cubicBezTo>
                  <a:cubicBezTo>
                    <a:pt x="196" y="586"/>
                    <a:pt x="196" y="586"/>
                    <a:pt x="196" y="586"/>
                  </a:cubicBezTo>
                  <a:cubicBezTo>
                    <a:pt x="266" y="558"/>
                    <a:pt x="266" y="558"/>
                    <a:pt x="266" y="558"/>
                  </a:cubicBezTo>
                  <a:cubicBezTo>
                    <a:pt x="200" y="492"/>
                    <a:pt x="200" y="492"/>
                    <a:pt x="200" y="492"/>
                  </a:cubicBezTo>
                  <a:close/>
                  <a:moveTo>
                    <a:pt x="444" y="426"/>
                  </a:moveTo>
                  <a:cubicBezTo>
                    <a:pt x="416" y="453"/>
                    <a:pt x="416" y="453"/>
                    <a:pt x="416" y="453"/>
                  </a:cubicBezTo>
                  <a:cubicBezTo>
                    <a:pt x="416" y="505"/>
                    <a:pt x="416" y="505"/>
                    <a:pt x="416" y="505"/>
                  </a:cubicBezTo>
                  <a:cubicBezTo>
                    <a:pt x="416" y="515"/>
                    <a:pt x="412" y="524"/>
                    <a:pt x="405" y="531"/>
                  </a:cubicBezTo>
                  <a:cubicBezTo>
                    <a:pt x="398" y="538"/>
                    <a:pt x="389" y="542"/>
                    <a:pt x="379" y="542"/>
                  </a:cubicBezTo>
                  <a:cubicBezTo>
                    <a:pt x="326" y="542"/>
                    <a:pt x="326" y="542"/>
                    <a:pt x="326" y="542"/>
                  </a:cubicBezTo>
                  <a:cubicBezTo>
                    <a:pt x="310" y="558"/>
                    <a:pt x="310" y="558"/>
                    <a:pt x="310" y="558"/>
                  </a:cubicBezTo>
                  <a:cubicBezTo>
                    <a:pt x="322" y="570"/>
                    <a:pt x="322" y="570"/>
                    <a:pt x="322" y="570"/>
                  </a:cubicBezTo>
                  <a:cubicBezTo>
                    <a:pt x="379" y="570"/>
                    <a:pt x="379" y="570"/>
                    <a:pt x="379" y="570"/>
                  </a:cubicBezTo>
                  <a:cubicBezTo>
                    <a:pt x="397" y="570"/>
                    <a:pt x="413" y="563"/>
                    <a:pt x="425" y="551"/>
                  </a:cubicBezTo>
                  <a:cubicBezTo>
                    <a:pt x="437" y="539"/>
                    <a:pt x="444" y="522"/>
                    <a:pt x="444" y="505"/>
                  </a:cubicBezTo>
                  <a:cubicBezTo>
                    <a:pt x="444" y="426"/>
                    <a:pt x="444" y="426"/>
                    <a:pt x="444" y="426"/>
                  </a:cubicBezTo>
                  <a:close/>
                  <a:moveTo>
                    <a:pt x="49" y="180"/>
                  </a:moveTo>
                  <a:cubicBezTo>
                    <a:pt x="137" y="74"/>
                    <a:pt x="137" y="74"/>
                    <a:pt x="137" y="74"/>
                  </a:cubicBezTo>
                  <a:cubicBezTo>
                    <a:pt x="95" y="37"/>
                    <a:pt x="95" y="37"/>
                    <a:pt x="95" y="37"/>
                  </a:cubicBezTo>
                  <a:lnTo>
                    <a:pt x="49" y="18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buFontTx/>
                <a:buNone/>
                <a:defRPr/>
              </a:pPr>
              <a:endParaRPr lang="zh-CN" altLang="zh-CN" kern="0">
                <a:solidFill>
                  <a:srgbClr val="000000"/>
                </a:solidFill>
                <a:ea typeface="微软雅黑" panose="020B0503020204020204" pitchFamily="34" charset="-122"/>
              </a:endParaRPr>
            </a:p>
          </p:txBody>
        </p:sp>
      </p:grpSp>
      <p:grpSp>
        <p:nvGrpSpPr>
          <p:cNvPr id="83" name="组合 137"/>
          <p:cNvGrpSpPr/>
          <p:nvPr/>
        </p:nvGrpSpPr>
        <p:grpSpPr bwMode="auto">
          <a:xfrm>
            <a:off x="5608638" y="2257425"/>
            <a:ext cx="1368425" cy="1344613"/>
            <a:chOff x="0" y="0"/>
            <a:chExt cx="1364456" cy="1364456"/>
          </a:xfrm>
        </p:grpSpPr>
        <p:sp>
          <p:nvSpPr>
            <p:cNvPr id="84" name="矩形 89"/>
            <p:cNvSpPr>
              <a:spLocks noChangeArrowheads="1"/>
            </p:cNvSpPr>
            <p:nvPr/>
          </p:nvSpPr>
          <p:spPr bwMode="auto">
            <a:xfrm rot="2703315">
              <a:off x="0" y="0"/>
              <a:ext cx="1364456" cy="1364456"/>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fontAlgn="auto" hangingPunct="1">
                <a:spcBef>
                  <a:spcPts val="0"/>
                </a:spcBef>
                <a:spcAft>
                  <a:spcPts val="0"/>
                </a:spcAft>
                <a:buFontTx/>
                <a:buNone/>
                <a:defRPr/>
              </a:pPr>
              <a:endParaRPr lang="zh-CN" altLang="zh-CN" sz="1300" kern="0">
                <a:solidFill>
                  <a:srgbClr val="FFFFFF"/>
                </a:solidFill>
                <a:ea typeface="微软雅黑" panose="020B0503020204020204" pitchFamily="34" charset="-122"/>
              </a:endParaRPr>
            </a:p>
          </p:txBody>
        </p:sp>
        <p:sp>
          <p:nvSpPr>
            <p:cNvPr id="85" name="Freeform 18"/>
            <p:cNvSpPr>
              <a:spLocks noEditPoints="1" noChangeArrowheads="1"/>
            </p:cNvSpPr>
            <p:nvPr/>
          </p:nvSpPr>
          <p:spPr bwMode="auto">
            <a:xfrm>
              <a:off x="346654" y="367291"/>
              <a:ext cx="647405" cy="631484"/>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46"/>
                <a:gd name="T154" fmla="*/ 0 h 300"/>
                <a:gd name="T155" fmla="*/ 246 w 246"/>
                <a:gd name="T156" fmla="*/ 300 h 30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1735" tIns="30867" rIns="61735" bIns="30867"/>
            <a:lstStyle/>
            <a:p>
              <a:pPr eaLnBrk="1" fontAlgn="auto" hangingPunct="1">
                <a:spcBef>
                  <a:spcPts val="0"/>
                </a:spcBef>
                <a:spcAft>
                  <a:spcPts val="0"/>
                </a:spcAft>
                <a:buFontTx/>
                <a:buNone/>
                <a:defRPr/>
              </a:pPr>
              <a:endParaRPr lang="zh-CN" altLang="zh-CN" sz="1600" kern="0">
                <a:solidFill>
                  <a:srgbClr val="000000"/>
                </a:solidFill>
                <a:cs typeface="Arial" panose="020B0604020202020204" pitchFamily="34" charset="0"/>
                <a:sym typeface="Arial" panose="020B0604020202020204" pitchFamily="34" charset="0"/>
              </a:endParaRPr>
            </a:p>
          </p:txBody>
        </p:sp>
      </p:grpSp>
      <p:grpSp>
        <p:nvGrpSpPr>
          <p:cNvPr id="86" name="组合 138"/>
          <p:cNvGrpSpPr/>
          <p:nvPr/>
        </p:nvGrpSpPr>
        <p:grpSpPr bwMode="auto">
          <a:xfrm>
            <a:off x="5591175" y="4298950"/>
            <a:ext cx="1366838" cy="1344613"/>
            <a:chOff x="0" y="0"/>
            <a:chExt cx="1364456" cy="1364456"/>
          </a:xfrm>
        </p:grpSpPr>
        <p:sp>
          <p:nvSpPr>
            <p:cNvPr id="87" name="矩形 93"/>
            <p:cNvSpPr>
              <a:spLocks noChangeArrowheads="1"/>
            </p:cNvSpPr>
            <p:nvPr/>
          </p:nvSpPr>
          <p:spPr bwMode="auto">
            <a:xfrm rot="2703315">
              <a:off x="0" y="1"/>
              <a:ext cx="1364456" cy="1364456"/>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fontAlgn="auto" hangingPunct="1">
                <a:spcBef>
                  <a:spcPts val="0"/>
                </a:spcBef>
                <a:spcAft>
                  <a:spcPts val="0"/>
                </a:spcAft>
                <a:buFontTx/>
                <a:buNone/>
                <a:defRPr/>
              </a:pPr>
              <a:endParaRPr lang="zh-CN" altLang="zh-CN" sz="1300" kern="0">
                <a:solidFill>
                  <a:srgbClr val="FFFFFF"/>
                </a:solidFill>
                <a:ea typeface="微软雅黑" panose="020B0503020204020204" pitchFamily="34" charset="-122"/>
              </a:endParaRPr>
            </a:p>
          </p:txBody>
        </p:sp>
        <p:grpSp>
          <p:nvGrpSpPr>
            <p:cNvPr id="33804" name="Group 416"/>
            <p:cNvGrpSpPr/>
            <p:nvPr/>
          </p:nvGrpSpPr>
          <p:grpSpPr bwMode="auto">
            <a:xfrm>
              <a:off x="344350" y="209635"/>
              <a:ext cx="638659" cy="822023"/>
              <a:chOff x="0" y="0"/>
              <a:chExt cx="2692401" cy="3448051"/>
            </a:xfrm>
          </p:grpSpPr>
          <p:sp>
            <p:nvSpPr>
              <p:cNvPr id="89" name="Freeform 19"/>
              <p:cNvSpPr>
                <a:spLocks noEditPoints="1" noChangeArrowheads="1"/>
              </p:cNvSpPr>
              <p:nvPr/>
            </p:nvSpPr>
            <p:spPr bwMode="auto">
              <a:xfrm>
                <a:off x="866552" y="147760"/>
                <a:ext cx="634672" cy="641935"/>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71"/>
                  <a:gd name="T190" fmla="*/ 0 h 171"/>
                  <a:gd name="T191" fmla="*/ 171 w 171"/>
                  <a:gd name="T192" fmla="*/ 171 h 17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eaLnBrk="1" fontAlgn="auto" hangingPunct="1">
                  <a:spcBef>
                    <a:spcPts val="0"/>
                  </a:spcBef>
                  <a:spcAft>
                    <a:spcPts val="0"/>
                  </a:spcAft>
                  <a:buFontTx/>
                  <a:buNone/>
                  <a:defRPr/>
                </a:pPr>
                <a:endParaRPr lang="zh-CN" altLang="zh-CN" sz="1300" kern="0">
                  <a:solidFill>
                    <a:srgbClr val="000000"/>
                  </a:solidFill>
                  <a:cs typeface="Arial" panose="020B0604020202020204" pitchFamily="34" charset="0"/>
                  <a:sym typeface="Arial" panose="020B0604020202020204" pitchFamily="34" charset="0"/>
                </a:endParaRPr>
              </a:p>
            </p:txBody>
          </p:sp>
          <p:sp>
            <p:nvSpPr>
              <p:cNvPr id="90" name="Freeform 20"/>
              <p:cNvSpPr>
                <a:spLocks noEditPoints="1" noChangeArrowheads="1"/>
              </p:cNvSpPr>
              <p:nvPr/>
            </p:nvSpPr>
            <p:spPr bwMode="auto">
              <a:xfrm>
                <a:off x="1441099" y="-898"/>
                <a:ext cx="447610" cy="452734"/>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21"/>
                  <a:gd name="T190" fmla="*/ 0 h 121"/>
                  <a:gd name="T191" fmla="*/ 121 w 121"/>
                  <a:gd name="T192" fmla="*/ 121 h 12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eaLnBrk="1" fontAlgn="auto" hangingPunct="1">
                  <a:spcBef>
                    <a:spcPts val="0"/>
                  </a:spcBef>
                  <a:spcAft>
                    <a:spcPts val="0"/>
                  </a:spcAft>
                  <a:buFontTx/>
                  <a:buNone/>
                  <a:defRPr/>
                </a:pPr>
                <a:endParaRPr lang="zh-CN" altLang="zh-CN" sz="1300" kern="0">
                  <a:solidFill>
                    <a:srgbClr val="000000"/>
                  </a:solidFill>
                  <a:cs typeface="Arial" panose="020B0604020202020204" pitchFamily="34" charset="0"/>
                  <a:sym typeface="Arial" panose="020B0604020202020204" pitchFamily="34" charset="0"/>
                </a:endParaRPr>
              </a:p>
            </p:txBody>
          </p:sp>
          <p:sp>
            <p:nvSpPr>
              <p:cNvPr id="91" name="Oval 21"/>
              <p:cNvSpPr>
                <a:spLocks noChangeArrowheads="1"/>
              </p:cNvSpPr>
              <p:nvPr/>
            </p:nvSpPr>
            <p:spPr bwMode="auto">
              <a:xfrm>
                <a:off x="1715009" y="809964"/>
                <a:ext cx="173700" cy="16893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buFontTx/>
                  <a:buNone/>
                  <a:defRPr/>
                </a:pPr>
                <a:endParaRPr lang="zh-CN" altLang="zh-CN" sz="1300" kern="0">
                  <a:solidFill>
                    <a:srgbClr val="000000"/>
                  </a:solidFill>
                  <a:cs typeface="Arial" panose="020B0604020202020204" pitchFamily="34" charset="0"/>
                  <a:sym typeface="Arial" panose="020B0604020202020204" pitchFamily="34" charset="0"/>
                </a:endParaRPr>
              </a:p>
            </p:txBody>
          </p:sp>
          <p:sp>
            <p:nvSpPr>
              <p:cNvPr id="92" name="Oval 22"/>
              <p:cNvSpPr>
                <a:spLocks noChangeArrowheads="1"/>
              </p:cNvSpPr>
              <p:nvPr/>
            </p:nvSpPr>
            <p:spPr bwMode="auto">
              <a:xfrm>
                <a:off x="993485" y="1141069"/>
                <a:ext cx="120254" cy="11487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buFontTx/>
                  <a:buNone/>
                  <a:defRPr/>
                </a:pPr>
                <a:endParaRPr lang="zh-CN" altLang="zh-CN" sz="1300" kern="0">
                  <a:solidFill>
                    <a:srgbClr val="000000"/>
                  </a:solidFill>
                  <a:cs typeface="Arial" panose="020B0604020202020204" pitchFamily="34" charset="0"/>
                  <a:sym typeface="Arial" panose="020B0604020202020204" pitchFamily="34" charset="0"/>
                </a:endParaRPr>
              </a:p>
            </p:txBody>
          </p:sp>
          <p:sp>
            <p:nvSpPr>
              <p:cNvPr id="93" name="Freeform 23"/>
              <p:cNvSpPr>
                <a:spLocks noEditPoints="1" noChangeArrowheads="1"/>
              </p:cNvSpPr>
              <p:nvPr/>
            </p:nvSpPr>
            <p:spPr bwMode="auto">
              <a:xfrm>
                <a:off x="-1948" y="789695"/>
                <a:ext cx="2692350" cy="2655572"/>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18"/>
                  <a:gd name="T166" fmla="*/ 0 h 709"/>
                  <a:gd name="T167" fmla="*/ 718 w 718"/>
                  <a:gd name="T168" fmla="*/ 709 h 70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eaLnBrk="1" fontAlgn="auto" hangingPunct="1">
                  <a:spcBef>
                    <a:spcPts val="0"/>
                  </a:spcBef>
                  <a:spcAft>
                    <a:spcPts val="0"/>
                  </a:spcAft>
                  <a:buFontTx/>
                  <a:buNone/>
                  <a:defRPr/>
                </a:pPr>
                <a:endParaRPr lang="zh-CN" altLang="zh-CN" sz="1300" kern="0">
                  <a:solidFill>
                    <a:srgbClr val="000000"/>
                  </a:solidFill>
                  <a:cs typeface="Arial" panose="020B0604020202020204" pitchFamily="34" charset="0"/>
                  <a:sym typeface="Arial" panose="020B0604020202020204" pitchFamily="34" charset="0"/>
                </a:endParaRPr>
              </a:p>
            </p:txBody>
          </p:sp>
          <p:sp>
            <p:nvSpPr>
              <p:cNvPr id="94" name="Oval 24"/>
              <p:cNvSpPr>
                <a:spLocks noChangeArrowheads="1"/>
              </p:cNvSpPr>
              <p:nvPr/>
            </p:nvSpPr>
            <p:spPr bwMode="auto">
              <a:xfrm>
                <a:off x="1441099" y="1478928"/>
                <a:ext cx="73486" cy="7432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eaLnBrk="1" fontAlgn="auto" hangingPunct="1">
                  <a:spcBef>
                    <a:spcPts val="0"/>
                  </a:spcBef>
                  <a:spcAft>
                    <a:spcPts val="0"/>
                  </a:spcAft>
                  <a:buFontTx/>
                  <a:buNone/>
                  <a:defRPr/>
                </a:pPr>
                <a:endParaRPr lang="zh-CN" altLang="zh-CN" sz="1300" kern="0">
                  <a:solidFill>
                    <a:srgbClr val="000000"/>
                  </a:solidFill>
                  <a:cs typeface="Arial" panose="020B0604020202020204" pitchFamily="34" charset="0"/>
                  <a:sym typeface="Arial" panose="020B0604020202020204" pitchFamily="34" charset="0"/>
                </a:endParaRPr>
              </a:p>
            </p:txBody>
          </p:sp>
          <p:sp>
            <p:nvSpPr>
              <p:cNvPr id="95" name="Freeform 25"/>
              <p:cNvSpPr>
                <a:spLocks noChangeArrowheads="1"/>
              </p:cNvSpPr>
              <p:nvPr/>
            </p:nvSpPr>
            <p:spPr bwMode="auto">
              <a:xfrm>
                <a:off x="1347568" y="431562"/>
                <a:ext cx="888541" cy="358133"/>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37"/>
                  <a:gd name="T163" fmla="*/ 0 h 95"/>
                  <a:gd name="T164" fmla="*/ 237 w 237"/>
                  <a:gd name="T165" fmla="*/ 95 h 95"/>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eaLnBrk="1" fontAlgn="auto" hangingPunct="1">
                  <a:spcBef>
                    <a:spcPts val="0"/>
                  </a:spcBef>
                  <a:spcAft>
                    <a:spcPts val="0"/>
                  </a:spcAft>
                  <a:buFontTx/>
                  <a:buNone/>
                  <a:defRPr/>
                </a:pPr>
                <a:endParaRPr lang="zh-CN" altLang="zh-CN" sz="1300" kern="0">
                  <a:solidFill>
                    <a:srgbClr val="000000"/>
                  </a:solidFill>
                  <a:cs typeface="Arial" panose="020B0604020202020204" pitchFamily="34" charset="0"/>
                  <a:sym typeface="Arial" panose="020B0604020202020204" pitchFamily="34" charset="0"/>
                </a:endParaRPr>
              </a:p>
            </p:txBody>
          </p:sp>
        </p:grpSp>
      </p:gr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cBhvr>
                                        <p:cTn id="7" dur="500" fill="hold"/>
                                        <p:tgtEl>
                                          <p:spTgt spid="80"/>
                                        </p:tgtEl>
                                        <p:attrNameLst>
                                          <p:attrName>ppt_x</p:attrName>
                                        </p:attrNameLst>
                                      </p:cBhvr>
                                      <p:tavLst>
                                        <p:tav tm="0">
                                          <p:val>
                                            <p:strVal val="0-#ppt_w/2"/>
                                          </p:val>
                                        </p:tav>
                                        <p:tav tm="100000">
                                          <p:val>
                                            <p:strVal val="#ppt_x"/>
                                          </p:val>
                                        </p:tav>
                                      </p:tavLst>
                                    </p:anim>
                                    <p:anim calcmode="lin" valueType="num">
                                      <p:cBhvr>
                                        <p:cTn id="8" dur="500" fill="hold"/>
                                        <p:tgtEl>
                                          <p:spTgt spid="8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500" fill="hold"/>
                                        <p:tgtEl>
                                          <p:spTgt spid="28"/>
                                        </p:tgtEl>
                                        <p:attrNameLst>
                                          <p:attrName>ppt_x</p:attrName>
                                        </p:attrNameLst>
                                      </p:cBhvr>
                                      <p:tavLst>
                                        <p:tav tm="0">
                                          <p:val>
                                            <p:strVal val="1+#ppt_w/2"/>
                                          </p:val>
                                        </p:tav>
                                        <p:tav tm="100000">
                                          <p:val>
                                            <p:strVal val="#ppt_x"/>
                                          </p:val>
                                        </p:tav>
                                      </p:tavLst>
                                    </p:anim>
                                    <p:anim calcmode="lin" valueType="num">
                                      <p:cBhvr>
                                        <p:cTn id="13" dur="500" fill="hold"/>
                                        <p:tgtEl>
                                          <p:spTgt spid="2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83"/>
                                        </p:tgtEl>
                                        <p:attrNameLst>
                                          <p:attrName>style.visibility</p:attrName>
                                        </p:attrNameLst>
                                      </p:cBhvr>
                                      <p:to>
                                        <p:strVal val="visible"/>
                                      </p:to>
                                    </p:set>
                                    <p:anim calcmode="lin" valueType="num">
                                      <p:cBhvr>
                                        <p:cTn id="17" dur="500" fill="hold"/>
                                        <p:tgtEl>
                                          <p:spTgt spid="83"/>
                                        </p:tgtEl>
                                        <p:attrNameLst>
                                          <p:attrName>ppt_x</p:attrName>
                                        </p:attrNameLst>
                                      </p:cBhvr>
                                      <p:tavLst>
                                        <p:tav tm="0">
                                          <p:val>
                                            <p:strVal val="#ppt_x"/>
                                          </p:val>
                                        </p:tav>
                                        <p:tav tm="100000">
                                          <p:val>
                                            <p:strVal val="#ppt_x"/>
                                          </p:val>
                                        </p:tav>
                                      </p:tavLst>
                                    </p:anim>
                                    <p:anim calcmode="lin" valueType="num">
                                      <p:cBhvr>
                                        <p:cTn id="18" dur="500" fill="hold"/>
                                        <p:tgtEl>
                                          <p:spTgt spid="83"/>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86"/>
                                        </p:tgtEl>
                                        <p:attrNameLst>
                                          <p:attrName>style.visibility</p:attrName>
                                        </p:attrNameLst>
                                      </p:cBhvr>
                                      <p:to>
                                        <p:strVal val="visible"/>
                                      </p:to>
                                    </p:set>
                                    <p:anim calcmode="lin" valueType="num">
                                      <p:cBhvr>
                                        <p:cTn id="22" dur="500" fill="hold"/>
                                        <p:tgtEl>
                                          <p:spTgt spid="86"/>
                                        </p:tgtEl>
                                        <p:attrNameLst>
                                          <p:attrName>ppt_x</p:attrName>
                                        </p:attrNameLst>
                                      </p:cBhvr>
                                      <p:tavLst>
                                        <p:tav tm="0">
                                          <p:val>
                                            <p:strVal val="#ppt_x"/>
                                          </p:val>
                                        </p:tav>
                                        <p:tav tm="100000">
                                          <p:val>
                                            <p:strVal val="#ppt_x"/>
                                          </p:val>
                                        </p:tav>
                                      </p:tavLst>
                                    </p:anim>
                                    <p:anim calcmode="lin" valueType="num">
                                      <p:cBhvr>
                                        <p:cTn id="23" dur="500" fill="hold"/>
                                        <p:tgtEl>
                                          <p:spTgt spid="8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p:cTn id="27" dur="500" fill="hold"/>
                                        <p:tgtEl>
                                          <p:spTgt spid="43"/>
                                        </p:tgtEl>
                                        <p:attrNameLst>
                                          <p:attrName>ppt_x</p:attrName>
                                        </p:attrNameLst>
                                      </p:cBhvr>
                                      <p:tavLst>
                                        <p:tav tm="0">
                                          <p:val>
                                            <p:strVal val="#ppt_x"/>
                                          </p:val>
                                        </p:tav>
                                        <p:tav tm="100000">
                                          <p:val>
                                            <p:strVal val="#ppt_x"/>
                                          </p:val>
                                        </p:tav>
                                      </p:tavLst>
                                    </p:anim>
                                    <p:anim calcmode="lin" valueType="num">
                                      <p:cBhvr>
                                        <p:cTn id="28" dur="500" fill="hold"/>
                                        <p:tgtEl>
                                          <p:spTgt spid="4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ppt_x</p:attrName>
                                        </p:attrNameLst>
                                      </p:cBhvr>
                                      <p:tavLst>
                                        <p:tav tm="0">
                                          <p:val>
                                            <p:strVal val="#ppt_x"/>
                                          </p:val>
                                        </p:tav>
                                        <p:tav tm="100000">
                                          <p:val>
                                            <p:strVal val="#ppt_x"/>
                                          </p:val>
                                        </p:tav>
                                      </p:tavLst>
                                    </p:anim>
                                    <p:anim calcmode="lin" valueType="num">
                                      <p:cBhvr>
                                        <p:cTn id="33" dur="500" fill="hold"/>
                                        <p:tgtEl>
                                          <p:spTgt spid="49"/>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p:cTn id="37" dur="500" fill="hold"/>
                                        <p:tgtEl>
                                          <p:spTgt spid="37"/>
                                        </p:tgtEl>
                                        <p:attrNameLst>
                                          <p:attrName>ppt_x</p:attrName>
                                        </p:attrNameLst>
                                      </p:cBhvr>
                                      <p:tavLst>
                                        <p:tav tm="0">
                                          <p:val>
                                            <p:strVal val="#ppt_x"/>
                                          </p:val>
                                        </p:tav>
                                        <p:tav tm="100000">
                                          <p:val>
                                            <p:strVal val="#ppt_x"/>
                                          </p:val>
                                        </p:tav>
                                      </p:tavLst>
                                    </p:anim>
                                    <p:anim calcmode="lin" valueType="num">
                                      <p:cBhvr>
                                        <p:cTn id="38" dur="500" fill="hold"/>
                                        <p:tgtEl>
                                          <p:spTgt spid="37"/>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p:cTn id="42" dur="500" fill="hold"/>
                                        <p:tgtEl>
                                          <p:spTgt spid="31"/>
                                        </p:tgtEl>
                                        <p:attrNameLst>
                                          <p:attrName>ppt_x</p:attrName>
                                        </p:attrNameLst>
                                      </p:cBhvr>
                                      <p:tavLst>
                                        <p:tav tm="0">
                                          <p:val>
                                            <p:strVal val="#ppt_x"/>
                                          </p:val>
                                        </p:tav>
                                        <p:tav tm="100000">
                                          <p:val>
                                            <p:strVal val="#ppt_x"/>
                                          </p:val>
                                        </p:tav>
                                      </p:tavLst>
                                    </p:anim>
                                    <p:anim calcmode="lin" valueType="num">
                                      <p:cBhvr>
                                        <p:cTn id="43"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图片 3"/>
          <p:cNvPicPr>
            <a:picLocks noChangeAspect="1" noChangeArrowheads="1"/>
          </p:cNvPicPr>
          <p:nvPr/>
        </p:nvPicPr>
        <p:blipFill>
          <a:blip r:embed="rId1"/>
          <a:srcRect/>
          <a:stretch>
            <a:fillRect/>
          </a:stretch>
        </p:blipFill>
        <p:spPr bwMode="auto">
          <a:xfrm>
            <a:off x="479425" y="1965325"/>
            <a:ext cx="3027363" cy="3840163"/>
          </a:xfrm>
          <a:prstGeom prst="rect">
            <a:avLst/>
          </a:prstGeom>
          <a:noFill/>
          <a:ln>
            <a:noFill/>
          </a:ln>
          <a:effectLst>
            <a:outerShdw sx="102000" sy="102000" algn="ctr" rotWithShape="0">
              <a:srgbClr val="000000">
                <a:alpha val="39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矩形 5"/>
          <p:cNvSpPr>
            <a:spLocks noChangeArrowheads="1"/>
          </p:cNvSpPr>
          <p:nvPr/>
        </p:nvSpPr>
        <p:spPr bwMode="auto">
          <a:xfrm>
            <a:off x="3687763" y="2005013"/>
            <a:ext cx="8102600" cy="946150"/>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3100">
              <a:solidFill>
                <a:srgbClr val="000000"/>
              </a:solidFill>
            </a:endParaRPr>
          </a:p>
        </p:txBody>
      </p:sp>
      <p:sp>
        <p:nvSpPr>
          <p:cNvPr id="27652" name="矩形 6"/>
          <p:cNvSpPr>
            <a:spLocks noChangeArrowheads="1"/>
          </p:cNvSpPr>
          <p:nvPr/>
        </p:nvSpPr>
        <p:spPr bwMode="auto">
          <a:xfrm>
            <a:off x="3687763" y="3060700"/>
            <a:ext cx="8102600" cy="2716213"/>
          </a:xfrm>
          <a:prstGeom prst="rect">
            <a:avLst/>
          </a:prstGeom>
          <a:solidFill>
            <a:srgbClr val="FFFFFF"/>
          </a:solidFill>
          <a:ln w="12700">
            <a:solidFill>
              <a:srgbClr val="ADBACA"/>
            </a:solidFill>
            <a:miter lim="800000"/>
          </a:ln>
        </p:spPr>
        <p:txBody>
          <a:bodyPr anchor="ct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3100">
              <a:solidFill>
                <a:srgbClr val="000000"/>
              </a:solidFill>
            </a:endParaRPr>
          </a:p>
        </p:txBody>
      </p:sp>
      <p:sp>
        <p:nvSpPr>
          <p:cNvPr id="27653" name="矩形 7"/>
          <p:cNvSpPr>
            <a:spLocks noChangeArrowheads="1"/>
          </p:cNvSpPr>
          <p:nvPr/>
        </p:nvSpPr>
        <p:spPr bwMode="auto">
          <a:xfrm>
            <a:off x="3949700" y="2252663"/>
            <a:ext cx="6975475" cy="51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通过魔方网表定制了学生资助信息管理系统，主要由学生花名册、住校生花名册、家庭困难学生花名册、学生资助申请登记表等表单构成。</a:t>
            </a:r>
            <a:endParaRPr lang="en-US" altLang="zh-CN" sz="14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 name="组合 1"/>
          <p:cNvGrpSpPr/>
          <p:nvPr/>
        </p:nvGrpSpPr>
        <p:grpSpPr bwMode="auto">
          <a:xfrm>
            <a:off x="3868738" y="3552825"/>
            <a:ext cx="7056437" cy="1589405"/>
            <a:chOff x="3868738" y="3552825"/>
            <a:chExt cx="7056437" cy="1589405"/>
          </a:xfrm>
        </p:grpSpPr>
        <p:sp>
          <p:nvSpPr>
            <p:cNvPr id="27656" name="矩形 8"/>
            <p:cNvSpPr>
              <a:spLocks noChangeArrowheads="1"/>
            </p:cNvSpPr>
            <p:nvPr/>
          </p:nvSpPr>
          <p:spPr bwMode="auto">
            <a:xfrm>
              <a:off x="3949700" y="3959225"/>
              <a:ext cx="6975475" cy="51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rgbClr val="445469"/>
                  </a:solidFill>
                  <a:latin typeface="微软雅黑" panose="020B0503020204020204" pitchFamily="34" charset="-122"/>
                  <a:ea typeface="微软雅黑" panose="020B0503020204020204" pitchFamily="34" charset="-122"/>
                  <a:sym typeface="Arial" panose="020B0604020202020204" pitchFamily="34" charset="0"/>
                </a:rPr>
                <a:t>我在工作之余逐步试用了魔方网表的标准模块下的很多功能。并根据自身的业务需求定制了常用的一些表单，然后我用导航树把各个表单连起来。</a:t>
              </a:r>
              <a:endParaRPr lang="en-US" altLang="zh-CN" sz="140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7657" name="矩形 9"/>
            <p:cNvSpPr>
              <a:spLocks noChangeArrowheads="1"/>
            </p:cNvSpPr>
            <p:nvPr/>
          </p:nvSpPr>
          <p:spPr bwMode="auto">
            <a:xfrm>
              <a:off x="3949700" y="4625975"/>
              <a:ext cx="6975475" cy="51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rgbClr val="445469"/>
                  </a:solidFill>
                  <a:latin typeface="微软雅黑" panose="020B0503020204020204" pitchFamily="34" charset="-122"/>
                  <a:ea typeface="微软雅黑" panose="020B0503020204020204" pitchFamily="34" charset="-122"/>
                  <a:sym typeface="Arial" panose="020B0604020202020204" pitchFamily="34" charset="0"/>
                </a:rPr>
                <a:t>这些管理模块主要包括教学常用的学生资助、学生报名、学生成绩、业务记账、资料管理、事务管理等方面的定制化尝试。</a:t>
              </a:r>
              <a:endParaRPr lang="en-US" altLang="zh-CN" sz="140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7658" name="TextBox 13"/>
            <p:cNvSpPr txBox="1">
              <a:spLocks noChangeArrowheads="1"/>
            </p:cNvSpPr>
            <p:nvPr/>
          </p:nvSpPr>
          <p:spPr bwMode="auto">
            <a:xfrm>
              <a:off x="3868738" y="3552825"/>
              <a:ext cx="1376362"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en-US" altLang="zh-CN" sz="1600" b="1">
                  <a:solidFill>
                    <a:srgbClr val="445469"/>
                  </a:solidFill>
                  <a:latin typeface="Arial" panose="020B0604020202020204" pitchFamily="34" charset="0"/>
                  <a:ea typeface="微软雅黑" panose="020B0503020204020204" pitchFamily="34" charset="-122"/>
                  <a:sym typeface="Arial" panose="020B0604020202020204" pitchFamily="34" charset="0"/>
                </a:rPr>
                <a:t>2015</a:t>
              </a: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年以来</a:t>
              </a:r>
              <a:endPar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2"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我在魔方网表上做了这些应用</a:t>
            </a:r>
            <a:endParaRPr sz="2400" b="1" kern="1200" dirty="0">
              <a:solidFill>
                <a:srgbClr val="445469"/>
              </a:solidFill>
              <a:latin typeface="Arial" panose="020B0604020202020204" pitchFamily="34" charset="0"/>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additive="base">
                                        <p:cTn id="7" dur="500" fill="hold"/>
                                        <p:tgtEl>
                                          <p:spTgt spid="27650"/>
                                        </p:tgtEl>
                                        <p:attrNameLst>
                                          <p:attrName>ppt_x</p:attrName>
                                        </p:attrNameLst>
                                      </p:cBhvr>
                                      <p:tavLst>
                                        <p:tav tm="0">
                                          <p:val>
                                            <p:strVal val="#ppt_x"/>
                                          </p:val>
                                        </p:tav>
                                        <p:tav tm="100000">
                                          <p:val>
                                            <p:strVal val="#ppt_x"/>
                                          </p:val>
                                        </p:tav>
                                      </p:tavLst>
                                    </p:anim>
                                    <p:anim calcmode="lin" valueType="num">
                                      <p:cBhvr additive="base">
                                        <p:cTn id="8" dur="500" fill="hold"/>
                                        <p:tgtEl>
                                          <p:spTgt spid="2765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7651"/>
                                        </p:tgtEl>
                                        <p:attrNameLst>
                                          <p:attrName>style.visibility</p:attrName>
                                        </p:attrNameLst>
                                      </p:cBhvr>
                                      <p:to>
                                        <p:strVal val="visible"/>
                                      </p:to>
                                    </p:set>
                                    <p:anim calcmode="lin" valueType="num">
                                      <p:cBhvr additive="base">
                                        <p:cTn id="12" dur="500" fill="hold"/>
                                        <p:tgtEl>
                                          <p:spTgt spid="27651"/>
                                        </p:tgtEl>
                                        <p:attrNameLst>
                                          <p:attrName>ppt_x</p:attrName>
                                        </p:attrNameLst>
                                      </p:cBhvr>
                                      <p:tavLst>
                                        <p:tav tm="0">
                                          <p:val>
                                            <p:strVal val="#ppt_x"/>
                                          </p:val>
                                        </p:tav>
                                        <p:tav tm="100000">
                                          <p:val>
                                            <p:strVal val="#ppt_x"/>
                                          </p:val>
                                        </p:tav>
                                      </p:tavLst>
                                    </p:anim>
                                    <p:anim calcmode="lin" valueType="num">
                                      <p:cBhvr additive="base">
                                        <p:cTn id="13" dur="500" fill="hold"/>
                                        <p:tgtEl>
                                          <p:spTgt spid="2765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27652"/>
                                        </p:tgtEl>
                                        <p:attrNameLst>
                                          <p:attrName>style.visibility</p:attrName>
                                        </p:attrNameLst>
                                      </p:cBhvr>
                                      <p:to>
                                        <p:strVal val="visible"/>
                                      </p:to>
                                    </p:set>
                                    <p:anim calcmode="lin" valueType="num">
                                      <p:cBhvr additive="base">
                                        <p:cTn id="17" dur="500" fill="hold"/>
                                        <p:tgtEl>
                                          <p:spTgt spid="27652"/>
                                        </p:tgtEl>
                                        <p:attrNameLst>
                                          <p:attrName>ppt_x</p:attrName>
                                        </p:attrNameLst>
                                      </p:cBhvr>
                                      <p:tavLst>
                                        <p:tav tm="0">
                                          <p:val>
                                            <p:strVal val="#ppt_x"/>
                                          </p:val>
                                        </p:tav>
                                        <p:tav tm="100000">
                                          <p:val>
                                            <p:strVal val="#ppt_x"/>
                                          </p:val>
                                        </p:tav>
                                      </p:tavLst>
                                    </p:anim>
                                    <p:anim calcmode="lin" valueType="num">
                                      <p:cBhvr additive="base">
                                        <p:cTn id="18" dur="500" fill="hold"/>
                                        <p:tgtEl>
                                          <p:spTgt spid="27652"/>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27653"/>
                                        </p:tgtEl>
                                        <p:attrNameLst>
                                          <p:attrName>style.visibility</p:attrName>
                                        </p:attrNameLst>
                                      </p:cBhvr>
                                      <p:to>
                                        <p:strVal val="visible"/>
                                      </p:to>
                                    </p:set>
                                    <p:anim calcmode="lin" valueType="num">
                                      <p:cBhvr additive="base">
                                        <p:cTn id="22" dur="500" fill="hold"/>
                                        <p:tgtEl>
                                          <p:spTgt spid="27653"/>
                                        </p:tgtEl>
                                        <p:attrNameLst>
                                          <p:attrName>ppt_x</p:attrName>
                                        </p:attrNameLst>
                                      </p:cBhvr>
                                      <p:tavLst>
                                        <p:tav tm="0">
                                          <p:val>
                                            <p:strVal val="#ppt_x"/>
                                          </p:val>
                                        </p:tav>
                                        <p:tav tm="100000">
                                          <p:val>
                                            <p:strVal val="#ppt_x"/>
                                          </p:val>
                                        </p:tav>
                                      </p:tavLst>
                                    </p:anim>
                                    <p:anim calcmode="lin" valueType="num">
                                      <p:cBhvr additive="base">
                                        <p:cTn id="23" dur="500" fill="hold"/>
                                        <p:tgtEl>
                                          <p:spTgt spid="27653"/>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animBg="1"/>
      <p:bldP spid="27652" grpId="0" animBg="1"/>
      <p:bldP spid="2765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타원 14@|1FFC:16777215|FBC:16777215|LFC:16777215|LBC:16777215"/>
          <p:cNvSpPr>
            <a:spLocks noChangeArrowheads="1"/>
          </p:cNvSpPr>
          <p:nvPr/>
        </p:nvSpPr>
        <p:spPr bwMode="auto">
          <a:xfrm>
            <a:off x="4462463" y="2316163"/>
            <a:ext cx="3225800" cy="3225800"/>
          </a:xfrm>
          <a:prstGeom prst="ellipse">
            <a:avLst/>
          </a:prstGeom>
          <a:solidFill>
            <a:srgbClr val="FFFFFF"/>
          </a:solidFill>
          <a:ln w="44450">
            <a:solidFill>
              <a:srgbClr val="FFFFFF"/>
            </a:solidFill>
            <a:round/>
          </a:ln>
          <a:effectLst/>
          <a:extLst>
            <a:ext uri="{AF507438-7753-43E0-B8FC-AC1667EBCBE1}">
              <a14:hiddenEffects xmlns:a14="http://schemas.microsoft.com/office/drawing/2010/main">
                <a:effectLst>
                  <a:outerShdw sx="102000" sy="102000" algn="ctr" rotWithShape="0">
                    <a:srgbClr val="000000">
                      <a:alpha val="25998"/>
                    </a:srgbClr>
                  </a:outerShdw>
                </a:effectLst>
              </a14:hiddenEffects>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ko-KR" altLang="en-US">
              <a:solidFill>
                <a:srgbClr val="FFFFFF"/>
              </a:solidFill>
              <a:latin typeface="Arial" panose="020B0604020202020204" pitchFamily="34" charset="0"/>
              <a:ea typeface="Malgun Gothic" panose="020B0503020000020004" pitchFamily="34" charset="-127"/>
              <a:sym typeface="Arial" panose="020B0604020202020204" pitchFamily="34" charset="0"/>
            </a:endParaRPr>
          </a:p>
        </p:txBody>
      </p:sp>
      <p:sp>
        <p:nvSpPr>
          <p:cNvPr id="21507" name="원형 18@|1FFC:14657585|FBC:16777215|LFC:16777215|LBC:16777215"/>
          <p:cNvSpPr/>
          <p:nvPr/>
        </p:nvSpPr>
        <p:spPr bwMode="auto">
          <a:xfrm>
            <a:off x="4625975" y="2457450"/>
            <a:ext cx="2900363" cy="2900363"/>
          </a:xfrm>
          <a:custGeom>
            <a:avLst/>
            <a:gdLst>
              <a:gd name="T0" fmla="*/ 5 w 2900443"/>
              <a:gd name="T1" fmla="*/ 1453864 h 2900442"/>
              <a:gd name="T2" fmla="*/ 423395 w 2900443"/>
              <a:gd name="T3" fmla="*/ 426054 h 2900442"/>
              <a:gd name="T4" fmla="*/ 1450102 w 2900443"/>
              <a:gd name="T5" fmla="*/ -1 h 2900442"/>
              <a:gd name="T6" fmla="*/ 1450102 w 2900443"/>
              <a:gd name="T7" fmla="*/ 1450104 h 2900442"/>
              <a:gd name="T8" fmla="*/ 5 w 2900443"/>
              <a:gd name="T9" fmla="*/ 1453864 h 290044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00443" h="2900442">
                <a:moveTo>
                  <a:pt x="5" y="1453984"/>
                </a:moveTo>
                <a:cubicBezTo>
                  <a:pt x="-995" y="1068710"/>
                  <a:pt x="151354" y="698874"/>
                  <a:pt x="423431" y="426090"/>
                </a:cubicBezTo>
                <a:cubicBezTo>
                  <a:pt x="695508" y="153307"/>
                  <a:pt x="1064948" y="-1"/>
                  <a:pt x="1450222" y="-1"/>
                </a:cubicBezTo>
                <a:lnTo>
                  <a:pt x="1450222" y="1450221"/>
                </a:lnTo>
                <a:lnTo>
                  <a:pt x="5" y="1453984"/>
                </a:lnTo>
                <a:close/>
              </a:path>
            </a:pathLst>
          </a:cu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21508" name="원형 19@|1FFC:1554685|FBC:16777215|LFC:16777215|LBC:16777215"/>
          <p:cNvSpPr/>
          <p:nvPr/>
        </p:nvSpPr>
        <p:spPr bwMode="auto">
          <a:xfrm>
            <a:off x="4622800" y="2457450"/>
            <a:ext cx="2900363" cy="2900363"/>
          </a:xfrm>
          <a:custGeom>
            <a:avLst/>
            <a:gdLst>
              <a:gd name="T0" fmla="*/ 1449924 w 2900443"/>
              <a:gd name="T1" fmla="*/ 0 h 2900442"/>
              <a:gd name="T2" fmla="*/ 2900203 w 2900443"/>
              <a:gd name="T3" fmla="*/ 1449479 h 2900442"/>
              <a:gd name="T4" fmla="*/ 1450102 w 2900443"/>
              <a:gd name="T5" fmla="*/ 1450104 h 2900442"/>
              <a:gd name="T6" fmla="*/ 1449924 w 2900443"/>
              <a:gd name="T7" fmla="*/ 0 h 290044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900443" h="2900442">
                <a:moveTo>
                  <a:pt x="1450044" y="0"/>
                </a:moveTo>
                <a:cubicBezTo>
                  <a:pt x="2250805" y="-98"/>
                  <a:pt x="2900098" y="648836"/>
                  <a:pt x="2900443" y="1449596"/>
                </a:cubicBezTo>
                <a:lnTo>
                  <a:pt x="1450222" y="1450221"/>
                </a:lnTo>
                <a:cubicBezTo>
                  <a:pt x="1450163" y="966814"/>
                  <a:pt x="1450103" y="483407"/>
                  <a:pt x="1450044" y="0"/>
                </a:cubicBezTo>
                <a:close/>
              </a:path>
            </a:pathLst>
          </a:custGeom>
          <a:solidFill>
            <a:srgbClr val="C00000"/>
          </a:solidFill>
          <a:ln>
            <a:noFill/>
          </a:ln>
        </p:spPr>
        <p:txBody>
          <a:bodyPr anchor="ctr"/>
          <a:lstStyle/>
          <a:p>
            <a:endParaRPr lang="zh-CN" altLang="en-US"/>
          </a:p>
        </p:txBody>
      </p:sp>
      <p:sp>
        <p:nvSpPr>
          <p:cNvPr id="21509" name="원형 20@|1FFC:4308095|FBC:16777215|LFC:16777215|LBC:16777215"/>
          <p:cNvSpPr/>
          <p:nvPr/>
        </p:nvSpPr>
        <p:spPr bwMode="auto">
          <a:xfrm flipV="1">
            <a:off x="4625975" y="2446338"/>
            <a:ext cx="2900363" cy="2909887"/>
          </a:xfrm>
          <a:custGeom>
            <a:avLst/>
            <a:gdLst>
              <a:gd name="T0" fmla="*/ 2 w 2900443"/>
              <a:gd name="T1" fmla="*/ 1457577 h 2909669"/>
              <a:gd name="T2" fmla="*/ 424420 w 2900443"/>
              <a:gd name="T3" fmla="*/ 426511 h 2909669"/>
              <a:gd name="T4" fmla="*/ 1456283 w 2900443"/>
              <a:gd name="T5" fmla="*/ 12 h 2909669"/>
              <a:gd name="T6" fmla="*/ 1450102 w 2900443"/>
              <a:gd name="T7" fmla="*/ 1455162 h 2909669"/>
              <a:gd name="T8" fmla="*/ 2 w 2900443"/>
              <a:gd name="T9" fmla="*/ 1457577 h 29096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00443" h="2909669">
                <a:moveTo>
                  <a:pt x="2" y="1457250"/>
                </a:moveTo>
                <a:cubicBezTo>
                  <a:pt x="-638" y="1070716"/>
                  <a:pt x="152083" y="699817"/>
                  <a:pt x="424456" y="426415"/>
                </a:cubicBezTo>
                <a:cubicBezTo>
                  <a:pt x="697965" y="151874"/>
                  <a:pt x="1069492" y="-1642"/>
                  <a:pt x="1456403" y="12"/>
                </a:cubicBezTo>
                <a:cubicBezTo>
                  <a:pt x="1454343" y="484953"/>
                  <a:pt x="1452282" y="969894"/>
                  <a:pt x="1450222" y="1454835"/>
                </a:cubicBezTo>
                <a:lnTo>
                  <a:pt x="2" y="1457250"/>
                </a:lnTo>
                <a:close/>
              </a:path>
            </a:pathLst>
          </a:custGeom>
          <a:solidFill>
            <a:srgbClr val="C00000"/>
          </a:solidFill>
          <a:ln>
            <a:noFill/>
          </a:ln>
        </p:spPr>
        <p:txBody>
          <a:bodyPr anchor="ctr"/>
          <a:lstStyle/>
          <a:p>
            <a:endParaRPr lang="zh-CN" altLang="en-US"/>
          </a:p>
        </p:txBody>
      </p:sp>
      <p:sp>
        <p:nvSpPr>
          <p:cNvPr id="21510" name="원형 21@|1FFC:2381804|FBC:16777215|LFC:16777215|LBC:16777215"/>
          <p:cNvSpPr/>
          <p:nvPr/>
        </p:nvSpPr>
        <p:spPr bwMode="auto">
          <a:xfrm flipV="1">
            <a:off x="4622800" y="2449513"/>
            <a:ext cx="2900363" cy="2908300"/>
          </a:xfrm>
          <a:custGeom>
            <a:avLst/>
            <a:gdLst>
              <a:gd name="T0" fmla="*/ 1456097 w 2900443"/>
              <a:gd name="T1" fmla="*/ 12 h 2909669"/>
              <a:gd name="T2" fmla="*/ 2900202 w 2900443"/>
              <a:gd name="T3" fmla="*/ 1454423 h 2909669"/>
              <a:gd name="T4" fmla="*/ 1450102 w 2900443"/>
              <a:gd name="T5" fmla="*/ 1452782 h 2909669"/>
              <a:gd name="T6" fmla="*/ 1456097 w 2900443"/>
              <a:gd name="T7" fmla="*/ 12 h 290966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900443" h="2909669">
                <a:moveTo>
                  <a:pt x="1456217" y="12"/>
                </a:moveTo>
                <a:cubicBezTo>
                  <a:pt x="2255444" y="3327"/>
                  <a:pt x="2901345" y="654702"/>
                  <a:pt x="2900442" y="1456478"/>
                </a:cubicBezTo>
                <a:lnTo>
                  <a:pt x="1450222" y="1454835"/>
                </a:lnTo>
                <a:cubicBezTo>
                  <a:pt x="1452220" y="969894"/>
                  <a:pt x="1454219" y="484953"/>
                  <a:pt x="1456217" y="12"/>
                </a:cubicBezTo>
                <a:close/>
              </a:path>
            </a:pathLst>
          </a:cu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cxnSp>
        <p:nvCxnSpPr>
          <p:cNvPr id="21511" name="직선 연결선 22@|9FFC:0|FBC:0|LFC:16777215|LBC:16777215"/>
          <p:cNvCxnSpPr>
            <a:cxnSpLocks noChangeShapeType="1"/>
          </p:cNvCxnSpPr>
          <p:nvPr/>
        </p:nvCxnSpPr>
        <p:spPr bwMode="auto">
          <a:xfrm rot="5400000">
            <a:off x="4603750" y="3932238"/>
            <a:ext cx="2959100" cy="0"/>
          </a:xfrm>
          <a:prstGeom prst="line">
            <a:avLst/>
          </a:prstGeom>
          <a:noFill/>
          <a:ln w="25400">
            <a:solidFill>
              <a:srgbClr val="FFFFFF"/>
            </a:solidFill>
            <a:round/>
          </a:ln>
          <a:extLst>
            <a:ext uri="{909E8E84-426E-40DD-AFC4-6F175D3DCCD1}">
              <a14:hiddenFill xmlns:a14="http://schemas.microsoft.com/office/drawing/2010/main">
                <a:noFill/>
              </a14:hiddenFill>
            </a:ext>
          </a:extLst>
        </p:spPr>
      </p:cxnSp>
      <p:cxnSp>
        <p:nvCxnSpPr>
          <p:cNvPr id="21512" name="직선 연결선 23@|9FFC:0|FBC:0|LFC:16777215|LBC:16777215"/>
          <p:cNvCxnSpPr>
            <a:cxnSpLocks noChangeShapeType="1"/>
            <a:stCxn id="21510" idx="0"/>
          </p:cNvCxnSpPr>
          <p:nvPr/>
        </p:nvCxnSpPr>
        <p:spPr bwMode="auto">
          <a:xfrm flipH="1" flipV="1">
            <a:off x="4625975" y="3895725"/>
            <a:ext cx="2897188" cy="7938"/>
          </a:xfrm>
          <a:prstGeom prst="line">
            <a:avLst/>
          </a:prstGeom>
          <a:noFill/>
          <a:ln w="25400">
            <a:solidFill>
              <a:srgbClr val="FFFFFF"/>
            </a:solidFill>
            <a:round/>
          </a:ln>
          <a:extLst>
            <a:ext uri="{909E8E84-426E-40DD-AFC4-6F175D3DCCD1}">
              <a14:hiddenFill xmlns:a14="http://schemas.microsoft.com/office/drawing/2010/main">
                <a:noFill/>
              </a14:hiddenFill>
            </a:ext>
          </a:extLst>
        </p:spPr>
      </p:cxnSp>
      <p:cxnSp>
        <p:nvCxnSpPr>
          <p:cNvPr id="21513" name="直接连接符 11"/>
          <p:cNvCxnSpPr>
            <a:cxnSpLocks noChangeShapeType="1"/>
          </p:cNvCxnSpPr>
          <p:nvPr/>
        </p:nvCxnSpPr>
        <p:spPr bwMode="auto">
          <a:xfrm>
            <a:off x="1335088" y="3903663"/>
            <a:ext cx="2865437" cy="0"/>
          </a:xfrm>
          <a:prstGeom prst="line">
            <a:avLst/>
          </a:prstGeom>
          <a:noFill/>
          <a:ln w="6350">
            <a:solidFill>
              <a:srgbClr val="ADBACA"/>
            </a:solidFill>
            <a:round/>
          </a:ln>
          <a:extLst>
            <a:ext uri="{909E8E84-426E-40DD-AFC4-6F175D3DCCD1}">
              <a14:hiddenFill xmlns:a14="http://schemas.microsoft.com/office/drawing/2010/main">
                <a:noFill/>
              </a14:hiddenFill>
            </a:ext>
          </a:extLst>
        </p:spPr>
      </p:cxnSp>
      <p:cxnSp>
        <p:nvCxnSpPr>
          <p:cNvPr id="21514" name="直接连接符 12"/>
          <p:cNvCxnSpPr>
            <a:cxnSpLocks noChangeShapeType="1"/>
          </p:cNvCxnSpPr>
          <p:nvPr/>
        </p:nvCxnSpPr>
        <p:spPr bwMode="auto">
          <a:xfrm>
            <a:off x="8010525" y="3903663"/>
            <a:ext cx="2863850" cy="0"/>
          </a:xfrm>
          <a:prstGeom prst="line">
            <a:avLst/>
          </a:prstGeom>
          <a:noFill/>
          <a:ln w="6350">
            <a:solidFill>
              <a:srgbClr val="ADBACA"/>
            </a:solidFill>
            <a:round/>
          </a:ln>
          <a:extLst>
            <a:ext uri="{909E8E84-426E-40DD-AFC4-6F175D3DCCD1}">
              <a14:hiddenFill xmlns:a14="http://schemas.microsoft.com/office/drawing/2010/main">
                <a:noFill/>
              </a14:hiddenFill>
            </a:ext>
          </a:extLst>
        </p:spPr>
      </p:cxnSp>
      <p:sp>
        <p:nvSpPr>
          <p:cNvPr id="21515" name="文本框 13"/>
          <p:cNvSpPr txBox="1">
            <a:spLocks noChangeArrowheads="1"/>
          </p:cNvSpPr>
          <p:nvPr/>
        </p:nvSpPr>
        <p:spPr bwMode="auto">
          <a:xfrm>
            <a:off x="5094605" y="2879725"/>
            <a:ext cx="98361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FFFFFF"/>
                </a:solidFill>
                <a:latin typeface="Arial" panose="020B0604020202020204" pitchFamily="34" charset="0"/>
                <a:ea typeface="微软雅黑" panose="020B0503020204020204" pitchFamily="34" charset="-122"/>
                <a:sym typeface="Arial" panose="020B0604020202020204" pitchFamily="34" charset="0"/>
              </a:rPr>
              <a:t>学生申请信息</a:t>
            </a:r>
            <a:endParaRPr lang="zh-CN" altLang="en-US"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16" name="文本框 14"/>
          <p:cNvSpPr txBox="1">
            <a:spLocks noChangeArrowheads="1"/>
          </p:cNvSpPr>
          <p:nvPr/>
        </p:nvSpPr>
        <p:spPr bwMode="auto">
          <a:xfrm>
            <a:off x="5094605" y="4110355"/>
            <a:ext cx="98298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800" b="1">
                <a:solidFill>
                  <a:srgbClr val="FFFFFF"/>
                </a:solidFill>
                <a:latin typeface="Arial" panose="020B0604020202020204" pitchFamily="34" charset="0"/>
                <a:ea typeface="微软雅黑" panose="020B0503020204020204" pitchFamily="34" charset="-122"/>
                <a:sym typeface="Arial" panose="020B0604020202020204" pitchFamily="34" charset="0"/>
              </a:rPr>
              <a:t>家庭困难信息</a:t>
            </a:r>
            <a:endParaRPr lang="zh-CN" altLang="en-US" sz="18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17" name="文本框 15"/>
          <p:cNvSpPr txBox="1">
            <a:spLocks noChangeArrowheads="1"/>
          </p:cNvSpPr>
          <p:nvPr/>
        </p:nvSpPr>
        <p:spPr bwMode="auto">
          <a:xfrm>
            <a:off x="6324600" y="2879725"/>
            <a:ext cx="96647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FFFFFF"/>
                </a:solidFill>
                <a:latin typeface="Arial" panose="020B0604020202020204" pitchFamily="34" charset="0"/>
                <a:ea typeface="微软雅黑" panose="020B0503020204020204" pitchFamily="34" charset="-122"/>
                <a:sym typeface="Arial" panose="020B0604020202020204" pitchFamily="34" charset="0"/>
              </a:rPr>
              <a:t>学生</a:t>
            </a:r>
            <a:endParaRPr lang="zh-CN" altLang="en-US" b="1">
              <a:solidFill>
                <a:srgbClr val="FFFFFF"/>
              </a:solidFill>
              <a:latin typeface="Arial" panose="020B0604020202020204" pitchFamily="34" charset="0"/>
              <a:ea typeface="微软雅黑" panose="020B0503020204020204" pitchFamily="34" charset="-122"/>
              <a:sym typeface="Arial" panose="020B0604020202020204" pitchFamily="34" charset="0"/>
            </a:endParaRPr>
          </a:p>
          <a:p>
            <a:pPr eaLnBrk="1" hangingPunct="1"/>
            <a:r>
              <a:rPr lang="zh-CN" altLang="en-US" b="1">
                <a:solidFill>
                  <a:srgbClr val="FFFFFF"/>
                </a:solidFill>
                <a:latin typeface="Arial" panose="020B0604020202020204" pitchFamily="34" charset="0"/>
                <a:ea typeface="微软雅黑" panose="020B0503020204020204" pitchFamily="34" charset="-122"/>
                <a:sym typeface="Arial" panose="020B0604020202020204" pitchFamily="34" charset="0"/>
              </a:rPr>
              <a:t>花名册</a:t>
            </a:r>
            <a:endParaRPr lang="zh-CN" altLang="en-US"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18" name="文本框 16"/>
          <p:cNvSpPr txBox="1">
            <a:spLocks noChangeArrowheads="1"/>
          </p:cNvSpPr>
          <p:nvPr/>
        </p:nvSpPr>
        <p:spPr bwMode="auto">
          <a:xfrm>
            <a:off x="6330950" y="4110355"/>
            <a:ext cx="95948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FFFFFF"/>
                </a:solidFill>
                <a:latin typeface="Arial" panose="020B0604020202020204" pitchFamily="34" charset="0"/>
                <a:ea typeface="微软雅黑" panose="020B0503020204020204" pitchFamily="34" charset="-122"/>
                <a:sym typeface="Arial" panose="020B0604020202020204" pitchFamily="34" charset="0"/>
              </a:rPr>
              <a:t>住校生花名册</a:t>
            </a:r>
            <a:endParaRPr lang="zh-CN" altLang="en-US"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19" name="矩形 17"/>
          <p:cNvSpPr>
            <a:spLocks noChangeArrowheads="1"/>
          </p:cNvSpPr>
          <p:nvPr/>
        </p:nvSpPr>
        <p:spPr bwMode="auto">
          <a:xfrm>
            <a:off x="1360488" y="2457450"/>
            <a:ext cx="3009900" cy="1291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rgbClr val="445469"/>
                </a:solidFill>
                <a:latin typeface="Arial" panose="020B0604020202020204" pitchFamily="34" charset="0"/>
                <a:ea typeface="微软雅黑" panose="020B0503020204020204" pitchFamily="34" charset="-122"/>
                <a:sym typeface="Arial" panose="020B0604020202020204" pitchFamily="34" charset="0"/>
              </a:rPr>
              <a:t>本着公开公平公正的原则，积极宣传国家的资助政策，班主任重点向已知的家庭困难学生推荐学生资助，学生自愿申请，然后快速录入审核，履行资助流程。</a:t>
            </a:r>
            <a:endParaRPr lang="en-US" altLang="zh-CN" sz="14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20" name="矩形 18"/>
          <p:cNvSpPr>
            <a:spLocks noChangeArrowheads="1"/>
          </p:cNvSpPr>
          <p:nvPr/>
        </p:nvSpPr>
        <p:spPr bwMode="auto">
          <a:xfrm>
            <a:off x="7991475" y="2457450"/>
            <a:ext cx="3008313" cy="1033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rgbClr val="445469"/>
                </a:solidFill>
                <a:latin typeface="Arial" panose="020B0604020202020204" pitchFamily="34" charset="0"/>
                <a:ea typeface="微软雅黑" panose="020B0503020204020204" pitchFamily="34" charset="-122"/>
                <a:sym typeface="Arial" panose="020B0604020202020204" pitchFamily="34" charset="0"/>
              </a:rPr>
              <a:t>通过齐全准确的学生花名册，可以提前摸清学生的基本情况，如哪些是毕业班复读学生，哪些是特殊关照的学生。</a:t>
            </a:r>
            <a:endParaRPr lang="en-US" altLang="zh-CN" sz="14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21" name="矩形 19"/>
          <p:cNvSpPr>
            <a:spLocks noChangeArrowheads="1"/>
          </p:cNvSpPr>
          <p:nvPr/>
        </p:nvSpPr>
        <p:spPr bwMode="auto">
          <a:xfrm>
            <a:off x="1360488" y="4541838"/>
            <a:ext cx="3009900"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rgbClr val="445469"/>
                </a:solidFill>
                <a:latin typeface="Arial" panose="020B0604020202020204" pitchFamily="34" charset="0"/>
                <a:ea typeface="微软雅黑" panose="020B0503020204020204" pitchFamily="34" charset="-122"/>
                <a:sym typeface="Arial" panose="020B0604020202020204" pitchFamily="34" charset="0"/>
              </a:rPr>
              <a:t>通过专有渠道获取到的家庭困难学生档案及班主任在班级摸排的家庭困难学生，建立台账。</a:t>
            </a:r>
            <a:endParaRPr lang="en-US" altLang="zh-CN" sz="14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22" name="矩形 20"/>
          <p:cNvSpPr>
            <a:spLocks noChangeArrowheads="1"/>
          </p:cNvSpPr>
          <p:nvPr/>
        </p:nvSpPr>
        <p:spPr bwMode="auto">
          <a:xfrm>
            <a:off x="7991475" y="4541838"/>
            <a:ext cx="3008313"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rgbClr val="445469"/>
                </a:solidFill>
                <a:latin typeface="Arial" panose="020B0604020202020204" pitchFamily="34" charset="0"/>
                <a:ea typeface="微软雅黑" panose="020B0503020204020204" pitchFamily="34" charset="-122"/>
                <a:sym typeface="Arial" panose="020B0604020202020204" pitchFamily="34" charset="0"/>
              </a:rPr>
              <a:t>哪些是住校的学生，做到心中有数，顺便通过宿管及班主任了解下住校学生的状况。</a:t>
            </a:r>
            <a:endParaRPr lang="en-US" altLang="zh-CN" sz="14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23" name="TextBox 13"/>
          <p:cNvSpPr txBox="1">
            <a:spLocks noChangeArrowheads="1"/>
          </p:cNvSpPr>
          <p:nvPr/>
        </p:nvSpPr>
        <p:spPr bwMode="auto">
          <a:xfrm>
            <a:off x="7991475" y="2133600"/>
            <a:ext cx="1952625"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信息齐全、准确</a:t>
            </a:r>
            <a:endParaRPr lang="en-US" altLang="zh-CN"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24" name="TextBox 13"/>
          <p:cNvSpPr txBox="1">
            <a:spLocks noChangeArrowheads="1"/>
          </p:cNvSpPr>
          <p:nvPr/>
        </p:nvSpPr>
        <p:spPr bwMode="auto">
          <a:xfrm>
            <a:off x="7991475" y="4264025"/>
            <a:ext cx="1952625"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宿管提供</a:t>
            </a:r>
            <a:endParaRPr lang="en-US" altLang="zh-CN"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25" name="TextBox 13"/>
          <p:cNvSpPr txBox="1">
            <a:spLocks noChangeArrowheads="1"/>
          </p:cNvSpPr>
          <p:nvPr/>
        </p:nvSpPr>
        <p:spPr bwMode="auto">
          <a:xfrm>
            <a:off x="1360488" y="2133600"/>
            <a:ext cx="1954212"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自愿申请，快速录入</a:t>
            </a:r>
            <a:endParaRPr lang="en-US" altLang="zh-CN"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26" name="TextBox 13"/>
          <p:cNvSpPr txBox="1">
            <a:spLocks noChangeArrowheads="1"/>
          </p:cNvSpPr>
          <p:nvPr/>
        </p:nvSpPr>
        <p:spPr bwMode="auto">
          <a:xfrm>
            <a:off x="1360488" y="4264025"/>
            <a:ext cx="1954212"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相关部门、班级提供</a:t>
            </a:r>
            <a:endParaRPr lang="en-US" altLang="zh-CN"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学生资助管理中必要的表单</a:t>
            </a:r>
            <a:endParaRPr sz="2400" b="1" kern="1200" dirty="0">
              <a:solidFill>
                <a:srgbClr val="445469"/>
              </a:solidFill>
              <a:latin typeface="Arial" panose="020B0604020202020204" pitchFamily="34" charset="0"/>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additive="base">
                                        <p:cTn id="7" dur="300" fill="hold"/>
                                        <p:tgtEl>
                                          <p:spTgt spid="21506"/>
                                        </p:tgtEl>
                                        <p:attrNameLst>
                                          <p:attrName>ppt_x</p:attrName>
                                        </p:attrNameLst>
                                      </p:cBhvr>
                                      <p:tavLst>
                                        <p:tav tm="0">
                                          <p:val>
                                            <p:strVal val="0-#ppt_w/2"/>
                                          </p:val>
                                        </p:tav>
                                        <p:tav tm="100000">
                                          <p:val>
                                            <p:strVal val="#ppt_x"/>
                                          </p:val>
                                        </p:tav>
                                      </p:tavLst>
                                    </p:anim>
                                    <p:anim calcmode="lin" valueType="num">
                                      <p:cBhvr additive="base">
                                        <p:cTn id="8" dur="300" fill="hold"/>
                                        <p:tgtEl>
                                          <p:spTgt spid="2150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1507"/>
                                        </p:tgtEl>
                                        <p:attrNameLst>
                                          <p:attrName>style.visibility</p:attrName>
                                        </p:attrNameLst>
                                      </p:cBhvr>
                                      <p:to>
                                        <p:strVal val="visible"/>
                                      </p:to>
                                    </p:set>
                                    <p:anim calcmode="lin" valueType="num">
                                      <p:cBhvr additive="base">
                                        <p:cTn id="12" dur="300" fill="hold"/>
                                        <p:tgtEl>
                                          <p:spTgt spid="21507"/>
                                        </p:tgtEl>
                                        <p:attrNameLst>
                                          <p:attrName>ppt_x</p:attrName>
                                        </p:attrNameLst>
                                      </p:cBhvr>
                                      <p:tavLst>
                                        <p:tav tm="0">
                                          <p:val>
                                            <p:strVal val="0-#ppt_w/2"/>
                                          </p:val>
                                        </p:tav>
                                        <p:tav tm="100000">
                                          <p:val>
                                            <p:strVal val="#ppt_x"/>
                                          </p:val>
                                        </p:tav>
                                      </p:tavLst>
                                    </p:anim>
                                    <p:anim calcmode="lin" valueType="num">
                                      <p:cBhvr additive="base">
                                        <p:cTn id="13" dur="300" fill="hold"/>
                                        <p:tgtEl>
                                          <p:spTgt spid="2150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21508"/>
                                        </p:tgtEl>
                                        <p:attrNameLst>
                                          <p:attrName>style.visibility</p:attrName>
                                        </p:attrNameLst>
                                      </p:cBhvr>
                                      <p:to>
                                        <p:strVal val="visible"/>
                                      </p:to>
                                    </p:set>
                                    <p:anim calcmode="lin" valueType="num">
                                      <p:cBhvr additive="base">
                                        <p:cTn id="17" dur="300" fill="hold"/>
                                        <p:tgtEl>
                                          <p:spTgt spid="21508"/>
                                        </p:tgtEl>
                                        <p:attrNameLst>
                                          <p:attrName>ppt_x</p:attrName>
                                        </p:attrNameLst>
                                      </p:cBhvr>
                                      <p:tavLst>
                                        <p:tav tm="0">
                                          <p:val>
                                            <p:strVal val="0-#ppt_w/2"/>
                                          </p:val>
                                        </p:tav>
                                        <p:tav tm="100000">
                                          <p:val>
                                            <p:strVal val="#ppt_x"/>
                                          </p:val>
                                        </p:tav>
                                      </p:tavLst>
                                    </p:anim>
                                    <p:anim calcmode="lin" valueType="num">
                                      <p:cBhvr additive="base">
                                        <p:cTn id="18" dur="300" fill="hold"/>
                                        <p:tgtEl>
                                          <p:spTgt spid="2150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21509"/>
                                        </p:tgtEl>
                                        <p:attrNameLst>
                                          <p:attrName>style.visibility</p:attrName>
                                        </p:attrNameLst>
                                      </p:cBhvr>
                                      <p:to>
                                        <p:strVal val="visible"/>
                                      </p:to>
                                    </p:set>
                                    <p:anim calcmode="lin" valueType="num">
                                      <p:cBhvr additive="base">
                                        <p:cTn id="22" dur="300" fill="hold"/>
                                        <p:tgtEl>
                                          <p:spTgt spid="21509"/>
                                        </p:tgtEl>
                                        <p:attrNameLst>
                                          <p:attrName>ppt_x</p:attrName>
                                        </p:attrNameLst>
                                      </p:cBhvr>
                                      <p:tavLst>
                                        <p:tav tm="0">
                                          <p:val>
                                            <p:strVal val="0-#ppt_w/2"/>
                                          </p:val>
                                        </p:tav>
                                        <p:tav tm="100000">
                                          <p:val>
                                            <p:strVal val="#ppt_x"/>
                                          </p:val>
                                        </p:tav>
                                      </p:tavLst>
                                    </p:anim>
                                    <p:anim calcmode="lin" valueType="num">
                                      <p:cBhvr additive="base">
                                        <p:cTn id="23" dur="300" fill="hold"/>
                                        <p:tgtEl>
                                          <p:spTgt spid="2150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21510"/>
                                        </p:tgtEl>
                                        <p:attrNameLst>
                                          <p:attrName>style.visibility</p:attrName>
                                        </p:attrNameLst>
                                      </p:cBhvr>
                                      <p:to>
                                        <p:strVal val="visible"/>
                                      </p:to>
                                    </p:set>
                                    <p:anim calcmode="lin" valueType="num">
                                      <p:cBhvr additive="base">
                                        <p:cTn id="27" dur="300" fill="hold"/>
                                        <p:tgtEl>
                                          <p:spTgt spid="21510"/>
                                        </p:tgtEl>
                                        <p:attrNameLst>
                                          <p:attrName>ppt_x</p:attrName>
                                        </p:attrNameLst>
                                      </p:cBhvr>
                                      <p:tavLst>
                                        <p:tav tm="0">
                                          <p:val>
                                            <p:strVal val="0-#ppt_w/2"/>
                                          </p:val>
                                        </p:tav>
                                        <p:tav tm="100000">
                                          <p:val>
                                            <p:strVal val="#ppt_x"/>
                                          </p:val>
                                        </p:tav>
                                      </p:tavLst>
                                    </p:anim>
                                    <p:anim calcmode="lin" valueType="num">
                                      <p:cBhvr additive="base">
                                        <p:cTn id="28" dur="300" fill="hold"/>
                                        <p:tgtEl>
                                          <p:spTgt spid="2151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21511"/>
                                        </p:tgtEl>
                                        <p:attrNameLst>
                                          <p:attrName>style.visibility</p:attrName>
                                        </p:attrNameLst>
                                      </p:cBhvr>
                                      <p:to>
                                        <p:strVal val="visible"/>
                                      </p:to>
                                    </p:set>
                                    <p:anim calcmode="lin" valueType="num">
                                      <p:cBhvr additive="base">
                                        <p:cTn id="32" dur="300" fill="hold"/>
                                        <p:tgtEl>
                                          <p:spTgt spid="21511"/>
                                        </p:tgtEl>
                                        <p:attrNameLst>
                                          <p:attrName>ppt_x</p:attrName>
                                        </p:attrNameLst>
                                      </p:cBhvr>
                                      <p:tavLst>
                                        <p:tav tm="0">
                                          <p:val>
                                            <p:strVal val="0-#ppt_w/2"/>
                                          </p:val>
                                        </p:tav>
                                        <p:tav tm="100000">
                                          <p:val>
                                            <p:strVal val="#ppt_x"/>
                                          </p:val>
                                        </p:tav>
                                      </p:tavLst>
                                    </p:anim>
                                    <p:anim calcmode="lin" valueType="num">
                                      <p:cBhvr additive="base">
                                        <p:cTn id="33" dur="300" fill="hold"/>
                                        <p:tgtEl>
                                          <p:spTgt spid="21511"/>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21512"/>
                                        </p:tgtEl>
                                        <p:attrNameLst>
                                          <p:attrName>style.visibility</p:attrName>
                                        </p:attrNameLst>
                                      </p:cBhvr>
                                      <p:to>
                                        <p:strVal val="visible"/>
                                      </p:to>
                                    </p:set>
                                    <p:anim calcmode="lin" valueType="num">
                                      <p:cBhvr additive="base">
                                        <p:cTn id="37" dur="300" fill="hold"/>
                                        <p:tgtEl>
                                          <p:spTgt spid="21512"/>
                                        </p:tgtEl>
                                        <p:attrNameLst>
                                          <p:attrName>ppt_x</p:attrName>
                                        </p:attrNameLst>
                                      </p:cBhvr>
                                      <p:tavLst>
                                        <p:tav tm="0">
                                          <p:val>
                                            <p:strVal val="0-#ppt_w/2"/>
                                          </p:val>
                                        </p:tav>
                                        <p:tav tm="100000">
                                          <p:val>
                                            <p:strVal val="#ppt_x"/>
                                          </p:val>
                                        </p:tav>
                                      </p:tavLst>
                                    </p:anim>
                                    <p:anim calcmode="lin" valueType="num">
                                      <p:cBhvr additive="base">
                                        <p:cTn id="38" dur="300" fill="hold"/>
                                        <p:tgtEl>
                                          <p:spTgt spid="21512"/>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21513"/>
                                        </p:tgtEl>
                                        <p:attrNameLst>
                                          <p:attrName>style.visibility</p:attrName>
                                        </p:attrNameLst>
                                      </p:cBhvr>
                                      <p:to>
                                        <p:strVal val="visible"/>
                                      </p:to>
                                    </p:set>
                                    <p:anim calcmode="lin" valueType="num">
                                      <p:cBhvr additive="base">
                                        <p:cTn id="42" dur="300" fill="hold"/>
                                        <p:tgtEl>
                                          <p:spTgt spid="21513"/>
                                        </p:tgtEl>
                                        <p:attrNameLst>
                                          <p:attrName>ppt_x</p:attrName>
                                        </p:attrNameLst>
                                      </p:cBhvr>
                                      <p:tavLst>
                                        <p:tav tm="0">
                                          <p:val>
                                            <p:strVal val="0-#ppt_w/2"/>
                                          </p:val>
                                        </p:tav>
                                        <p:tav tm="100000">
                                          <p:val>
                                            <p:strVal val="#ppt_x"/>
                                          </p:val>
                                        </p:tav>
                                      </p:tavLst>
                                    </p:anim>
                                    <p:anim calcmode="lin" valueType="num">
                                      <p:cBhvr additive="base">
                                        <p:cTn id="43" dur="300" fill="hold"/>
                                        <p:tgtEl>
                                          <p:spTgt spid="21513"/>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8" fill="hold" nodeType="afterEffect">
                                  <p:stCondLst>
                                    <p:cond delay="0"/>
                                  </p:stCondLst>
                                  <p:childTnLst>
                                    <p:set>
                                      <p:cBhvr>
                                        <p:cTn id="46" dur="1" fill="hold">
                                          <p:stCondLst>
                                            <p:cond delay="0"/>
                                          </p:stCondLst>
                                        </p:cTn>
                                        <p:tgtEl>
                                          <p:spTgt spid="21514"/>
                                        </p:tgtEl>
                                        <p:attrNameLst>
                                          <p:attrName>style.visibility</p:attrName>
                                        </p:attrNameLst>
                                      </p:cBhvr>
                                      <p:to>
                                        <p:strVal val="visible"/>
                                      </p:to>
                                    </p:set>
                                    <p:anim calcmode="lin" valueType="num">
                                      <p:cBhvr additive="base">
                                        <p:cTn id="47" dur="300" fill="hold"/>
                                        <p:tgtEl>
                                          <p:spTgt spid="21514"/>
                                        </p:tgtEl>
                                        <p:attrNameLst>
                                          <p:attrName>ppt_x</p:attrName>
                                        </p:attrNameLst>
                                      </p:cBhvr>
                                      <p:tavLst>
                                        <p:tav tm="0">
                                          <p:val>
                                            <p:strVal val="0-#ppt_w/2"/>
                                          </p:val>
                                        </p:tav>
                                        <p:tav tm="100000">
                                          <p:val>
                                            <p:strVal val="#ppt_x"/>
                                          </p:val>
                                        </p:tav>
                                      </p:tavLst>
                                    </p:anim>
                                    <p:anim calcmode="lin" valueType="num">
                                      <p:cBhvr additive="base">
                                        <p:cTn id="48" dur="300" fill="hold"/>
                                        <p:tgtEl>
                                          <p:spTgt spid="21514"/>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8" fill="hold" grpId="0" nodeType="afterEffect">
                                  <p:stCondLst>
                                    <p:cond delay="0"/>
                                  </p:stCondLst>
                                  <p:childTnLst>
                                    <p:set>
                                      <p:cBhvr>
                                        <p:cTn id="51" dur="1" fill="hold">
                                          <p:stCondLst>
                                            <p:cond delay="0"/>
                                          </p:stCondLst>
                                        </p:cTn>
                                        <p:tgtEl>
                                          <p:spTgt spid="21515"/>
                                        </p:tgtEl>
                                        <p:attrNameLst>
                                          <p:attrName>style.visibility</p:attrName>
                                        </p:attrNameLst>
                                      </p:cBhvr>
                                      <p:to>
                                        <p:strVal val="visible"/>
                                      </p:to>
                                    </p:set>
                                    <p:anim calcmode="lin" valueType="num">
                                      <p:cBhvr additive="base">
                                        <p:cTn id="52" dur="300" fill="hold"/>
                                        <p:tgtEl>
                                          <p:spTgt spid="21515"/>
                                        </p:tgtEl>
                                        <p:attrNameLst>
                                          <p:attrName>ppt_x</p:attrName>
                                        </p:attrNameLst>
                                      </p:cBhvr>
                                      <p:tavLst>
                                        <p:tav tm="0">
                                          <p:val>
                                            <p:strVal val="0-#ppt_w/2"/>
                                          </p:val>
                                        </p:tav>
                                        <p:tav tm="100000">
                                          <p:val>
                                            <p:strVal val="#ppt_x"/>
                                          </p:val>
                                        </p:tav>
                                      </p:tavLst>
                                    </p:anim>
                                    <p:anim calcmode="lin" valueType="num">
                                      <p:cBhvr additive="base">
                                        <p:cTn id="53" dur="300" fill="hold"/>
                                        <p:tgtEl>
                                          <p:spTgt spid="21515"/>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2" presetClass="entr" presetSubtype="8" fill="hold" grpId="0" nodeType="afterEffect">
                                  <p:stCondLst>
                                    <p:cond delay="0"/>
                                  </p:stCondLst>
                                  <p:childTnLst>
                                    <p:set>
                                      <p:cBhvr>
                                        <p:cTn id="56" dur="1" fill="hold">
                                          <p:stCondLst>
                                            <p:cond delay="0"/>
                                          </p:stCondLst>
                                        </p:cTn>
                                        <p:tgtEl>
                                          <p:spTgt spid="21516"/>
                                        </p:tgtEl>
                                        <p:attrNameLst>
                                          <p:attrName>style.visibility</p:attrName>
                                        </p:attrNameLst>
                                      </p:cBhvr>
                                      <p:to>
                                        <p:strVal val="visible"/>
                                      </p:to>
                                    </p:set>
                                    <p:anim calcmode="lin" valueType="num">
                                      <p:cBhvr additive="base">
                                        <p:cTn id="57" dur="300" fill="hold"/>
                                        <p:tgtEl>
                                          <p:spTgt spid="21516"/>
                                        </p:tgtEl>
                                        <p:attrNameLst>
                                          <p:attrName>ppt_x</p:attrName>
                                        </p:attrNameLst>
                                      </p:cBhvr>
                                      <p:tavLst>
                                        <p:tav tm="0">
                                          <p:val>
                                            <p:strVal val="0-#ppt_w/2"/>
                                          </p:val>
                                        </p:tav>
                                        <p:tav tm="100000">
                                          <p:val>
                                            <p:strVal val="#ppt_x"/>
                                          </p:val>
                                        </p:tav>
                                      </p:tavLst>
                                    </p:anim>
                                    <p:anim calcmode="lin" valueType="num">
                                      <p:cBhvr additive="base">
                                        <p:cTn id="58" dur="300" fill="hold"/>
                                        <p:tgtEl>
                                          <p:spTgt spid="21516"/>
                                        </p:tgtEl>
                                        <p:attrNameLst>
                                          <p:attrName>ppt_y</p:attrName>
                                        </p:attrNameLst>
                                      </p:cBhvr>
                                      <p:tavLst>
                                        <p:tav tm="0">
                                          <p:val>
                                            <p:strVal val="#ppt_y"/>
                                          </p:val>
                                        </p:tav>
                                        <p:tav tm="100000">
                                          <p:val>
                                            <p:strVal val="#ppt_y"/>
                                          </p:val>
                                        </p:tav>
                                      </p:tavLst>
                                    </p:anim>
                                  </p:childTnLst>
                                </p:cTn>
                              </p:par>
                            </p:childTnLst>
                          </p:cTn>
                        </p:par>
                        <p:par>
                          <p:cTn id="59" fill="hold">
                            <p:stCondLst>
                              <p:cond delay="5500"/>
                            </p:stCondLst>
                            <p:childTnLst>
                              <p:par>
                                <p:cTn id="60" presetID="2" presetClass="entr" presetSubtype="8" fill="hold" grpId="0" nodeType="afterEffect">
                                  <p:stCondLst>
                                    <p:cond delay="0"/>
                                  </p:stCondLst>
                                  <p:childTnLst>
                                    <p:set>
                                      <p:cBhvr>
                                        <p:cTn id="61" dur="1" fill="hold">
                                          <p:stCondLst>
                                            <p:cond delay="0"/>
                                          </p:stCondLst>
                                        </p:cTn>
                                        <p:tgtEl>
                                          <p:spTgt spid="21517"/>
                                        </p:tgtEl>
                                        <p:attrNameLst>
                                          <p:attrName>style.visibility</p:attrName>
                                        </p:attrNameLst>
                                      </p:cBhvr>
                                      <p:to>
                                        <p:strVal val="visible"/>
                                      </p:to>
                                    </p:set>
                                    <p:anim calcmode="lin" valueType="num">
                                      <p:cBhvr additive="base">
                                        <p:cTn id="62" dur="300" fill="hold"/>
                                        <p:tgtEl>
                                          <p:spTgt spid="21517"/>
                                        </p:tgtEl>
                                        <p:attrNameLst>
                                          <p:attrName>ppt_x</p:attrName>
                                        </p:attrNameLst>
                                      </p:cBhvr>
                                      <p:tavLst>
                                        <p:tav tm="0">
                                          <p:val>
                                            <p:strVal val="0-#ppt_w/2"/>
                                          </p:val>
                                        </p:tav>
                                        <p:tav tm="100000">
                                          <p:val>
                                            <p:strVal val="#ppt_x"/>
                                          </p:val>
                                        </p:tav>
                                      </p:tavLst>
                                    </p:anim>
                                    <p:anim calcmode="lin" valueType="num">
                                      <p:cBhvr additive="base">
                                        <p:cTn id="63" dur="300" fill="hold"/>
                                        <p:tgtEl>
                                          <p:spTgt spid="21517"/>
                                        </p:tgtEl>
                                        <p:attrNameLst>
                                          <p:attrName>ppt_y</p:attrName>
                                        </p:attrNameLst>
                                      </p:cBhvr>
                                      <p:tavLst>
                                        <p:tav tm="0">
                                          <p:val>
                                            <p:strVal val="#ppt_y"/>
                                          </p:val>
                                        </p:tav>
                                        <p:tav tm="100000">
                                          <p:val>
                                            <p:strVal val="#ppt_y"/>
                                          </p:val>
                                        </p:tav>
                                      </p:tavLst>
                                    </p:anim>
                                  </p:childTnLst>
                                </p:cTn>
                              </p:par>
                            </p:childTnLst>
                          </p:cTn>
                        </p:par>
                        <p:par>
                          <p:cTn id="64" fill="hold">
                            <p:stCondLst>
                              <p:cond delay="6000"/>
                            </p:stCondLst>
                            <p:childTnLst>
                              <p:par>
                                <p:cTn id="65" presetID="2" presetClass="entr" presetSubtype="8" fill="hold" grpId="0" nodeType="afterEffect">
                                  <p:stCondLst>
                                    <p:cond delay="0"/>
                                  </p:stCondLst>
                                  <p:childTnLst>
                                    <p:set>
                                      <p:cBhvr>
                                        <p:cTn id="66" dur="1" fill="hold">
                                          <p:stCondLst>
                                            <p:cond delay="0"/>
                                          </p:stCondLst>
                                        </p:cTn>
                                        <p:tgtEl>
                                          <p:spTgt spid="21518"/>
                                        </p:tgtEl>
                                        <p:attrNameLst>
                                          <p:attrName>style.visibility</p:attrName>
                                        </p:attrNameLst>
                                      </p:cBhvr>
                                      <p:to>
                                        <p:strVal val="visible"/>
                                      </p:to>
                                    </p:set>
                                    <p:anim calcmode="lin" valueType="num">
                                      <p:cBhvr additive="base">
                                        <p:cTn id="67" dur="300" fill="hold"/>
                                        <p:tgtEl>
                                          <p:spTgt spid="21518"/>
                                        </p:tgtEl>
                                        <p:attrNameLst>
                                          <p:attrName>ppt_x</p:attrName>
                                        </p:attrNameLst>
                                      </p:cBhvr>
                                      <p:tavLst>
                                        <p:tav tm="0">
                                          <p:val>
                                            <p:strVal val="0-#ppt_w/2"/>
                                          </p:val>
                                        </p:tav>
                                        <p:tav tm="100000">
                                          <p:val>
                                            <p:strVal val="#ppt_x"/>
                                          </p:val>
                                        </p:tav>
                                      </p:tavLst>
                                    </p:anim>
                                    <p:anim calcmode="lin" valueType="num">
                                      <p:cBhvr additive="base">
                                        <p:cTn id="68" dur="300" fill="hold"/>
                                        <p:tgtEl>
                                          <p:spTgt spid="21518"/>
                                        </p:tgtEl>
                                        <p:attrNameLst>
                                          <p:attrName>ppt_y</p:attrName>
                                        </p:attrNameLst>
                                      </p:cBhvr>
                                      <p:tavLst>
                                        <p:tav tm="0">
                                          <p:val>
                                            <p:strVal val="#ppt_y"/>
                                          </p:val>
                                        </p:tav>
                                        <p:tav tm="100000">
                                          <p:val>
                                            <p:strVal val="#ppt_y"/>
                                          </p:val>
                                        </p:tav>
                                      </p:tavLst>
                                    </p:anim>
                                  </p:childTnLst>
                                </p:cTn>
                              </p:par>
                            </p:childTnLst>
                          </p:cTn>
                        </p:par>
                        <p:par>
                          <p:cTn id="69" fill="hold">
                            <p:stCondLst>
                              <p:cond delay="6500"/>
                            </p:stCondLst>
                            <p:childTnLst>
                              <p:par>
                                <p:cTn id="70" presetID="2" presetClass="entr" presetSubtype="8" fill="hold" grpId="0" nodeType="afterEffect">
                                  <p:stCondLst>
                                    <p:cond delay="0"/>
                                  </p:stCondLst>
                                  <p:childTnLst>
                                    <p:set>
                                      <p:cBhvr>
                                        <p:cTn id="71" dur="1" fill="hold">
                                          <p:stCondLst>
                                            <p:cond delay="0"/>
                                          </p:stCondLst>
                                        </p:cTn>
                                        <p:tgtEl>
                                          <p:spTgt spid="21519"/>
                                        </p:tgtEl>
                                        <p:attrNameLst>
                                          <p:attrName>style.visibility</p:attrName>
                                        </p:attrNameLst>
                                      </p:cBhvr>
                                      <p:to>
                                        <p:strVal val="visible"/>
                                      </p:to>
                                    </p:set>
                                    <p:anim calcmode="lin" valueType="num">
                                      <p:cBhvr additive="base">
                                        <p:cTn id="72" dur="300" fill="hold"/>
                                        <p:tgtEl>
                                          <p:spTgt spid="21519"/>
                                        </p:tgtEl>
                                        <p:attrNameLst>
                                          <p:attrName>ppt_x</p:attrName>
                                        </p:attrNameLst>
                                      </p:cBhvr>
                                      <p:tavLst>
                                        <p:tav tm="0">
                                          <p:val>
                                            <p:strVal val="0-#ppt_w/2"/>
                                          </p:val>
                                        </p:tav>
                                        <p:tav tm="100000">
                                          <p:val>
                                            <p:strVal val="#ppt_x"/>
                                          </p:val>
                                        </p:tav>
                                      </p:tavLst>
                                    </p:anim>
                                    <p:anim calcmode="lin" valueType="num">
                                      <p:cBhvr additive="base">
                                        <p:cTn id="73" dur="300" fill="hold"/>
                                        <p:tgtEl>
                                          <p:spTgt spid="21519"/>
                                        </p:tgtEl>
                                        <p:attrNameLst>
                                          <p:attrName>ppt_y</p:attrName>
                                        </p:attrNameLst>
                                      </p:cBhvr>
                                      <p:tavLst>
                                        <p:tav tm="0">
                                          <p:val>
                                            <p:strVal val="#ppt_y"/>
                                          </p:val>
                                        </p:tav>
                                        <p:tav tm="100000">
                                          <p:val>
                                            <p:strVal val="#ppt_y"/>
                                          </p:val>
                                        </p:tav>
                                      </p:tavLst>
                                    </p:anim>
                                  </p:childTnLst>
                                </p:cTn>
                              </p:par>
                            </p:childTnLst>
                          </p:cTn>
                        </p:par>
                        <p:par>
                          <p:cTn id="74" fill="hold">
                            <p:stCondLst>
                              <p:cond delay="7000"/>
                            </p:stCondLst>
                            <p:childTnLst>
                              <p:par>
                                <p:cTn id="75" presetID="2" presetClass="entr" presetSubtype="8" fill="hold" grpId="0" nodeType="afterEffect">
                                  <p:stCondLst>
                                    <p:cond delay="0"/>
                                  </p:stCondLst>
                                  <p:childTnLst>
                                    <p:set>
                                      <p:cBhvr>
                                        <p:cTn id="76" dur="1" fill="hold">
                                          <p:stCondLst>
                                            <p:cond delay="0"/>
                                          </p:stCondLst>
                                        </p:cTn>
                                        <p:tgtEl>
                                          <p:spTgt spid="21520"/>
                                        </p:tgtEl>
                                        <p:attrNameLst>
                                          <p:attrName>style.visibility</p:attrName>
                                        </p:attrNameLst>
                                      </p:cBhvr>
                                      <p:to>
                                        <p:strVal val="visible"/>
                                      </p:to>
                                    </p:set>
                                    <p:anim calcmode="lin" valueType="num">
                                      <p:cBhvr additive="base">
                                        <p:cTn id="77" dur="300" fill="hold"/>
                                        <p:tgtEl>
                                          <p:spTgt spid="21520"/>
                                        </p:tgtEl>
                                        <p:attrNameLst>
                                          <p:attrName>ppt_x</p:attrName>
                                        </p:attrNameLst>
                                      </p:cBhvr>
                                      <p:tavLst>
                                        <p:tav tm="0">
                                          <p:val>
                                            <p:strVal val="0-#ppt_w/2"/>
                                          </p:val>
                                        </p:tav>
                                        <p:tav tm="100000">
                                          <p:val>
                                            <p:strVal val="#ppt_x"/>
                                          </p:val>
                                        </p:tav>
                                      </p:tavLst>
                                    </p:anim>
                                    <p:anim calcmode="lin" valueType="num">
                                      <p:cBhvr additive="base">
                                        <p:cTn id="78" dur="300" fill="hold"/>
                                        <p:tgtEl>
                                          <p:spTgt spid="21520"/>
                                        </p:tgtEl>
                                        <p:attrNameLst>
                                          <p:attrName>ppt_y</p:attrName>
                                        </p:attrNameLst>
                                      </p:cBhvr>
                                      <p:tavLst>
                                        <p:tav tm="0">
                                          <p:val>
                                            <p:strVal val="#ppt_y"/>
                                          </p:val>
                                        </p:tav>
                                        <p:tav tm="100000">
                                          <p:val>
                                            <p:strVal val="#ppt_y"/>
                                          </p:val>
                                        </p:tav>
                                      </p:tavLst>
                                    </p:anim>
                                  </p:childTnLst>
                                </p:cTn>
                              </p:par>
                            </p:childTnLst>
                          </p:cTn>
                        </p:par>
                        <p:par>
                          <p:cTn id="79" fill="hold">
                            <p:stCondLst>
                              <p:cond delay="7500"/>
                            </p:stCondLst>
                            <p:childTnLst>
                              <p:par>
                                <p:cTn id="80" presetID="2" presetClass="entr" presetSubtype="8" fill="hold" grpId="0" nodeType="afterEffect">
                                  <p:stCondLst>
                                    <p:cond delay="0"/>
                                  </p:stCondLst>
                                  <p:childTnLst>
                                    <p:set>
                                      <p:cBhvr>
                                        <p:cTn id="81" dur="1" fill="hold">
                                          <p:stCondLst>
                                            <p:cond delay="0"/>
                                          </p:stCondLst>
                                        </p:cTn>
                                        <p:tgtEl>
                                          <p:spTgt spid="21521"/>
                                        </p:tgtEl>
                                        <p:attrNameLst>
                                          <p:attrName>style.visibility</p:attrName>
                                        </p:attrNameLst>
                                      </p:cBhvr>
                                      <p:to>
                                        <p:strVal val="visible"/>
                                      </p:to>
                                    </p:set>
                                    <p:anim calcmode="lin" valueType="num">
                                      <p:cBhvr additive="base">
                                        <p:cTn id="82" dur="300" fill="hold"/>
                                        <p:tgtEl>
                                          <p:spTgt spid="21521"/>
                                        </p:tgtEl>
                                        <p:attrNameLst>
                                          <p:attrName>ppt_x</p:attrName>
                                        </p:attrNameLst>
                                      </p:cBhvr>
                                      <p:tavLst>
                                        <p:tav tm="0">
                                          <p:val>
                                            <p:strVal val="0-#ppt_w/2"/>
                                          </p:val>
                                        </p:tav>
                                        <p:tav tm="100000">
                                          <p:val>
                                            <p:strVal val="#ppt_x"/>
                                          </p:val>
                                        </p:tav>
                                      </p:tavLst>
                                    </p:anim>
                                    <p:anim calcmode="lin" valueType="num">
                                      <p:cBhvr additive="base">
                                        <p:cTn id="83" dur="300" fill="hold"/>
                                        <p:tgtEl>
                                          <p:spTgt spid="21521"/>
                                        </p:tgtEl>
                                        <p:attrNameLst>
                                          <p:attrName>ppt_y</p:attrName>
                                        </p:attrNameLst>
                                      </p:cBhvr>
                                      <p:tavLst>
                                        <p:tav tm="0">
                                          <p:val>
                                            <p:strVal val="#ppt_y"/>
                                          </p:val>
                                        </p:tav>
                                        <p:tav tm="100000">
                                          <p:val>
                                            <p:strVal val="#ppt_y"/>
                                          </p:val>
                                        </p:tav>
                                      </p:tavLst>
                                    </p:anim>
                                  </p:childTnLst>
                                </p:cTn>
                              </p:par>
                            </p:childTnLst>
                          </p:cTn>
                        </p:par>
                        <p:par>
                          <p:cTn id="84" fill="hold">
                            <p:stCondLst>
                              <p:cond delay="8000"/>
                            </p:stCondLst>
                            <p:childTnLst>
                              <p:par>
                                <p:cTn id="85" presetID="2" presetClass="entr" presetSubtype="8" fill="hold" grpId="0" nodeType="afterEffect">
                                  <p:stCondLst>
                                    <p:cond delay="0"/>
                                  </p:stCondLst>
                                  <p:childTnLst>
                                    <p:set>
                                      <p:cBhvr>
                                        <p:cTn id="86" dur="1" fill="hold">
                                          <p:stCondLst>
                                            <p:cond delay="0"/>
                                          </p:stCondLst>
                                        </p:cTn>
                                        <p:tgtEl>
                                          <p:spTgt spid="21522"/>
                                        </p:tgtEl>
                                        <p:attrNameLst>
                                          <p:attrName>style.visibility</p:attrName>
                                        </p:attrNameLst>
                                      </p:cBhvr>
                                      <p:to>
                                        <p:strVal val="visible"/>
                                      </p:to>
                                    </p:set>
                                    <p:anim calcmode="lin" valueType="num">
                                      <p:cBhvr additive="base">
                                        <p:cTn id="87" dur="300" fill="hold"/>
                                        <p:tgtEl>
                                          <p:spTgt spid="21522"/>
                                        </p:tgtEl>
                                        <p:attrNameLst>
                                          <p:attrName>ppt_x</p:attrName>
                                        </p:attrNameLst>
                                      </p:cBhvr>
                                      <p:tavLst>
                                        <p:tav tm="0">
                                          <p:val>
                                            <p:strVal val="0-#ppt_w/2"/>
                                          </p:val>
                                        </p:tav>
                                        <p:tav tm="100000">
                                          <p:val>
                                            <p:strVal val="#ppt_x"/>
                                          </p:val>
                                        </p:tav>
                                      </p:tavLst>
                                    </p:anim>
                                    <p:anim calcmode="lin" valueType="num">
                                      <p:cBhvr additive="base">
                                        <p:cTn id="88" dur="300" fill="hold"/>
                                        <p:tgtEl>
                                          <p:spTgt spid="21522"/>
                                        </p:tgtEl>
                                        <p:attrNameLst>
                                          <p:attrName>ppt_y</p:attrName>
                                        </p:attrNameLst>
                                      </p:cBhvr>
                                      <p:tavLst>
                                        <p:tav tm="0">
                                          <p:val>
                                            <p:strVal val="#ppt_y"/>
                                          </p:val>
                                        </p:tav>
                                        <p:tav tm="100000">
                                          <p:val>
                                            <p:strVal val="#ppt_y"/>
                                          </p:val>
                                        </p:tav>
                                      </p:tavLst>
                                    </p:anim>
                                  </p:childTnLst>
                                </p:cTn>
                              </p:par>
                            </p:childTnLst>
                          </p:cTn>
                        </p:par>
                        <p:par>
                          <p:cTn id="89" fill="hold">
                            <p:stCondLst>
                              <p:cond delay="8500"/>
                            </p:stCondLst>
                            <p:childTnLst>
                              <p:par>
                                <p:cTn id="90" presetID="2" presetClass="entr" presetSubtype="8" fill="hold" grpId="0" nodeType="afterEffect">
                                  <p:stCondLst>
                                    <p:cond delay="0"/>
                                  </p:stCondLst>
                                  <p:childTnLst>
                                    <p:set>
                                      <p:cBhvr>
                                        <p:cTn id="91" dur="1" fill="hold">
                                          <p:stCondLst>
                                            <p:cond delay="0"/>
                                          </p:stCondLst>
                                        </p:cTn>
                                        <p:tgtEl>
                                          <p:spTgt spid="21523"/>
                                        </p:tgtEl>
                                        <p:attrNameLst>
                                          <p:attrName>style.visibility</p:attrName>
                                        </p:attrNameLst>
                                      </p:cBhvr>
                                      <p:to>
                                        <p:strVal val="visible"/>
                                      </p:to>
                                    </p:set>
                                    <p:anim calcmode="lin" valueType="num">
                                      <p:cBhvr additive="base">
                                        <p:cTn id="92" dur="300" fill="hold"/>
                                        <p:tgtEl>
                                          <p:spTgt spid="21523"/>
                                        </p:tgtEl>
                                        <p:attrNameLst>
                                          <p:attrName>ppt_x</p:attrName>
                                        </p:attrNameLst>
                                      </p:cBhvr>
                                      <p:tavLst>
                                        <p:tav tm="0">
                                          <p:val>
                                            <p:strVal val="0-#ppt_w/2"/>
                                          </p:val>
                                        </p:tav>
                                        <p:tav tm="100000">
                                          <p:val>
                                            <p:strVal val="#ppt_x"/>
                                          </p:val>
                                        </p:tav>
                                      </p:tavLst>
                                    </p:anim>
                                    <p:anim calcmode="lin" valueType="num">
                                      <p:cBhvr additive="base">
                                        <p:cTn id="93" dur="300" fill="hold"/>
                                        <p:tgtEl>
                                          <p:spTgt spid="21523"/>
                                        </p:tgtEl>
                                        <p:attrNameLst>
                                          <p:attrName>ppt_y</p:attrName>
                                        </p:attrNameLst>
                                      </p:cBhvr>
                                      <p:tavLst>
                                        <p:tav tm="0">
                                          <p:val>
                                            <p:strVal val="#ppt_y"/>
                                          </p:val>
                                        </p:tav>
                                        <p:tav tm="100000">
                                          <p:val>
                                            <p:strVal val="#ppt_y"/>
                                          </p:val>
                                        </p:tav>
                                      </p:tavLst>
                                    </p:anim>
                                  </p:childTnLst>
                                </p:cTn>
                              </p:par>
                            </p:childTnLst>
                          </p:cTn>
                        </p:par>
                        <p:par>
                          <p:cTn id="94" fill="hold">
                            <p:stCondLst>
                              <p:cond delay="9000"/>
                            </p:stCondLst>
                            <p:childTnLst>
                              <p:par>
                                <p:cTn id="95" presetID="2" presetClass="entr" presetSubtype="8" fill="hold" grpId="0" nodeType="afterEffect">
                                  <p:stCondLst>
                                    <p:cond delay="0"/>
                                  </p:stCondLst>
                                  <p:childTnLst>
                                    <p:set>
                                      <p:cBhvr>
                                        <p:cTn id="96" dur="1" fill="hold">
                                          <p:stCondLst>
                                            <p:cond delay="0"/>
                                          </p:stCondLst>
                                        </p:cTn>
                                        <p:tgtEl>
                                          <p:spTgt spid="21524"/>
                                        </p:tgtEl>
                                        <p:attrNameLst>
                                          <p:attrName>style.visibility</p:attrName>
                                        </p:attrNameLst>
                                      </p:cBhvr>
                                      <p:to>
                                        <p:strVal val="visible"/>
                                      </p:to>
                                    </p:set>
                                    <p:anim calcmode="lin" valueType="num">
                                      <p:cBhvr additive="base">
                                        <p:cTn id="97" dur="300" fill="hold"/>
                                        <p:tgtEl>
                                          <p:spTgt spid="21524"/>
                                        </p:tgtEl>
                                        <p:attrNameLst>
                                          <p:attrName>ppt_x</p:attrName>
                                        </p:attrNameLst>
                                      </p:cBhvr>
                                      <p:tavLst>
                                        <p:tav tm="0">
                                          <p:val>
                                            <p:strVal val="0-#ppt_w/2"/>
                                          </p:val>
                                        </p:tav>
                                        <p:tav tm="100000">
                                          <p:val>
                                            <p:strVal val="#ppt_x"/>
                                          </p:val>
                                        </p:tav>
                                      </p:tavLst>
                                    </p:anim>
                                    <p:anim calcmode="lin" valueType="num">
                                      <p:cBhvr additive="base">
                                        <p:cTn id="98" dur="300" fill="hold"/>
                                        <p:tgtEl>
                                          <p:spTgt spid="21524"/>
                                        </p:tgtEl>
                                        <p:attrNameLst>
                                          <p:attrName>ppt_y</p:attrName>
                                        </p:attrNameLst>
                                      </p:cBhvr>
                                      <p:tavLst>
                                        <p:tav tm="0">
                                          <p:val>
                                            <p:strVal val="#ppt_y"/>
                                          </p:val>
                                        </p:tav>
                                        <p:tav tm="100000">
                                          <p:val>
                                            <p:strVal val="#ppt_y"/>
                                          </p:val>
                                        </p:tav>
                                      </p:tavLst>
                                    </p:anim>
                                  </p:childTnLst>
                                </p:cTn>
                              </p:par>
                            </p:childTnLst>
                          </p:cTn>
                        </p:par>
                        <p:par>
                          <p:cTn id="99" fill="hold">
                            <p:stCondLst>
                              <p:cond delay="9500"/>
                            </p:stCondLst>
                            <p:childTnLst>
                              <p:par>
                                <p:cTn id="100" presetID="2" presetClass="entr" presetSubtype="8" fill="hold" grpId="0" nodeType="afterEffect">
                                  <p:stCondLst>
                                    <p:cond delay="0"/>
                                  </p:stCondLst>
                                  <p:childTnLst>
                                    <p:set>
                                      <p:cBhvr>
                                        <p:cTn id="101" dur="1" fill="hold">
                                          <p:stCondLst>
                                            <p:cond delay="0"/>
                                          </p:stCondLst>
                                        </p:cTn>
                                        <p:tgtEl>
                                          <p:spTgt spid="21525"/>
                                        </p:tgtEl>
                                        <p:attrNameLst>
                                          <p:attrName>style.visibility</p:attrName>
                                        </p:attrNameLst>
                                      </p:cBhvr>
                                      <p:to>
                                        <p:strVal val="visible"/>
                                      </p:to>
                                    </p:set>
                                    <p:anim calcmode="lin" valueType="num">
                                      <p:cBhvr additive="base">
                                        <p:cTn id="102" dur="300" fill="hold"/>
                                        <p:tgtEl>
                                          <p:spTgt spid="21525"/>
                                        </p:tgtEl>
                                        <p:attrNameLst>
                                          <p:attrName>ppt_x</p:attrName>
                                        </p:attrNameLst>
                                      </p:cBhvr>
                                      <p:tavLst>
                                        <p:tav tm="0">
                                          <p:val>
                                            <p:strVal val="0-#ppt_w/2"/>
                                          </p:val>
                                        </p:tav>
                                        <p:tav tm="100000">
                                          <p:val>
                                            <p:strVal val="#ppt_x"/>
                                          </p:val>
                                        </p:tav>
                                      </p:tavLst>
                                    </p:anim>
                                    <p:anim calcmode="lin" valueType="num">
                                      <p:cBhvr additive="base">
                                        <p:cTn id="103" dur="300" fill="hold"/>
                                        <p:tgtEl>
                                          <p:spTgt spid="21525"/>
                                        </p:tgtEl>
                                        <p:attrNameLst>
                                          <p:attrName>ppt_y</p:attrName>
                                        </p:attrNameLst>
                                      </p:cBhvr>
                                      <p:tavLst>
                                        <p:tav tm="0">
                                          <p:val>
                                            <p:strVal val="#ppt_y"/>
                                          </p:val>
                                        </p:tav>
                                        <p:tav tm="100000">
                                          <p:val>
                                            <p:strVal val="#ppt_y"/>
                                          </p:val>
                                        </p:tav>
                                      </p:tavLst>
                                    </p:anim>
                                  </p:childTnLst>
                                </p:cTn>
                              </p:par>
                            </p:childTnLst>
                          </p:cTn>
                        </p:par>
                        <p:par>
                          <p:cTn id="104" fill="hold">
                            <p:stCondLst>
                              <p:cond delay="10000"/>
                            </p:stCondLst>
                            <p:childTnLst>
                              <p:par>
                                <p:cTn id="105" presetID="2" presetClass="entr" presetSubtype="8" fill="hold" grpId="0" nodeType="afterEffect">
                                  <p:stCondLst>
                                    <p:cond delay="0"/>
                                  </p:stCondLst>
                                  <p:childTnLst>
                                    <p:set>
                                      <p:cBhvr>
                                        <p:cTn id="106" dur="1" fill="hold">
                                          <p:stCondLst>
                                            <p:cond delay="0"/>
                                          </p:stCondLst>
                                        </p:cTn>
                                        <p:tgtEl>
                                          <p:spTgt spid="21526"/>
                                        </p:tgtEl>
                                        <p:attrNameLst>
                                          <p:attrName>style.visibility</p:attrName>
                                        </p:attrNameLst>
                                      </p:cBhvr>
                                      <p:to>
                                        <p:strVal val="visible"/>
                                      </p:to>
                                    </p:set>
                                    <p:anim calcmode="lin" valueType="num">
                                      <p:cBhvr additive="base">
                                        <p:cTn id="107" dur="300" fill="hold"/>
                                        <p:tgtEl>
                                          <p:spTgt spid="21526"/>
                                        </p:tgtEl>
                                        <p:attrNameLst>
                                          <p:attrName>ppt_x</p:attrName>
                                        </p:attrNameLst>
                                      </p:cBhvr>
                                      <p:tavLst>
                                        <p:tav tm="0">
                                          <p:val>
                                            <p:strVal val="0-#ppt_w/2"/>
                                          </p:val>
                                        </p:tav>
                                        <p:tav tm="100000">
                                          <p:val>
                                            <p:strVal val="#ppt_x"/>
                                          </p:val>
                                        </p:tav>
                                      </p:tavLst>
                                    </p:anim>
                                    <p:anim calcmode="lin" valueType="num">
                                      <p:cBhvr additive="base">
                                        <p:cTn id="108" dur="300" fill="hold"/>
                                        <p:tgtEl>
                                          <p:spTgt spid="215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animBg="1"/>
      <p:bldP spid="21507" grpId="0" animBg="1"/>
      <p:bldP spid="21508" grpId="0" animBg="1"/>
      <p:bldP spid="21509" grpId="0" animBg="1"/>
      <p:bldP spid="21510" grpId="0" animBg="1"/>
      <p:bldP spid="21515" grpId="0"/>
      <p:bldP spid="21516" grpId="0"/>
      <p:bldP spid="21517" grpId="0"/>
      <p:bldP spid="21518" grpId="0"/>
      <p:bldP spid="21519" grpId="0"/>
      <p:bldP spid="21520" grpId="0"/>
      <p:bldP spid="21521" grpId="0"/>
      <p:bldP spid="21522" grpId="0"/>
      <p:bldP spid="21523" grpId="0"/>
      <p:bldP spid="21524" grpId="0"/>
      <p:bldP spid="21525" grpId="0"/>
      <p:bldP spid="215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录入环节运转流程</a:t>
            </a:r>
            <a:endParaRPr lang="en-US" altLang="zh-CN" sz="2400" b="1" kern="1200" dirty="0">
              <a:solidFill>
                <a:srgbClr val="445469"/>
              </a:solidFill>
              <a:latin typeface="Arial" panose="020B0604020202020204" pitchFamily="34" charset="0"/>
              <a:cs typeface="+mn-cs"/>
            </a:endParaRPr>
          </a:p>
        </p:txBody>
      </p:sp>
      <p:grpSp>
        <p:nvGrpSpPr>
          <p:cNvPr id="10" name="组合 9"/>
          <p:cNvGrpSpPr/>
          <p:nvPr/>
        </p:nvGrpSpPr>
        <p:grpSpPr bwMode="auto">
          <a:xfrm>
            <a:off x="3722688" y="1841500"/>
            <a:ext cx="2557462" cy="908050"/>
            <a:chOff x="0" y="0"/>
            <a:chExt cx="2636520" cy="1447800"/>
          </a:xfrm>
        </p:grpSpPr>
        <p:sp>
          <p:nvSpPr>
            <p:cNvPr id="28695" name="任意多边形 30"/>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28696" name="文本框 35"/>
            <p:cNvSpPr>
              <a:spLocks noChangeArrowheads="1"/>
            </p:cNvSpPr>
            <p:nvPr/>
          </p:nvSpPr>
          <p:spPr bwMode="auto">
            <a:xfrm>
              <a:off x="303686" y="455602"/>
              <a:ext cx="2230360" cy="635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b="1">
                  <a:solidFill>
                    <a:srgbClr val="F2F2F2"/>
                  </a:solidFill>
                  <a:latin typeface="Arial" panose="020B0604020202020204" pitchFamily="34" charset="0"/>
                  <a:ea typeface="微软雅黑" panose="020B0503020204020204" pitchFamily="34" charset="-122"/>
                  <a:sym typeface="Arial" panose="020B0604020202020204" pitchFamily="34" charset="0"/>
                </a:rPr>
                <a:t>输入信息</a:t>
              </a:r>
              <a:endParaRPr lang="zh-CN" altLang="en-US" sz="2000" b="1" baseline="-3000">
                <a:solidFill>
                  <a:srgbClr val="F2F2F2"/>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 name="组合 10"/>
          <p:cNvGrpSpPr/>
          <p:nvPr/>
        </p:nvGrpSpPr>
        <p:grpSpPr bwMode="auto">
          <a:xfrm>
            <a:off x="1584325" y="1841500"/>
            <a:ext cx="2557463" cy="908050"/>
            <a:chOff x="0" y="0"/>
            <a:chExt cx="2636520" cy="1447800"/>
          </a:xfrm>
        </p:grpSpPr>
        <p:sp>
          <p:nvSpPr>
            <p:cNvPr id="28693" name="任意多边形 28"/>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28694" name="文本框 43"/>
            <p:cNvSpPr>
              <a:spLocks noChangeArrowheads="1"/>
            </p:cNvSpPr>
            <p:nvPr/>
          </p:nvSpPr>
          <p:spPr bwMode="auto">
            <a:xfrm>
              <a:off x="272839" y="356887"/>
              <a:ext cx="2293960" cy="734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20000"/>
                </a:lnSpc>
              </a:pPr>
              <a:r>
                <a:rPr lang="zh-CN" altLang="en-US" sz="2000" b="1">
                  <a:solidFill>
                    <a:srgbClr val="F2F2F2"/>
                  </a:solidFill>
                  <a:latin typeface="Arial" panose="020B0604020202020204" pitchFamily="34" charset="0"/>
                  <a:ea typeface="微软雅黑" panose="020B0503020204020204" pitchFamily="34" charset="-122"/>
                  <a:sym typeface="Arial" panose="020B0604020202020204" pitchFamily="34" charset="0"/>
                </a:rPr>
                <a:t>预置信息</a:t>
              </a:r>
              <a:endParaRPr lang="zh-CN" altLang="en-US" sz="2000" b="1" baseline="-3000">
                <a:solidFill>
                  <a:srgbClr val="F2F2F2"/>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12"/>
          <p:cNvGrpSpPr/>
          <p:nvPr/>
        </p:nvGrpSpPr>
        <p:grpSpPr bwMode="auto">
          <a:xfrm>
            <a:off x="7997825" y="1841500"/>
            <a:ext cx="2555875" cy="908050"/>
            <a:chOff x="0" y="0"/>
            <a:chExt cx="2636520" cy="1447800"/>
          </a:xfrm>
        </p:grpSpPr>
        <p:sp>
          <p:nvSpPr>
            <p:cNvPr id="28691" name="任意多边形 26"/>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28692" name="文本框 46"/>
            <p:cNvSpPr>
              <a:spLocks noChangeArrowheads="1"/>
            </p:cNvSpPr>
            <p:nvPr/>
          </p:nvSpPr>
          <p:spPr bwMode="auto">
            <a:xfrm>
              <a:off x="311563" y="405992"/>
              <a:ext cx="2230360" cy="635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000" b="1">
                  <a:solidFill>
                    <a:srgbClr val="F2F2F2"/>
                  </a:solidFill>
                  <a:latin typeface="Arial" panose="020B0604020202020204" pitchFamily="34" charset="0"/>
                  <a:ea typeface="微软雅黑" panose="020B0503020204020204" pitchFamily="34" charset="-122"/>
                  <a:sym typeface="Arial" panose="020B0604020202020204" pitchFamily="34" charset="0"/>
                </a:rPr>
                <a:t>实时汇总</a:t>
              </a:r>
              <a:endParaRPr lang="zh-CN" altLang="en-US" sz="2000" b="1" baseline="-3000">
                <a:solidFill>
                  <a:srgbClr val="F2F2F2"/>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 name="组合 13"/>
          <p:cNvGrpSpPr/>
          <p:nvPr/>
        </p:nvGrpSpPr>
        <p:grpSpPr bwMode="auto">
          <a:xfrm>
            <a:off x="5859463" y="1841500"/>
            <a:ext cx="2557462" cy="908050"/>
            <a:chOff x="0" y="0"/>
            <a:chExt cx="2636520" cy="1447800"/>
          </a:xfrm>
        </p:grpSpPr>
        <p:sp>
          <p:nvSpPr>
            <p:cNvPr id="28689" name="任意多边形 2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28690" name="文本框 49"/>
            <p:cNvSpPr>
              <a:spLocks noChangeArrowheads="1"/>
            </p:cNvSpPr>
            <p:nvPr/>
          </p:nvSpPr>
          <p:spPr bwMode="auto">
            <a:xfrm>
              <a:off x="330619" y="356892"/>
              <a:ext cx="2205655" cy="734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20000"/>
                </a:lnSpc>
              </a:pPr>
              <a:r>
                <a:rPr lang="zh-CN" altLang="en-US" sz="2000" b="1">
                  <a:solidFill>
                    <a:srgbClr val="F2F2F2"/>
                  </a:solidFill>
                  <a:latin typeface="Arial" panose="020B0604020202020204" pitchFamily="34" charset="0"/>
                  <a:ea typeface="微软雅黑" panose="020B0503020204020204" pitchFamily="34" charset="-122"/>
                  <a:sym typeface="Arial" panose="020B0604020202020204" pitchFamily="34" charset="0"/>
                </a:rPr>
                <a:t>自动校验</a:t>
              </a:r>
              <a:endParaRPr lang="zh-CN" altLang="en-US" sz="2000" b="1" baseline="-3000">
                <a:solidFill>
                  <a:srgbClr val="F2F2F2"/>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5" name="矩形 14"/>
          <p:cNvSpPr>
            <a:spLocks noChangeArrowheads="1"/>
          </p:cNvSpPr>
          <p:nvPr/>
        </p:nvSpPr>
        <p:spPr bwMode="auto">
          <a:xfrm>
            <a:off x="1304925" y="5167313"/>
            <a:ext cx="9385300" cy="1123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6" rIns="91431" bIns="45716">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20000"/>
              </a:lnSpc>
            </a:pPr>
            <a:r>
              <a:rPr lang="zh-CN" altLang="en-US" sz="1400">
                <a:solidFill>
                  <a:srgbClr val="445469"/>
                </a:solidFill>
                <a:latin typeface="微软雅黑" panose="020B0503020204020204" pitchFamily="34" charset="-122"/>
                <a:ea typeface="微软雅黑" panose="020B0503020204020204" pitchFamily="34" charset="-122"/>
                <a:sym typeface="微软雅黑" panose="020B0503020204020204" pitchFamily="34" charset="-122"/>
              </a:rPr>
              <a:t>对于学生管理，离不开学生花名册，一份高质量的学生花名册拽在手里，对于科学客观合理的把握各个班级的贫困生分布情况具有重要的指导意义。录入资助信息时，引用概念的引入，减少了录入的强度，提高了数据的精准度。通过提前预置的一些逻辑校验，进一步提高数据的合规性，将预警机制前移，</a:t>
            </a:r>
            <a:r>
              <a:rPr lang="zh-CN" altLang="en-US" sz="1400">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让学生资助评审工作更顺利</a:t>
            </a:r>
            <a:r>
              <a:rPr lang="zh-CN" altLang="en-US" sz="1400">
                <a:solidFill>
                  <a:srgbClr val="445469"/>
                </a:solidFill>
                <a:latin typeface="微软雅黑" panose="020B0503020204020204" pitchFamily="34" charset="-122"/>
                <a:ea typeface="微软雅黑" panose="020B0503020204020204" pitchFamily="34" charset="-122"/>
                <a:sym typeface="微软雅黑" panose="020B0503020204020204" pitchFamily="34" charset="-122"/>
              </a:rPr>
              <a:t>。管理员通过实时呈现的数据，积极调度，确保时效。</a:t>
            </a:r>
            <a:endParaRPr lang="zh-CN" altLang="en-US">
              <a:solidFill>
                <a:srgbClr val="445469"/>
              </a:solidFill>
              <a:latin typeface="Arial" panose="020B0604020202020204" pitchFamily="34" charset="0"/>
            </a:endParaRPr>
          </a:p>
        </p:txBody>
      </p:sp>
      <p:sp>
        <p:nvSpPr>
          <p:cNvPr id="16" name="矩形 15"/>
          <p:cNvSpPr>
            <a:spLocks noChangeArrowheads="1"/>
          </p:cNvSpPr>
          <p:nvPr/>
        </p:nvSpPr>
        <p:spPr bwMode="auto">
          <a:xfrm>
            <a:off x="2145189" y="3028950"/>
            <a:ext cx="129921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200" b="1">
                <a:solidFill>
                  <a:srgbClr val="445469"/>
                </a:solidFill>
                <a:latin typeface="微软雅黑" panose="020B0503020204020204" pitchFamily="34" charset="-122"/>
                <a:ea typeface="微软雅黑" panose="020B0503020204020204" pitchFamily="34" charset="-122"/>
                <a:sym typeface="微软雅黑" panose="020B0503020204020204" pitchFamily="34" charset="-122"/>
              </a:rPr>
              <a:t>提前导入</a:t>
            </a:r>
            <a:endParaRPr lang="en-US" altLang="zh-CN" sz="2200" b="1">
              <a:solidFill>
                <a:srgbClr val="44546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矩形 16"/>
          <p:cNvSpPr>
            <a:spLocks noChangeArrowheads="1"/>
          </p:cNvSpPr>
          <p:nvPr/>
        </p:nvSpPr>
        <p:spPr bwMode="auto">
          <a:xfrm>
            <a:off x="1683385" y="3507105"/>
            <a:ext cx="2211705" cy="1123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20000"/>
              </a:lnSpc>
            </a:pPr>
            <a:r>
              <a:rPr lang="zh-CN" altLang="en-US" sz="1400">
                <a:solidFill>
                  <a:srgbClr val="445469"/>
                </a:solidFill>
                <a:latin typeface="微软雅黑" panose="020B0503020204020204" pitchFamily="34" charset="-122"/>
                <a:ea typeface="微软雅黑" panose="020B0503020204020204" pitchFamily="34" charset="-122"/>
                <a:sym typeface="微软雅黑" panose="020B0503020204020204" pitchFamily="34" charset="-122"/>
              </a:rPr>
              <a:t>导入全体学生花名册，学生花名册最好全面、完整、规范、尽可能提前获取（一般找教务处获取）。</a:t>
            </a:r>
            <a:endParaRPr lang="zh-CN" altLang="en-US">
              <a:solidFill>
                <a:srgbClr val="445469"/>
              </a:solidFill>
              <a:latin typeface="Arial" panose="020B0604020202020204" pitchFamily="34" charset="0"/>
            </a:endParaRPr>
          </a:p>
        </p:txBody>
      </p:sp>
      <p:sp>
        <p:nvSpPr>
          <p:cNvPr id="18" name="矩形 17"/>
          <p:cNvSpPr>
            <a:spLocks noChangeArrowheads="1"/>
          </p:cNvSpPr>
          <p:nvPr/>
        </p:nvSpPr>
        <p:spPr bwMode="auto">
          <a:xfrm>
            <a:off x="4312127" y="3028950"/>
            <a:ext cx="129921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200" b="1">
                <a:solidFill>
                  <a:srgbClr val="445469"/>
                </a:solidFill>
                <a:latin typeface="微软雅黑" panose="020B0503020204020204" pitchFamily="34" charset="-122"/>
                <a:ea typeface="微软雅黑" panose="020B0503020204020204" pitchFamily="34" charset="-122"/>
                <a:sym typeface="微软雅黑" panose="020B0503020204020204" pitchFamily="34" charset="-122"/>
              </a:rPr>
              <a:t>快速录入</a:t>
            </a:r>
            <a:endParaRPr lang="en-US" altLang="zh-CN" sz="2200" b="1">
              <a:solidFill>
                <a:srgbClr val="44546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矩形 18"/>
          <p:cNvSpPr>
            <a:spLocks noChangeArrowheads="1"/>
          </p:cNvSpPr>
          <p:nvPr/>
        </p:nvSpPr>
        <p:spPr bwMode="auto">
          <a:xfrm>
            <a:off x="3895090" y="3507105"/>
            <a:ext cx="2034540" cy="1381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20000"/>
              </a:lnSpc>
            </a:pPr>
            <a:r>
              <a:rPr lang="zh-CN" altLang="en-US" sz="1400">
                <a:solidFill>
                  <a:srgbClr val="445469"/>
                </a:solidFill>
                <a:latin typeface="微软雅黑" panose="020B0503020204020204" pitchFamily="34" charset="-122"/>
                <a:ea typeface="微软雅黑" panose="020B0503020204020204" pitchFamily="34" charset="-122"/>
                <a:sym typeface="微软雅黑" panose="020B0503020204020204" pitchFamily="34" charset="-122"/>
              </a:rPr>
              <a:t>首先从花名册提取到学生基本信息，然后录入资助必要信息即可。这个环节一般多人同时操作，互不影响。</a:t>
            </a:r>
            <a:endParaRPr lang="zh-CN" altLang="en-US">
              <a:solidFill>
                <a:srgbClr val="445469"/>
              </a:solidFill>
              <a:latin typeface="Arial" panose="020B0604020202020204" pitchFamily="34" charset="0"/>
            </a:endParaRPr>
          </a:p>
        </p:txBody>
      </p:sp>
      <p:sp>
        <p:nvSpPr>
          <p:cNvPr id="20" name="矩形 19"/>
          <p:cNvSpPr>
            <a:spLocks noChangeArrowheads="1"/>
          </p:cNvSpPr>
          <p:nvPr/>
        </p:nvSpPr>
        <p:spPr bwMode="auto">
          <a:xfrm>
            <a:off x="6339364" y="3028950"/>
            <a:ext cx="157861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200" b="1">
                <a:solidFill>
                  <a:srgbClr val="445469"/>
                </a:solidFill>
                <a:latin typeface="微软雅黑" panose="020B0503020204020204" pitchFamily="34" charset="-122"/>
                <a:ea typeface="微软雅黑" panose="020B0503020204020204" pitchFamily="34" charset="-122"/>
                <a:sym typeface="微软雅黑" panose="020B0503020204020204" pitchFamily="34" charset="-122"/>
              </a:rPr>
              <a:t>非人工干预</a:t>
            </a:r>
            <a:endParaRPr lang="en-US" altLang="zh-CN" sz="2200" b="1">
              <a:solidFill>
                <a:srgbClr val="44546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矩形 20"/>
          <p:cNvSpPr>
            <a:spLocks noChangeArrowheads="1"/>
          </p:cNvSpPr>
          <p:nvPr/>
        </p:nvSpPr>
        <p:spPr bwMode="auto">
          <a:xfrm>
            <a:off x="6055995" y="3507105"/>
            <a:ext cx="2036445" cy="1381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20000"/>
              </a:lnSpc>
            </a:pPr>
            <a:r>
              <a:rPr lang="zh-CN" altLang="en-US" sz="1400">
                <a:solidFill>
                  <a:srgbClr val="445469"/>
                </a:solidFill>
                <a:latin typeface="微软雅黑" panose="020B0503020204020204" pitchFamily="34" charset="-122"/>
                <a:ea typeface="微软雅黑" panose="020B0503020204020204" pitchFamily="34" charset="-122"/>
                <a:sym typeface="微软雅黑" panose="020B0503020204020204" pitchFamily="34" charset="-122"/>
              </a:rPr>
              <a:t>在填入资助申请的信息中，如果填写不规范，系统汇自动提示，简单逻辑和复杂逻辑均容易可以设置，快速自检。</a:t>
            </a:r>
            <a:endParaRPr lang="zh-CN" altLang="en-US">
              <a:solidFill>
                <a:srgbClr val="445469"/>
              </a:solidFill>
              <a:latin typeface="Arial" panose="020B0604020202020204" pitchFamily="34" charset="0"/>
            </a:endParaRPr>
          </a:p>
        </p:txBody>
      </p:sp>
      <p:sp>
        <p:nvSpPr>
          <p:cNvPr id="22" name="矩形 21"/>
          <p:cNvSpPr>
            <a:spLocks noChangeArrowheads="1"/>
          </p:cNvSpPr>
          <p:nvPr/>
        </p:nvSpPr>
        <p:spPr bwMode="auto">
          <a:xfrm>
            <a:off x="8646795" y="3028950"/>
            <a:ext cx="129921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6" rIns="91431" bIns="45716">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200" b="1">
                <a:solidFill>
                  <a:srgbClr val="445469"/>
                </a:solidFill>
                <a:latin typeface="微软雅黑" panose="020B0503020204020204" pitchFamily="34" charset="-122"/>
                <a:ea typeface="微软雅黑" panose="020B0503020204020204" pitchFamily="34" charset="-122"/>
                <a:sym typeface="微软雅黑" panose="020B0503020204020204" pitchFamily="34" charset="-122"/>
              </a:rPr>
              <a:t>快速跟踪</a:t>
            </a:r>
            <a:endParaRPr lang="en-US" altLang="zh-CN" sz="2200" b="1">
              <a:solidFill>
                <a:srgbClr val="44546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矩形 22"/>
          <p:cNvSpPr>
            <a:spLocks noChangeArrowheads="1"/>
          </p:cNvSpPr>
          <p:nvPr/>
        </p:nvSpPr>
        <p:spPr bwMode="auto">
          <a:xfrm>
            <a:off x="8320405" y="3507105"/>
            <a:ext cx="2141220" cy="1123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20000"/>
              </a:lnSpc>
            </a:pPr>
            <a:r>
              <a:rPr lang="zh-CN" altLang="en-US" sz="1400">
                <a:solidFill>
                  <a:srgbClr val="445469"/>
                </a:solidFill>
                <a:latin typeface="微软雅黑" panose="020B0503020204020204" pitchFamily="34" charset="-122"/>
                <a:ea typeface="微软雅黑" panose="020B0503020204020204" pitchFamily="34" charset="-122"/>
                <a:sym typeface="微软雅黑" panose="020B0503020204020204" pitchFamily="34" charset="-122"/>
              </a:rPr>
              <a:t>随时能查看有多少人录入了多少条数据，方便实时进行调度，确保录入工作限时完成。</a:t>
            </a:r>
            <a:endParaRPr lang="zh-CN" altLang="en-US">
              <a:solidFill>
                <a:srgbClr val="445469"/>
              </a:solidFill>
              <a:latin typeface="Arial" panose="020B0604020202020204" pitchFamily="34" charset="0"/>
            </a:endParaRPr>
          </a:p>
        </p:txBody>
      </p:sp>
      <p:sp>
        <p:nvSpPr>
          <p:cNvPr id="24" name="直接连接符 23"/>
          <p:cNvSpPr>
            <a:spLocks noChangeShapeType="1"/>
          </p:cNvSpPr>
          <p:nvPr/>
        </p:nvSpPr>
        <p:spPr bwMode="auto">
          <a:xfrm>
            <a:off x="1317625" y="5045075"/>
            <a:ext cx="9359900" cy="0"/>
          </a:xfrm>
          <a:prstGeom prst="line">
            <a:avLst/>
          </a:prstGeom>
          <a:noFill/>
          <a:ln w="6350">
            <a:solidFill>
              <a:srgbClr val="A5A5A5"/>
            </a:solidFill>
            <a:miter lim="800000"/>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0-#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0-#ppt_w/2"/>
                                          </p:val>
                                        </p:tav>
                                        <p:tav tm="100000">
                                          <p:val>
                                            <p:strVal val="#ppt_x"/>
                                          </p:val>
                                        </p:tav>
                                      </p:tavLst>
                                    </p:anim>
                                    <p:anim calcmode="lin" valueType="num">
                                      <p:cBhvr additive="base">
                                        <p:cTn id="18" dur="500" fill="hold"/>
                                        <p:tgtEl>
                                          <p:spTgt spid="1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0-#ppt_w/2"/>
                                          </p:val>
                                        </p:tav>
                                        <p:tav tm="100000">
                                          <p:val>
                                            <p:strVal val="#ppt_x"/>
                                          </p:val>
                                        </p:tav>
                                      </p:tavLst>
                                    </p:anim>
                                    <p:anim calcmode="lin" valueType="num">
                                      <p:cBhvr additive="base">
                                        <p:cTn id="23" dur="500" fill="hold"/>
                                        <p:tgtEl>
                                          <p:spTgt spid="13"/>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0-#ppt_w/2"/>
                                          </p:val>
                                        </p:tav>
                                        <p:tav tm="100000">
                                          <p:val>
                                            <p:strVal val="#ppt_x"/>
                                          </p:val>
                                        </p:tav>
                                      </p:tavLst>
                                    </p:anim>
                                    <p:anim calcmode="lin" valueType="num">
                                      <p:cBhvr additive="base">
                                        <p:cTn id="28" dur="500" fill="hold"/>
                                        <p:tgtEl>
                                          <p:spTgt spid="16"/>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fill="hold"/>
                                        <p:tgtEl>
                                          <p:spTgt spid="17"/>
                                        </p:tgtEl>
                                        <p:attrNameLst>
                                          <p:attrName>ppt_x</p:attrName>
                                        </p:attrNameLst>
                                      </p:cBhvr>
                                      <p:tavLst>
                                        <p:tav tm="0">
                                          <p:val>
                                            <p:strVal val="0-#ppt_w/2"/>
                                          </p:val>
                                        </p:tav>
                                        <p:tav tm="100000">
                                          <p:val>
                                            <p:strVal val="#ppt_x"/>
                                          </p:val>
                                        </p:tav>
                                      </p:tavLst>
                                    </p:anim>
                                    <p:anim calcmode="lin" valueType="num">
                                      <p:cBhvr additive="base">
                                        <p:cTn id="33" dur="500" fill="hold"/>
                                        <p:tgtEl>
                                          <p:spTgt spid="17"/>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0-#ppt_w/2"/>
                                          </p:val>
                                        </p:tav>
                                        <p:tav tm="100000">
                                          <p:val>
                                            <p:strVal val="#ppt_x"/>
                                          </p:val>
                                        </p:tav>
                                      </p:tavLst>
                                    </p:anim>
                                    <p:anim calcmode="lin" valueType="num">
                                      <p:cBhvr additive="base">
                                        <p:cTn id="38" dur="500" fill="hold"/>
                                        <p:tgtEl>
                                          <p:spTgt spid="18"/>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500" fill="hold"/>
                                        <p:tgtEl>
                                          <p:spTgt spid="19"/>
                                        </p:tgtEl>
                                        <p:attrNameLst>
                                          <p:attrName>ppt_x</p:attrName>
                                        </p:attrNameLst>
                                      </p:cBhvr>
                                      <p:tavLst>
                                        <p:tav tm="0">
                                          <p:val>
                                            <p:strVal val="0-#ppt_w/2"/>
                                          </p:val>
                                        </p:tav>
                                        <p:tav tm="100000">
                                          <p:val>
                                            <p:strVal val="#ppt_x"/>
                                          </p:val>
                                        </p:tav>
                                      </p:tavLst>
                                    </p:anim>
                                    <p:anim calcmode="lin" valueType="num">
                                      <p:cBhvr additive="base">
                                        <p:cTn id="43" dur="500" fill="hold"/>
                                        <p:tgtEl>
                                          <p:spTgt spid="19"/>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8"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additive="base">
                                        <p:cTn id="47" dur="500" fill="hold"/>
                                        <p:tgtEl>
                                          <p:spTgt spid="20"/>
                                        </p:tgtEl>
                                        <p:attrNameLst>
                                          <p:attrName>ppt_x</p:attrName>
                                        </p:attrNameLst>
                                      </p:cBhvr>
                                      <p:tavLst>
                                        <p:tav tm="0">
                                          <p:val>
                                            <p:strVal val="0-#ppt_w/2"/>
                                          </p:val>
                                        </p:tav>
                                        <p:tav tm="100000">
                                          <p:val>
                                            <p:strVal val="#ppt_x"/>
                                          </p:val>
                                        </p:tav>
                                      </p:tavLst>
                                    </p:anim>
                                    <p:anim calcmode="lin" valueType="num">
                                      <p:cBhvr additive="base">
                                        <p:cTn id="48" dur="500" fill="hold"/>
                                        <p:tgtEl>
                                          <p:spTgt spid="20"/>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8"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500" fill="hold"/>
                                        <p:tgtEl>
                                          <p:spTgt spid="21"/>
                                        </p:tgtEl>
                                        <p:attrNameLst>
                                          <p:attrName>ppt_x</p:attrName>
                                        </p:attrNameLst>
                                      </p:cBhvr>
                                      <p:tavLst>
                                        <p:tav tm="0">
                                          <p:val>
                                            <p:strVal val="0-#ppt_w/2"/>
                                          </p:val>
                                        </p:tav>
                                        <p:tav tm="100000">
                                          <p:val>
                                            <p:strVal val="#ppt_x"/>
                                          </p:val>
                                        </p:tav>
                                      </p:tavLst>
                                    </p:anim>
                                    <p:anim calcmode="lin" valueType="num">
                                      <p:cBhvr additive="base">
                                        <p:cTn id="53" dur="500" fill="hold"/>
                                        <p:tgtEl>
                                          <p:spTgt spid="21"/>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2" presetClass="entr" presetSubtype="8" fill="hold" grpId="0" nodeType="after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0-#ppt_w/2"/>
                                          </p:val>
                                        </p:tav>
                                        <p:tav tm="100000">
                                          <p:val>
                                            <p:strVal val="#ppt_x"/>
                                          </p:val>
                                        </p:tav>
                                      </p:tavLst>
                                    </p:anim>
                                    <p:anim calcmode="lin" valueType="num">
                                      <p:cBhvr additive="base">
                                        <p:cTn id="58" dur="500" fill="hold"/>
                                        <p:tgtEl>
                                          <p:spTgt spid="22"/>
                                        </p:tgtEl>
                                        <p:attrNameLst>
                                          <p:attrName>ppt_y</p:attrName>
                                        </p:attrNameLst>
                                      </p:cBhvr>
                                      <p:tavLst>
                                        <p:tav tm="0">
                                          <p:val>
                                            <p:strVal val="#ppt_y"/>
                                          </p:val>
                                        </p:tav>
                                        <p:tav tm="100000">
                                          <p:val>
                                            <p:strVal val="#ppt_y"/>
                                          </p:val>
                                        </p:tav>
                                      </p:tavLst>
                                    </p:anim>
                                  </p:childTnLst>
                                </p:cTn>
                              </p:par>
                            </p:childTnLst>
                          </p:cTn>
                        </p:par>
                        <p:par>
                          <p:cTn id="59" fill="hold">
                            <p:stCondLst>
                              <p:cond delay="5500"/>
                            </p:stCondLst>
                            <p:childTnLst>
                              <p:par>
                                <p:cTn id="60" presetID="2" presetClass="entr" presetSubtype="8" fill="hold" grpId="0" nodeType="after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additive="base">
                                        <p:cTn id="62" dur="500" fill="hold"/>
                                        <p:tgtEl>
                                          <p:spTgt spid="23"/>
                                        </p:tgtEl>
                                        <p:attrNameLst>
                                          <p:attrName>ppt_x</p:attrName>
                                        </p:attrNameLst>
                                      </p:cBhvr>
                                      <p:tavLst>
                                        <p:tav tm="0">
                                          <p:val>
                                            <p:strVal val="0-#ppt_w/2"/>
                                          </p:val>
                                        </p:tav>
                                        <p:tav tm="100000">
                                          <p:val>
                                            <p:strVal val="#ppt_x"/>
                                          </p:val>
                                        </p:tav>
                                      </p:tavLst>
                                    </p:anim>
                                    <p:anim calcmode="lin" valueType="num">
                                      <p:cBhvr additive="base">
                                        <p:cTn id="63" dur="500" fill="hold"/>
                                        <p:tgtEl>
                                          <p:spTgt spid="23"/>
                                        </p:tgtEl>
                                        <p:attrNameLst>
                                          <p:attrName>ppt_y</p:attrName>
                                        </p:attrNameLst>
                                      </p:cBhvr>
                                      <p:tavLst>
                                        <p:tav tm="0">
                                          <p:val>
                                            <p:strVal val="#ppt_y"/>
                                          </p:val>
                                        </p:tav>
                                        <p:tav tm="100000">
                                          <p:val>
                                            <p:strVal val="#ppt_y"/>
                                          </p:val>
                                        </p:tav>
                                      </p:tavLst>
                                    </p:anim>
                                  </p:childTnLst>
                                </p:cTn>
                              </p:par>
                            </p:childTnLst>
                          </p:cTn>
                        </p:par>
                        <p:par>
                          <p:cTn id="64" fill="hold">
                            <p:stCondLst>
                              <p:cond delay="6000"/>
                            </p:stCondLst>
                            <p:childTnLst>
                              <p:par>
                                <p:cTn id="65" presetID="2" presetClass="entr" presetSubtype="8"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500" fill="hold"/>
                                        <p:tgtEl>
                                          <p:spTgt spid="24"/>
                                        </p:tgtEl>
                                        <p:attrNameLst>
                                          <p:attrName>ppt_x</p:attrName>
                                        </p:attrNameLst>
                                      </p:cBhvr>
                                      <p:tavLst>
                                        <p:tav tm="0">
                                          <p:val>
                                            <p:strVal val="0-#ppt_w/2"/>
                                          </p:val>
                                        </p:tav>
                                        <p:tav tm="100000">
                                          <p:val>
                                            <p:strVal val="#ppt_x"/>
                                          </p:val>
                                        </p:tav>
                                      </p:tavLst>
                                    </p:anim>
                                    <p:anim calcmode="lin" valueType="num">
                                      <p:cBhvr additive="base">
                                        <p:cTn id="68" dur="500" fill="hold"/>
                                        <p:tgtEl>
                                          <p:spTgt spid="24"/>
                                        </p:tgtEl>
                                        <p:attrNameLst>
                                          <p:attrName>ppt_y</p:attrName>
                                        </p:attrNameLst>
                                      </p:cBhvr>
                                      <p:tavLst>
                                        <p:tav tm="0">
                                          <p:val>
                                            <p:strVal val="#ppt_y"/>
                                          </p:val>
                                        </p:tav>
                                        <p:tav tm="100000">
                                          <p:val>
                                            <p:strVal val="#ppt_y"/>
                                          </p:val>
                                        </p:tav>
                                      </p:tavLst>
                                    </p:anim>
                                  </p:childTnLst>
                                </p:cTn>
                              </p:par>
                            </p:childTnLst>
                          </p:cTn>
                        </p:par>
                        <p:par>
                          <p:cTn id="69" fill="hold">
                            <p:stCondLst>
                              <p:cond delay="6500"/>
                            </p:stCondLst>
                            <p:childTnLst>
                              <p:par>
                                <p:cTn id="70" presetID="2" presetClass="entr" presetSubtype="8" fill="hold" grpId="0" nodeType="after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additive="base">
                                        <p:cTn id="72" dur="500" fill="hold"/>
                                        <p:tgtEl>
                                          <p:spTgt spid="15"/>
                                        </p:tgtEl>
                                        <p:attrNameLst>
                                          <p:attrName>ppt_x</p:attrName>
                                        </p:attrNameLst>
                                      </p:cBhvr>
                                      <p:tavLst>
                                        <p:tav tm="0">
                                          <p:val>
                                            <p:strVal val="0-#ppt_w/2"/>
                                          </p:val>
                                        </p:tav>
                                        <p:tav tm="100000">
                                          <p:val>
                                            <p:strVal val="#ppt_x"/>
                                          </p:val>
                                        </p:tav>
                                      </p:tavLst>
                                    </p:anim>
                                    <p:anim calcmode="lin" valueType="num">
                                      <p:cBhvr additive="base">
                                        <p:cTn id="73"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19" grpId="0"/>
      <p:bldP spid="20" grpId="0"/>
      <p:bldP spid="21" grpId="0"/>
      <p:bldP spid="22" grpId="0"/>
      <p:bldP spid="23" grpId="0"/>
      <p:bldP spid="2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矩形 7"/>
          <p:cNvSpPr>
            <a:spLocks noChangeArrowheads="1"/>
          </p:cNvSpPr>
          <p:nvPr/>
        </p:nvSpPr>
        <p:spPr bwMode="auto">
          <a:xfrm>
            <a:off x="3949700" y="2252663"/>
            <a:ext cx="6975475" cy="51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单击此处编辑您要的内容，建议您在展示时采用微软雅黑字体，本模版所有图形线条及其相应素材均可自由辑、改色、替换。更多使用说明和作品请详阅模版最末的使用手册。</a:t>
            </a:r>
            <a:endParaRPr lang="en-US" altLang="zh-CN" sz="14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我在魔方网表上做了这些应用</a:t>
            </a:r>
            <a:endParaRPr sz="2400" b="1" kern="1200" dirty="0">
              <a:solidFill>
                <a:srgbClr val="445469"/>
              </a:solidFill>
              <a:latin typeface="Arial" panose="020B0604020202020204" pitchFamily="34" charset="0"/>
              <a:cs typeface="+mn-cs"/>
            </a:endParaRPr>
          </a:p>
        </p:txBody>
      </p:sp>
      <p:pic>
        <p:nvPicPr>
          <p:cNvPr id="3" name="图片 2"/>
          <p:cNvPicPr>
            <a:picLocks noChangeAspect="1"/>
          </p:cNvPicPr>
          <p:nvPr/>
        </p:nvPicPr>
        <p:blipFill>
          <a:blip r:embed="rId1"/>
          <a:stretch>
            <a:fillRect/>
          </a:stretch>
        </p:blipFill>
        <p:spPr>
          <a:xfrm>
            <a:off x="962025" y="1062355"/>
            <a:ext cx="9985375" cy="5427980"/>
          </a:xfrm>
          <a:prstGeom prst="rect">
            <a:avLst/>
          </a:prstGeom>
        </p:spPr>
      </p:pic>
      <p:sp>
        <p:nvSpPr>
          <p:cNvPr id="4" name="圆角矩形 3"/>
          <p:cNvSpPr/>
          <p:nvPr/>
        </p:nvSpPr>
        <p:spPr>
          <a:xfrm>
            <a:off x="8071485" y="374650"/>
            <a:ext cx="3100070" cy="466090"/>
          </a:xfrm>
          <a:prstGeom prst="roundRect">
            <a:avLst/>
          </a:prstGeom>
          <a:solidFill>
            <a:srgbClr val="0E5EA6"/>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班级整体情况总览</a:t>
            </a:r>
            <a:endPar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7653"/>
                                        </p:tgtEl>
                                        <p:attrNameLst>
                                          <p:attrName>style.visibility</p:attrName>
                                        </p:attrNameLst>
                                      </p:cBhvr>
                                      <p:to>
                                        <p:strVal val="visible"/>
                                      </p:to>
                                    </p:set>
                                    <p:anim calcmode="lin" valueType="num">
                                      <p:cBhvr additive="base">
                                        <p:cTn id="7" dur="500" fill="hold"/>
                                        <p:tgtEl>
                                          <p:spTgt spid="27653"/>
                                        </p:tgtEl>
                                        <p:attrNameLst>
                                          <p:attrName>ppt_x</p:attrName>
                                        </p:attrNameLst>
                                      </p:cBhvr>
                                      <p:tavLst>
                                        <p:tav tm="0">
                                          <p:val>
                                            <p:strVal val="#ppt_x"/>
                                          </p:val>
                                        </p:tav>
                                        <p:tav tm="100000">
                                          <p:val>
                                            <p:strVal val="#ppt_x"/>
                                          </p:val>
                                        </p:tav>
                                      </p:tavLst>
                                    </p:anim>
                                    <p:anim calcmode="lin" valueType="num">
                                      <p:cBhvr additive="base">
                                        <p:cTn id="8" dur="500" fill="hold"/>
                                        <p:tgtEl>
                                          <p:spTgt spid="276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stretch>
            <a:fillRect/>
          </a:stretch>
        </p:blipFill>
        <p:spPr>
          <a:xfrm>
            <a:off x="862330" y="1047115"/>
            <a:ext cx="10466705" cy="5295265"/>
          </a:xfrm>
          <a:prstGeom prst="rect">
            <a:avLst/>
          </a:prstGeom>
        </p:spPr>
      </p:pic>
      <p:sp>
        <p:nvSpPr>
          <p:cNvPr id="27653" name="矩形 7"/>
          <p:cNvSpPr>
            <a:spLocks noChangeArrowheads="1"/>
          </p:cNvSpPr>
          <p:nvPr/>
        </p:nvSpPr>
        <p:spPr bwMode="auto">
          <a:xfrm>
            <a:off x="3949700" y="2252663"/>
            <a:ext cx="6975475" cy="51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单击此处编辑您要的内容，建议您在展示时采用微软雅黑字体，本模版所有图形线条及其相应素材均可自由辑、改色、替换。更多使用说明和作品请详阅模版最末的使用手册。</a:t>
            </a:r>
            <a:endParaRPr lang="en-US" altLang="zh-CN" sz="14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我在魔方网表上做了这些应用</a:t>
            </a:r>
            <a:endParaRPr sz="2400" b="1" kern="1200" dirty="0">
              <a:solidFill>
                <a:srgbClr val="445469"/>
              </a:solidFill>
              <a:latin typeface="Arial" panose="020B0604020202020204" pitchFamily="34" charset="0"/>
              <a:cs typeface="+mn-cs"/>
            </a:endParaRPr>
          </a:p>
        </p:txBody>
      </p:sp>
      <p:sp>
        <p:nvSpPr>
          <p:cNvPr id="4" name="圆角矩形 3"/>
          <p:cNvSpPr/>
          <p:nvPr/>
        </p:nvSpPr>
        <p:spPr>
          <a:xfrm>
            <a:off x="7656830" y="5876290"/>
            <a:ext cx="3672205" cy="466090"/>
          </a:xfrm>
          <a:prstGeom prst="roundRect">
            <a:avLst/>
          </a:prstGeom>
          <a:solidFill>
            <a:srgbClr val="0E5EA6"/>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学生花名册</a:t>
            </a:r>
            <a:r>
              <a:rPr kumimoji="0" lang="en-US" altLang="zh-CN"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a:t>
            </a:r>
            <a:r>
              <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学生个人详情页</a:t>
            </a:r>
            <a:endPar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500" fill="hold">
                                          <p:stCondLst>
                                            <p:cond delay="0"/>
                                          </p:stCondLst>
                                        </p:cTn>
                                        <p:tgtEl>
                                          <p:spTgt spid="27653"/>
                                        </p:tgtEl>
                                        <p:attrNameLst>
                                          <p:attrName>style.visibility</p:attrName>
                                        </p:attrNameLst>
                                      </p:cBhvr>
                                      <p:to>
                                        <p:strVal val="visible"/>
                                      </p:to>
                                    </p:set>
                                    <p:anim calcmode="lin" valueType="num">
                                      <p:cBhvr additive="base">
                                        <p:cTn id="7" dur="500" fill="hold"/>
                                        <p:tgtEl>
                                          <p:spTgt spid="27653"/>
                                        </p:tgtEl>
                                        <p:attrNameLst>
                                          <p:attrName>ppt_x</p:attrName>
                                        </p:attrNameLst>
                                      </p:cBhvr>
                                      <p:tavLst>
                                        <p:tav tm="0">
                                          <p:val>
                                            <p:strVal val="#ppt_x"/>
                                          </p:val>
                                        </p:tav>
                                        <p:tav tm="100000">
                                          <p:val>
                                            <p:strVal val="#ppt_x"/>
                                          </p:val>
                                        </p:tav>
                                      </p:tavLst>
                                    </p:anim>
                                    <p:anim calcmode="lin" valueType="num">
                                      <p:cBhvr additive="base">
                                        <p:cTn id="8" dur="500" fill="hold"/>
                                        <p:tgtEl>
                                          <p:spTgt spid="276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矩形 7"/>
          <p:cNvSpPr>
            <a:spLocks noChangeArrowheads="1"/>
          </p:cNvSpPr>
          <p:nvPr/>
        </p:nvSpPr>
        <p:spPr bwMode="auto">
          <a:xfrm>
            <a:off x="3949700" y="2252663"/>
            <a:ext cx="6975475" cy="51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单击此处编辑您要的内容，建议您在展示时采用微软雅黑字体，本模版所有图形线条及其相应素材均可自由辑、改色、替换。更多使用说明和作品请详阅模版最末的使用手册。</a:t>
            </a:r>
            <a:endParaRPr lang="en-US" altLang="zh-CN" sz="14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我在魔方网表上做了这些应用</a:t>
            </a:r>
            <a:endParaRPr sz="2400" b="1" kern="1200" dirty="0">
              <a:solidFill>
                <a:srgbClr val="445469"/>
              </a:solidFill>
              <a:latin typeface="Arial" panose="020B0604020202020204" pitchFamily="34" charset="0"/>
              <a:cs typeface="+mn-cs"/>
            </a:endParaRPr>
          </a:p>
        </p:txBody>
      </p:sp>
      <p:pic>
        <p:nvPicPr>
          <p:cNvPr id="3" name="图片 2"/>
          <p:cNvPicPr>
            <a:picLocks noChangeAspect="1"/>
          </p:cNvPicPr>
          <p:nvPr/>
        </p:nvPicPr>
        <p:blipFill>
          <a:blip r:embed="rId1"/>
          <a:stretch>
            <a:fillRect/>
          </a:stretch>
        </p:blipFill>
        <p:spPr>
          <a:xfrm>
            <a:off x="2200910" y="1024255"/>
            <a:ext cx="9095740" cy="1932940"/>
          </a:xfrm>
          <a:prstGeom prst="rect">
            <a:avLst/>
          </a:prstGeom>
        </p:spPr>
      </p:pic>
      <p:pic>
        <p:nvPicPr>
          <p:cNvPr id="4" name="图片 3"/>
          <p:cNvPicPr>
            <a:picLocks noChangeAspect="1"/>
          </p:cNvPicPr>
          <p:nvPr/>
        </p:nvPicPr>
        <p:blipFill>
          <a:blip r:embed="rId2"/>
          <a:stretch>
            <a:fillRect/>
          </a:stretch>
        </p:blipFill>
        <p:spPr>
          <a:xfrm>
            <a:off x="962025" y="3148330"/>
            <a:ext cx="10484485" cy="3366135"/>
          </a:xfrm>
          <a:prstGeom prst="rect">
            <a:avLst/>
          </a:prstGeom>
        </p:spPr>
      </p:pic>
      <p:sp>
        <p:nvSpPr>
          <p:cNvPr id="5" name="圆角矩形 4"/>
          <p:cNvSpPr/>
          <p:nvPr/>
        </p:nvSpPr>
        <p:spPr>
          <a:xfrm>
            <a:off x="7044690" y="5934710"/>
            <a:ext cx="4251960" cy="466090"/>
          </a:xfrm>
          <a:prstGeom prst="roundRect">
            <a:avLst/>
          </a:prstGeom>
          <a:solidFill>
            <a:srgbClr val="0E5EA6"/>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学生花名册</a:t>
            </a:r>
            <a:r>
              <a:rPr kumimoji="0" lang="en-US" altLang="zh-CN"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a:t>
            </a:r>
            <a:r>
              <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学生信息查询页及列表页</a:t>
            </a:r>
            <a:endPar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矩形 7"/>
          <p:cNvSpPr>
            <a:spLocks noChangeArrowheads="1"/>
          </p:cNvSpPr>
          <p:nvPr/>
        </p:nvSpPr>
        <p:spPr bwMode="auto">
          <a:xfrm>
            <a:off x="3949700" y="2252663"/>
            <a:ext cx="6975475" cy="51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单击此处编辑您要的内容，建议您在展示时采用微软雅黑字体，本模版所有图形线条及其相应素材均可自由辑、改色、替换。更多使用说明和作品请详阅模版最末的使用手册。</a:t>
            </a:r>
            <a:endParaRPr lang="en-US" altLang="zh-CN" sz="14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我在魔方网表上做了这些应用</a:t>
            </a:r>
            <a:endParaRPr sz="2400" b="1" kern="1200" dirty="0">
              <a:solidFill>
                <a:srgbClr val="445469"/>
              </a:solidFill>
              <a:latin typeface="Arial" panose="020B0604020202020204" pitchFamily="34" charset="0"/>
              <a:cs typeface="+mn-cs"/>
            </a:endParaRPr>
          </a:p>
        </p:txBody>
      </p:sp>
      <p:pic>
        <p:nvPicPr>
          <p:cNvPr id="2" name="图片 1"/>
          <p:cNvPicPr>
            <a:picLocks noChangeAspect="1"/>
          </p:cNvPicPr>
          <p:nvPr/>
        </p:nvPicPr>
        <p:blipFill>
          <a:blip r:embed="rId1"/>
          <a:stretch>
            <a:fillRect/>
          </a:stretch>
        </p:blipFill>
        <p:spPr>
          <a:xfrm>
            <a:off x="962025" y="971550"/>
            <a:ext cx="10861675" cy="5466080"/>
          </a:xfrm>
          <a:prstGeom prst="rect">
            <a:avLst/>
          </a:prstGeom>
        </p:spPr>
      </p:pic>
      <p:sp>
        <p:nvSpPr>
          <p:cNvPr id="5" name="圆角矩形 4"/>
          <p:cNvSpPr/>
          <p:nvPr/>
        </p:nvSpPr>
        <p:spPr>
          <a:xfrm>
            <a:off x="8162925" y="5789295"/>
            <a:ext cx="2988945" cy="495300"/>
          </a:xfrm>
          <a:prstGeom prst="roundRect">
            <a:avLst/>
          </a:prstGeom>
          <a:solidFill>
            <a:srgbClr val="0E5EA6"/>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各类困难学生信息</a:t>
            </a:r>
            <a:endPar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矩形 7"/>
          <p:cNvSpPr>
            <a:spLocks noChangeArrowheads="1"/>
          </p:cNvSpPr>
          <p:nvPr/>
        </p:nvSpPr>
        <p:spPr bwMode="auto">
          <a:xfrm>
            <a:off x="3949700" y="2252663"/>
            <a:ext cx="6975475" cy="51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单击此处编辑您要的内容，建议您在展示时采用微软雅黑字体，本模版所有图形线条及其相应素材均可自由辑、改色、替换。更多使用说明和作品请详阅模版最末的使用手册。</a:t>
            </a:r>
            <a:endParaRPr lang="en-US" altLang="zh-CN" sz="14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我在魔方网表上做了这些应用</a:t>
            </a:r>
            <a:endParaRPr sz="2400" b="1" kern="1200" dirty="0">
              <a:solidFill>
                <a:srgbClr val="445469"/>
              </a:solidFill>
              <a:latin typeface="Arial" panose="020B0604020202020204" pitchFamily="34" charset="0"/>
              <a:cs typeface="+mn-cs"/>
            </a:endParaRPr>
          </a:p>
        </p:txBody>
      </p:sp>
      <p:sp>
        <p:nvSpPr>
          <p:cNvPr id="5" name="圆角矩形 4"/>
          <p:cNvSpPr/>
          <p:nvPr/>
        </p:nvSpPr>
        <p:spPr>
          <a:xfrm>
            <a:off x="470535" y="5674360"/>
            <a:ext cx="3380740" cy="857250"/>
          </a:xfrm>
          <a:prstGeom prst="roundRect">
            <a:avLst/>
          </a:prstGeom>
          <a:solidFill>
            <a:srgbClr val="0E5EA6"/>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en-US" altLang="zh-CN"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EXCEL</a:t>
            </a:r>
            <a:r>
              <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模板</a:t>
            </a:r>
            <a:endPar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en-US" altLang="zh-CN"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a:t>
            </a:r>
            <a:r>
              <a:rPr kumimoji="0" lang="zh-CN" altLang="zh-CN"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贫困儿童调查表</a:t>
            </a:r>
            <a:endParaRPr kumimoji="0" lang="zh-CN" altLang="zh-CN"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p:txBody>
      </p:sp>
      <p:pic>
        <p:nvPicPr>
          <p:cNvPr id="4" name="图片 3"/>
          <p:cNvPicPr>
            <a:picLocks noChangeAspect="1"/>
          </p:cNvPicPr>
          <p:nvPr/>
        </p:nvPicPr>
        <p:blipFill>
          <a:blip r:embed="rId1"/>
          <a:stretch>
            <a:fillRect/>
          </a:stretch>
        </p:blipFill>
        <p:spPr>
          <a:xfrm>
            <a:off x="4132580" y="1029970"/>
            <a:ext cx="6610350" cy="569087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a:stretch>
            <a:fillRect/>
          </a:stretch>
        </p:blipFill>
        <p:spPr>
          <a:xfrm>
            <a:off x="462280" y="1046480"/>
            <a:ext cx="11266805" cy="5228590"/>
          </a:xfrm>
          <a:prstGeom prst="rect">
            <a:avLst/>
          </a:prstGeom>
        </p:spPr>
      </p:pic>
      <p:sp>
        <p:nvSpPr>
          <p:cNvPr id="27653" name="矩形 7"/>
          <p:cNvSpPr>
            <a:spLocks noChangeArrowheads="1"/>
          </p:cNvSpPr>
          <p:nvPr/>
        </p:nvSpPr>
        <p:spPr bwMode="auto">
          <a:xfrm>
            <a:off x="3949700" y="2252663"/>
            <a:ext cx="6975475" cy="51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单击此处编辑您要的内容，建议您在展示时采用微软雅黑字体，本模版所有图形线条及其相应素材均可自由辑、改色、替换。更多使用说明和作品请详阅模版最末的使用手册。</a:t>
            </a:r>
            <a:endParaRPr lang="en-US" altLang="zh-CN" sz="14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我在魔方网表上做了这些应用</a:t>
            </a:r>
            <a:endParaRPr sz="2400" b="1" kern="1200" dirty="0">
              <a:solidFill>
                <a:srgbClr val="445469"/>
              </a:solidFill>
              <a:latin typeface="Arial" panose="020B0604020202020204" pitchFamily="34" charset="0"/>
              <a:cs typeface="+mn-cs"/>
            </a:endParaRPr>
          </a:p>
        </p:txBody>
      </p:sp>
      <p:sp>
        <p:nvSpPr>
          <p:cNvPr id="5" name="圆角矩形 4"/>
          <p:cNvSpPr/>
          <p:nvPr/>
        </p:nvSpPr>
        <p:spPr>
          <a:xfrm>
            <a:off x="5375910" y="30480"/>
            <a:ext cx="6805930" cy="843280"/>
          </a:xfrm>
          <a:prstGeom prst="roundRect">
            <a:avLst/>
          </a:prstGeom>
          <a:solidFill>
            <a:srgbClr val="0E5EA6"/>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lang="zh-CN" altLang="en-US" sz="1800" b="1" smtClean="0">
                <a:ln>
                  <a:noFill/>
                </a:ln>
                <a:solidFill>
                  <a:schemeClr val="bg1"/>
                </a:solidFill>
                <a:effectLst/>
                <a:sym typeface="+mn-ea"/>
              </a:rPr>
              <a:t>城乡义务教育阶段家庭困难寄宿生生活补助费申请</a:t>
            </a:r>
            <a:endParaRPr lang="zh-CN" altLang="en-US" sz="1800" b="1" smtClean="0">
              <a:ln>
                <a:noFill/>
              </a:ln>
              <a:solidFill>
                <a:schemeClr val="bg1"/>
              </a:solidFill>
              <a:effectLst/>
              <a:sym typeface="+mn-ea"/>
            </a:endParaRPr>
          </a:p>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en-US" altLang="zh-CN"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a:t>
            </a:r>
            <a:r>
              <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学生申请填报页</a:t>
            </a:r>
            <a:endPar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7653"/>
                                        </p:tgtEl>
                                        <p:attrNameLst>
                                          <p:attrName>style.visibility</p:attrName>
                                        </p:attrNameLst>
                                      </p:cBhvr>
                                      <p:to>
                                        <p:strVal val="visible"/>
                                      </p:to>
                                    </p:set>
                                    <p:anim calcmode="lin" valueType="num">
                                      <p:cBhvr additive="base">
                                        <p:cTn id="7" dur="500" fill="hold"/>
                                        <p:tgtEl>
                                          <p:spTgt spid="27653"/>
                                        </p:tgtEl>
                                        <p:attrNameLst>
                                          <p:attrName>ppt_x</p:attrName>
                                        </p:attrNameLst>
                                      </p:cBhvr>
                                      <p:tavLst>
                                        <p:tav tm="0">
                                          <p:val>
                                            <p:strVal val="#ppt_x"/>
                                          </p:val>
                                        </p:tav>
                                        <p:tav tm="100000">
                                          <p:val>
                                            <p:strVal val="#ppt_x"/>
                                          </p:val>
                                        </p:tav>
                                      </p:tavLst>
                                    </p:anim>
                                    <p:anim calcmode="lin" valueType="num">
                                      <p:cBhvr additive="base">
                                        <p:cTn id="8" dur="500" fill="hold"/>
                                        <p:tgtEl>
                                          <p:spTgt spid="276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矩形 7"/>
          <p:cNvSpPr>
            <a:spLocks noChangeArrowheads="1"/>
          </p:cNvSpPr>
          <p:nvPr/>
        </p:nvSpPr>
        <p:spPr bwMode="auto">
          <a:xfrm>
            <a:off x="3949700" y="2252663"/>
            <a:ext cx="6975475" cy="51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单击此处编辑您要的内容，建议您在展示时采用微软雅黑字体，本模版所有图形线条及其相应素材均可自由辑、改色、替换。更多使用说明和作品请详阅模版最末的使用手册。</a:t>
            </a:r>
            <a:endParaRPr lang="en-US" altLang="zh-CN" sz="14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我在魔方网表上做了这些应用</a:t>
            </a:r>
            <a:endParaRPr sz="2400" b="1" kern="1200" dirty="0">
              <a:solidFill>
                <a:srgbClr val="445469"/>
              </a:solidFill>
              <a:latin typeface="Arial" panose="020B0604020202020204" pitchFamily="34" charset="0"/>
              <a:cs typeface="+mn-cs"/>
            </a:endParaRPr>
          </a:p>
        </p:txBody>
      </p:sp>
      <p:pic>
        <p:nvPicPr>
          <p:cNvPr id="2" name="图片 1"/>
          <p:cNvPicPr>
            <a:picLocks noChangeAspect="1"/>
          </p:cNvPicPr>
          <p:nvPr/>
        </p:nvPicPr>
        <p:blipFill>
          <a:blip r:embed="rId1"/>
          <a:stretch>
            <a:fillRect/>
          </a:stretch>
        </p:blipFill>
        <p:spPr>
          <a:xfrm>
            <a:off x="560070" y="1019175"/>
            <a:ext cx="5876925" cy="5206365"/>
          </a:xfrm>
          <a:prstGeom prst="rect">
            <a:avLst/>
          </a:prstGeom>
        </p:spPr>
      </p:pic>
      <p:pic>
        <p:nvPicPr>
          <p:cNvPr id="3" name="图片 2"/>
          <p:cNvPicPr>
            <a:picLocks noChangeAspect="1"/>
          </p:cNvPicPr>
          <p:nvPr/>
        </p:nvPicPr>
        <p:blipFill>
          <a:blip r:embed="rId2"/>
          <a:stretch>
            <a:fillRect/>
          </a:stretch>
        </p:blipFill>
        <p:spPr>
          <a:xfrm>
            <a:off x="5784215" y="1019175"/>
            <a:ext cx="6278245" cy="5028565"/>
          </a:xfrm>
          <a:prstGeom prst="rect">
            <a:avLst/>
          </a:prstGeom>
        </p:spPr>
      </p:pic>
      <p:sp>
        <p:nvSpPr>
          <p:cNvPr id="5" name="圆角矩形 4"/>
          <p:cNvSpPr/>
          <p:nvPr/>
        </p:nvSpPr>
        <p:spPr>
          <a:xfrm>
            <a:off x="4345940" y="5789295"/>
            <a:ext cx="6805930" cy="945515"/>
          </a:xfrm>
          <a:prstGeom prst="roundRect">
            <a:avLst/>
          </a:prstGeom>
          <a:solidFill>
            <a:srgbClr val="0E5EA6"/>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城乡义务教育阶段家庭困难寄宿生生活补助费申请</a:t>
            </a:r>
            <a:endPar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en-US" altLang="zh-CN"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a:t>
            </a:r>
            <a:r>
              <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学生申请结果列表页</a:t>
            </a:r>
            <a:endPar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401320" y="969010"/>
            <a:ext cx="10939780" cy="5299710"/>
          </a:xfrm>
          <a:prstGeom prst="rect">
            <a:avLst/>
          </a:prstGeom>
        </p:spPr>
      </p:pic>
      <p:sp>
        <p:nvSpPr>
          <p:cNvPr id="12"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我在魔方网表上做了这些应用</a:t>
            </a:r>
            <a:endParaRPr sz="2400" b="1" kern="1200" dirty="0">
              <a:solidFill>
                <a:srgbClr val="445469"/>
              </a:solidFill>
              <a:latin typeface="Arial" panose="020B0604020202020204" pitchFamily="34" charset="0"/>
              <a:cs typeface="+mn-cs"/>
            </a:endParaRPr>
          </a:p>
        </p:txBody>
      </p:sp>
      <p:sp>
        <p:nvSpPr>
          <p:cNvPr id="5" name="圆角矩形 4"/>
          <p:cNvSpPr/>
          <p:nvPr/>
        </p:nvSpPr>
        <p:spPr>
          <a:xfrm>
            <a:off x="4345940" y="5789295"/>
            <a:ext cx="6805930" cy="945515"/>
          </a:xfrm>
          <a:prstGeom prst="roundRect">
            <a:avLst/>
          </a:prstGeom>
          <a:solidFill>
            <a:srgbClr val="0E5EA6"/>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城乡义务教育阶段家庭困难寄宿生生活补助费申请</a:t>
            </a:r>
            <a:endPar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en-US" altLang="zh-CN"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a:t>
            </a:r>
            <a:r>
              <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学生申请评审结果页</a:t>
            </a:r>
            <a:endPar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矩形 7"/>
          <p:cNvSpPr>
            <a:spLocks noChangeArrowheads="1"/>
          </p:cNvSpPr>
          <p:nvPr/>
        </p:nvSpPr>
        <p:spPr bwMode="auto">
          <a:xfrm>
            <a:off x="3949700" y="2252663"/>
            <a:ext cx="6975475" cy="51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单击此处编辑您要的内容，建议您在展示时采用微软雅黑字体，本模版所有图形线条及其相应素材均可自由辑、改色、替换。更多使用说明和作品请详阅模版最末的使用手册。</a:t>
            </a:r>
            <a:endParaRPr lang="en-US" altLang="zh-CN" sz="14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我在魔方网表上做了这些应用</a:t>
            </a:r>
            <a:endParaRPr sz="2400" b="1" kern="1200" dirty="0">
              <a:solidFill>
                <a:srgbClr val="445469"/>
              </a:solidFill>
              <a:latin typeface="Arial" panose="020B0604020202020204" pitchFamily="34" charset="0"/>
              <a:cs typeface="+mn-cs"/>
            </a:endParaRPr>
          </a:p>
        </p:txBody>
      </p:sp>
      <p:pic>
        <p:nvPicPr>
          <p:cNvPr id="3" name="图片 2"/>
          <p:cNvPicPr>
            <a:picLocks noChangeAspect="1"/>
          </p:cNvPicPr>
          <p:nvPr/>
        </p:nvPicPr>
        <p:blipFill>
          <a:blip r:embed="rId1"/>
          <a:stretch>
            <a:fillRect/>
          </a:stretch>
        </p:blipFill>
        <p:spPr>
          <a:xfrm>
            <a:off x="965200" y="1077595"/>
            <a:ext cx="5406390" cy="3975735"/>
          </a:xfrm>
          <a:prstGeom prst="rect">
            <a:avLst/>
          </a:prstGeom>
        </p:spPr>
      </p:pic>
      <p:sp>
        <p:nvSpPr>
          <p:cNvPr id="5" name="圆角矩形 4"/>
          <p:cNvSpPr/>
          <p:nvPr/>
        </p:nvSpPr>
        <p:spPr>
          <a:xfrm>
            <a:off x="965200" y="5382895"/>
            <a:ext cx="5703570" cy="945515"/>
          </a:xfrm>
          <a:prstGeom prst="roundRect">
            <a:avLst/>
          </a:prstGeom>
          <a:solidFill>
            <a:srgbClr val="0E5EA6"/>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城乡义务教育阶段家庭困难寄宿生生活补助费申请</a:t>
            </a:r>
            <a:endPar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en-US" altLang="zh-CN"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a:t>
            </a:r>
            <a:r>
              <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各种家庭困难情况统计报表</a:t>
            </a:r>
            <a:endPar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p:txBody>
      </p:sp>
      <p:pic>
        <p:nvPicPr>
          <p:cNvPr id="4" name="图片 3"/>
          <p:cNvPicPr>
            <a:picLocks noChangeAspect="1"/>
          </p:cNvPicPr>
          <p:nvPr/>
        </p:nvPicPr>
        <p:blipFill>
          <a:blip r:embed="rId2"/>
          <a:stretch>
            <a:fillRect/>
          </a:stretch>
        </p:blipFill>
        <p:spPr>
          <a:xfrm>
            <a:off x="5196840" y="1077595"/>
            <a:ext cx="6296660" cy="3696970"/>
          </a:xfrm>
          <a:prstGeom prst="rect">
            <a:avLst/>
          </a:prstGeom>
        </p:spPr>
      </p:pic>
      <p:sp>
        <p:nvSpPr>
          <p:cNvPr id="6" name="圆角矩形 5"/>
          <p:cNvSpPr/>
          <p:nvPr/>
        </p:nvSpPr>
        <p:spPr>
          <a:xfrm>
            <a:off x="7233285" y="5223510"/>
            <a:ext cx="3889375" cy="945515"/>
          </a:xfrm>
          <a:prstGeom prst="roundRect">
            <a:avLst/>
          </a:prstGeom>
          <a:solidFill>
            <a:srgbClr val="0E5EA6"/>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堆叠柱状图</a:t>
            </a:r>
            <a:endPar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lang="en-US" altLang="zh-CN" sz="1800" b="1" smtClean="0">
                <a:ln>
                  <a:noFill/>
                </a:ln>
                <a:solidFill>
                  <a:schemeClr val="bg1"/>
                </a:solidFill>
                <a:effectLst/>
                <a:sym typeface="+mn-ea"/>
              </a:rPr>
              <a:t>——</a:t>
            </a:r>
            <a:r>
              <a:rPr lang="zh-CN" altLang="en-US" sz="1400" b="1" smtClean="0">
                <a:ln>
                  <a:noFill/>
                </a:ln>
                <a:solidFill>
                  <a:schemeClr val="bg1"/>
                </a:solidFill>
                <a:effectLst/>
                <a:sym typeface="+mn-ea"/>
              </a:rPr>
              <a:t>住校生男女生分布情况</a:t>
            </a:r>
            <a:endPar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矩形 7"/>
          <p:cNvSpPr>
            <a:spLocks noChangeArrowheads="1"/>
          </p:cNvSpPr>
          <p:nvPr/>
        </p:nvSpPr>
        <p:spPr bwMode="auto">
          <a:xfrm>
            <a:off x="3949700" y="2252663"/>
            <a:ext cx="6975475" cy="51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单击此处编辑您要的内容，建议您在展示时采用微软雅黑字体，本模版所有图形线条及其相应素材均可自由辑、改色、替换。更多使用说明和作品请详阅模版最末的使用手册。</a:t>
            </a:r>
            <a:endParaRPr lang="en-US" altLang="zh-CN" sz="14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我在魔方网表上做了这些应用</a:t>
            </a:r>
            <a:endParaRPr sz="2400" b="1" kern="1200" dirty="0">
              <a:solidFill>
                <a:srgbClr val="445469"/>
              </a:solidFill>
              <a:latin typeface="Arial" panose="020B0604020202020204" pitchFamily="34" charset="0"/>
              <a:cs typeface="+mn-cs"/>
            </a:endParaRPr>
          </a:p>
        </p:txBody>
      </p:sp>
      <p:pic>
        <p:nvPicPr>
          <p:cNvPr id="4" name="图片 3"/>
          <p:cNvPicPr>
            <a:picLocks noChangeAspect="1"/>
          </p:cNvPicPr>
          <p:nvPr/>
        </p:nvPicPr>
        <p:blipFill>
          <a:blip r:embed="rId1"/>
          <a:stretch>
            <a:fillRect/>
          </a:stretch>
        </p:blipFill>
        <p:spPr>
          <a:xfrm>
            <a:off x="6291580" y="1498600"/>
            <a:ext cx="5151755" cy="2926080"/>
          </a:xfrm>
          <a:prstGeom prst="rect">
            <a:avLst/>
          </a:prstGeom>
        </p:spPr>
      </p:pic>
      <p:sp>
        <p:nvSpPr>
          <p:cNvPr id="5" name="圆角矩形 4"/>
          <p:cNvSpPr/>
          <p:nvPr/>
        </p:nvSpPr>
        <p:spPr>
          <a:xfrm>
            <a:off x="7184390" y="4849495"/>
            <a:ext cx="3366770" cy="539750"/>
          </a:xfrm>
          <a:prstGeom prst="roundRect">
            <a:avLst/>
          </a:prstGeom>
          <a:solidFill>
            <a:srgbClr val="0E5EA6"/>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通知跟进管理</a:t>
            </a:r>
            <a:endPar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p:txBody>
      </p:sp>
      <p:pic>
        <p:nvPicPr>
          <p:cNvPr id="6" name="图片 5"/>
          <p:cNvPicPr>
            <a:picLocks noChangeAspect="1"/>
          </p:cNvPicPr>
          <p:nvPr/>
        </p:nvPicPr>
        <p:blipFill>
          <a:blip r:embed="rId2"/>
          <a:stretch>
            <a:fillRect/>
          </a:stretch>
        </p:blipFill>
        <p:spPr>
          <a:xfrm>
            <a:off x="687705" y="3331845"/>
            <a:ext cx="4782820" cy="2057400"/>
          </a:xfrm>
          <a:prstGeom prst="rect">
            <a:avLst/>
          </a:prstGeom>
        </p:spPr>
      </p:pic>
      <p:sp>
        <p:nvSpPr>
          <p:cNvPr id="7" name="圆角矩形 6"/>
          <p:cNvSpPr/>
          <p:nvPr/>
        </p:nvSpPr>
        <p:spPr>
          <a:xfrm>
            <a:off x="962025" y="2397125"/>
            <a:ext cx="3366770" cy="539750"/>
          </a:xfrm>
          <a:prstGeom prst="roundRect">
            <a:avLst/>
          </a:prstGeom>
          <a:solidFill>
            <a:srgbClr val="0E5EA6"/>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现金日记账簿</a:t>
            </a:r>
            <a:endPar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矩形 7"/>
          <p:cNvSpPr>
            <a:spLocks noChangeArrowheads="1"/>
          </p:cNvSpPr>
          <p:nvPr/>
        </p:nvSpPr>
        <p:spPr bwMode="auto">
          <a:xfrm>
            <a:off x="3949700" y="2252663"/>
            <a:ext cx="6975475" cy="51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单击此处编辑您要的内容，建议您在展示时采用微软雅黑字体，本模版所有图形线条及其相应素材均可自由辑、改色、替换。更多使用说明和作品请详阅模版最末的使用手册。</a:t>
            </a:r>
            <a:endParaRPr lang="en-US" altLang="zh-CN" sz="14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我在魔方网表上做了这些应用</a:t>
            </a:r>
            <a:endParaRPr sz="2400" b="1" kern="1200" dirty="0">
              <a:solidFill>
                <a:srgbClr val="445469"/>
              </a:solidFill>
              <a:latin typeface="Arial" panose="020B0604020202020204" pitchFamily="34" charset="0"/>
              <a:cs typeface="+mn-cs"/>
            </a:endParaRPr>
          </a:p>
        </p:txBody>
      </p:sp>
      <p:pic>
        <p:nvPicPr>
          <p:cNvPr id="2" name="图片 1"/>
          <p:cNvPicPr>
            <a:picLocks noChangeAspect="1"/>
          </p:cNvPicPr>
          <p:nvPr/>
        </p:nvPicPr>
        <p:blipFill>
          <a:blip r:embed="rId1"/>
          <a:stretch>
            <a:fillRect/>
          </a:stretch>
        </p:blipFill>
        <p:spPr>
          <a:xfrm>
            <a:off x="1482090" y="1092835"/>
            <a:ext cx="9852025" cy="5514340"/>
          </a:xfrm>
          <a:prstGeom prst="rect">
            <a:avLst/>
          </a:prstGeom>
        </p:spPr>
      </p:pic>
      <p:sp>
        <p:nvSpPr>
          <p:cNvPr id="5" name="圆角矩形 4"/>
          <p:cNvSpPr/>
          <p:nvPr/>
        </p:nvSpPr>
        <p:spPr>
          <a:xfrm>
            <a:off x="7355205" y="5760720"/>
            <a:ext cx="3569970" cy="582295"/>
          </a:xfrm>
          <a:prstGeom prst="roundRect">
            <a:avLst/>
          </a:prstGeom>
          <a:solidFill>
            <a:srgbClr val="0E5EA6"/>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上传的各种文件附件</a:t>
            </a:r>
            <a:endPar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descr="QQ图片20180920171114"/>
          <p:cNvPicPr>
            <a:picLocks noChangeAspect="1"/>
          </p:cNvPicPr>
          <p:nvPr/>
        </p:nvPicPr>
        <p:blipFill>
          <a:blip r:embed="rId1"/>
          <a:stretch>
            <a:fillRect/>
          </a:stretch>
        </p:blipFill>
        <p:spPr>
          <a:xfrm>
            <a:off x="2311400" y="983615"/>
            <a:ext cx="3789045" cy="5678805"/>
          </a:xfrm>
          <a:prstGeom prst="rect">
            <a:avLst/>
          </a:prstGeom>
        </p:spPr>
      </p:pic>
      <p:sp>
        <p:nvSpPr>
          <p:cNvPr id="27653" name="矩形 7"/>
          <p:cNvSpPr>
            <a:spLocks noChangeArrowheads="1"/>
          </p:cNvSpPr>
          <p:nvPr/>
        </p:nvSpPr>
        <p:spPr bwMode="auto">
          <a:xfrm>
            <a:off x="3949700" y="2252663"/>
            <a:ext cx="6975475" cy="51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40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单击此处编辑您要的内容，建议您在展示时采用微软雅黑字体，本模版所有图形线条及其相应素材均可自由辑、改色、替换。更多使用说明和作品请详阅模版最末的使用手册。</a:t>
            </a:r>
            <a:endParaRPr lang="en-US" altLang="zh-CN" sz="14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我在魔方网表上做了这些应用</a:t>
            </a:r>
            <a:endParaRPr sz="2400" b="1" kern="1200" dirty="0">
              <a:solidFill>
                <a:srgbClr val="445469"/>
              </a:solidFill>
              <a:latin typeface="Arial" panose="020B0604020202020204" pitchFamily="34" charset="0"/>
              <a:cs typeface="+mn-cs"/>
            </a:endParaRPr>
          </a:p>
        </p:txBody>
      </p:sp>
      <p:sp>
        <p:nvSpPr>
          <p:cNvPr id="5" name="圆角矩形 4"/>
          <p:cNvSpPr/>
          <p:nvPr/>
        </p:nvSpPr>
        <p:spPr>
          <a:xfrm>
            <a:off x="2493645" y="5543550"/>
            <a:ext cx="2800350" cy="843915"/>
          </a:xfrm>
          <a:prstGeom prst="roundRect">
            <a:avLst/>
          </a:prstGeom>
          <a:solidFill>
            <a:srgbClr val="0E5EA6"/>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移动微应用</a:t>
            </a:r>
            <a:endPar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en-US" altLang="zh-CN"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a:t>
            </a:r>
            <a:r>
              <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移动端业务门户</a:t>
            </a:r>
            <a:endPar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p:txBody>
      </p:sp>
      <p:pic>
        <p:nvPicPr>
          <p:cNvPr id="4" name="图片 3" descr="psb"/>
          <p:cNvPicPr>
            <a:picLocks noChangeAspect="1"/>
          </p:cNvPicPr>
          <p:nvPr/>
        </p:nvPicPr>
        <p:blipFill>
          <a:blip r:embed="rId2"/>
          <a:stretch>
            <a:fillRect/>
          </a:stretch>
        </p:blipFill>
        <p:spPr>
          <a:xfrm>
            <a:off x="7403465" y="983615"/>
            <a:ext cx="3797300" cy="5403850"/>
          </a:xfrm>
          <a:prstGeom prst="rect">
            <a:avLst/>
          </a:prstGeom>
        </p:spPr>
      </p:pic>
      <p:sp>
        <p:nvSpPr>
          <p:cNvPr id="6" name="圆角矩形 5"/>
          <p:cNvSpPr/>
          <p:nvPr/>
        </p:nvSpPr>
        <p:spPr>
          <a:xfrm>
            <a:off x="7403465" y="5543550"/>
            <a:ext cx="2915920" cy="800100"/>
          </a:xfrm>
          <a:prstGeom prst="roundRect">
            <a:avLst/>
          </a:prstGeom>
          <a:solidFill>
            <a:srgbClr val="0E5EA6"/>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移动微应用</a:t>
            </a:r>
            <a:endParaRPr kumimoji="0" lang="zh-CN" altLang="en-US"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a:p>
            <a:pPr marL="0" marR="0" indent="0" algn="ctr" defTabSz="914400" rtl="0" eaLnBrk="0" fontAlgn="base" latinLnBrk="0" hangingPunct="0">
              <a:lnSpc>
                <a:spcPct val="100000"/>
              </a:lnSpc>
              <a:spcBef>
                <a:spcPct val="0"/>
              </a:spcBef>
              <a:spcAft>
                <a:spcPct val="0"/>
              </a:spcAft>
              <a:buClrTx/>
              <a:buSzTx/>
              <a:buFont typeface="Arial" panose="020B0604020202020204" pitchFamily="34" charset="0"/>
              <a:buNone/>
            </a:pPr>
            <a:r>
              <a:rPr kumimoji="0" lang="en-US" altLang="zh-CN" sz="18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a:t>
            </a:r>
            <a:r>
              <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rPr>
              <a:t>快速报名登记</a:t>
            </a:r>
            <a:endParaRPr kumimoji="0" lang="zh-CN" altLang="en-US" sz="1400" b="1" i="0" u="none" strike="noStrike" cap="none" normalizeH="0" baseline="0" smtClean="0">
              <a:ln>
                <a:noFill/>
              </a:ln>
              <a:solidFill>
                <a:schemeClr val="bg1"/>
              </a:solidFill>
              <a:effectLst/>
              <a:latin typeface="Calibri" panose="020F050202020403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Freeform 5"/>
          <p:cNvSpPr>
            <a:spLocks noChangeArrowheads="1"/>
          </p:cNvSpPr>
          <p:nvPr/>
        </p:nvSpPr>
        <p:spPr bwMode="auto">
          <a:xfrm>
            <a:off x="4743450" y="1622425"/>
            <a:ext cx="5214938" cy="539750"/>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43" name="Oval 14"/>
          <p:cNvSpPr>
            <a:spLocks noChangeArrowheads="1"/>
          </p:cNvSpPr>
          <p:nvPr/>
        </p:nvSpPr>
        <p:spPr bwMode="auto">
          <a:xfrm>
            <a:off x="1081088" y="2325688"/>
            <a:ext cx="2473325" cy="2417762"/>
          </a:xfrm>
          <a:prstGeom prst="ellipse">
            <a:avLst/>
          </a:prstGeom>
          <a:solidFill>
            <a:srgbClr val="0070C0"/>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tIns="45718" rIns="0" bIns="45718" anchor="ctr"/>
          <a:lstStyle/>
          <a:p>
            <a:pPr algn="ctr">
              <a:defRPr/>
            </a:pPr>
            <a:endParaRPr lang="zh-CN" altLang="zh-CN" dirty="0">
              <a:solidFill>
                <a:schemeClr val="bg1"/>
              </a:solidFill>
              <a:latin typeface="微软雅黑" panose="020B0503020204020204" pitchFamily="34" charset="-122"/>
              <a:ea typeface="微软雅黑" panose="020B0503020204020204" pitchFamily="34" charset="-122"/>
              <a:sym typeface="黑体" panose="02010609060101010101" pitchFamily="49" charset="-122"/>
            </a:endParaRPr>
          </a:p>
        </p:txBody>
      </p:sp>
      <p:sp>
        <p:nvSpPr>
          <p:cNvPr id="32772" name="Freeform 15"/>
          <p:cNvSpPr>
            <a:spLocks noEditPoints="1" noChangeArrowheads="1"/>
          </p:cNvSpPr>
          <p:nvPr/>
        </p:nvSpPr>
        <p:spPr bwMode="auto">
          <a:xfrm>
            <a:off x="1779588" y="2619375"/>
            <a:ext cx="1195387" cy="1068388"/>
          </a:xfrm>
          <a:custGeom>
            <a:avLst/>
            <a:gdLst>
              <a:gd name="T0" fmla="*/ 2147483647 w 1910"/>
              <a:gd name="T1" fmla="*/ 2147483647 h 1774"/>
              <a:gd name="T2" fmla="*/ 2147483647 w 1910"/>
              <a:gd name="T3" fmla="*/ 2147483647 h 1774"/>
              <a:gd name="T4" fmla="*/ 2147483647 w 1910"/>
              <a:gd name="T5" fmla="*/ 2147483647 h 1774"/>
              <a:gd name="T6" fmla="*/ 2147483647 w 1910"/>
              <a:gd name="T7" fmla="*/ 2147483647 h 1774"/>
              <a:gd name="T8" fmla="*/ 2147483647 w 1910"/>
              <a:gd name="T9" fmla="*/ 873387918 h 1774"/>
              <a:gd name="T10" fmla="*/ 2147483647 w 1910"/>
              <a:gd name="T11" fmla="*/ 2147483647 h 1774"/>
              <a:gd name="T12" fmla="*/ 2147483647 w 1910"/>
              <a:gd name="T13" fmla="*/ 2147483647 h 1774"/>
              <a:gd name="T14" fmla="*/ 2147483647 w 1910"/>
              <a:gd name="T15" fmla="*/ 2147483647 h 1774"/>
              <a:gd name="T16" fmla="*/ 2147483647 w 1910"/>
              <a:gd name="T17" fmla="*/ 2147483647 h 1774"/>
              <a:gd name="T18" fmla="*/ 2147483647 w 1910"/>
              <a:gd name="T19" fmla="*/ 2147483647 h 1774"/>
              <a:gd name="T20" fmla="*/ 2147483647 w 1910"/>
              <a:gd name="T21" fmla="*/ 2147483647 h 1774"/>
              <a:gd name="T22" fmla="*/ 2147483647 w 1910"/>
              <a:gd name="T23" fmla="*/ 2147483647 h 1774"/>
              <a:gd name="T24" fmla="*/ 2147483647 w 1910"/>
              <a:gd name="T25" fmla="*/ 2147483647 h 1774"/>
              <a:gd name="T26" fmla="*/ 2147483647 w 1910"/>
              <a:gd name="T27" fmla="*/ 2147483647 h 1774"/>
              <a:gd name="T28" fmla="*/ 2147483647 w 1910"/>
              <a:gd name="T29" fmla="*/ 2147483647 h 1774"/>
              <a:gd name="T30" fmla="*/ 2147483647 w 1910"/>
              <a:gd name="T31" fmla="*/ 2147483647 h 1774"/>
              <a:gd name="T32" fmla="*/ 2147483647 w 1910"/>
              <a:gd name="T33" fmla="*/ 2147483647 h 1774"/>
              <a:gd name="T34" fmla="*/ 2147483647 w 1910"/>
              <a:gd name="T35" fmla="*/ 2147483647 h 1774"/>
              <a:gd name="T36" fmla="*/ 2147483647 w 1910"/>
              <a:gd name="T37" fmla="*/ 2147483647 h 1774"/>
              <a:gd name="T38" fmla="*/ 2147483647 w 1910"/>
              <a:gd name="T39" fmla="*/ 2147483647 h 1774"/>
              <a:gd name="T40" fmla="*/ 2147483647 w 1910"/>
              <a:gd name="T41" fmla="*/ 2147483647 h 1774"/>
              <a:gd name="T42" fmla="*/ 2147483647 w 1910"/>
              <a:gd name="T43" fmla="*/ 2147483647 h 1774"/>
              <a:gd name="T44" fmla="*/ 2147483647 w 1910"/>
              <a:gd name="T45" fmla="*/ 2147483647 h 1774"/>
              <a:gd name="T46" fmla="*/ 2147483647 w 1910"/>
              <a:gd name="T47" fmla="*/ 2147483647 h 1774"/>
              <a:gd name="T48" fmla="*/ 2147483647 w 1910"/>
              <a:gd name="T49" fmla="*/ 2147483647 h 1774"/>
              <a:gd name="T50" fmla="*/ 2147483647 w 1910"/>
              <a:gd name="T51" fmla="*/ 2147483647 h 1774"/>
              <a:gd name="T52" fmla="*/ 2147483647 w 1910"/>
              <a:gd name="T53" fmla="*/ 2147483647 h 1774"/>
              <a:gd name="T54" fmla="*/ 2147483647 w 1910"/>
              <a:gd name="T55" fmla="*/ 2147483647 h 1774"/>
              <a:gd name="T56" fmla="*/ 2147483647 w 1910"/>
              <a:gd name="T57" fmla="*/ 2147483647 h 1774"/>
              <a:gd name="T58" fmla="*/ 2147483647 w 1910"/>
              <a:gd name="T59" fmla="*/ 2147483647 h 1774"/>
              <a:gd name="T60" fmla="*/ 2147483647 w 1910"/>
              <a:gd name="T61" fmla="*/ 2147483647 h 1774"/>
              <a:gd name="T62" fmla="*/ 2147483647 w 1910"/>
              <a:gd name="T63" fmla="*/ 2147483647 h 1774"/>
              <a:gd name="T64" fmla="*/ 0 w 1910"/>
              <a:gd name="T65" fmla="*/ 2147483647 h 1774"/>
              <a:gd name="T66" fmla="*/ 2147483647 w 1910"/>
              <a:gd name="T67" fmla="*/ 2147483647 h 1774"/>
              <a:gd name="T68" fmla="*/ 2147483647 w 1910"/>
              <a:gd name="T69" fmla="*/ 2147483647 h 1774"/>
              <a:gd name="T70" fmla="*/ 2147483647 w 1910"/>
              <a:gd name="T71" fmla="*/ 2147483647 h 1774"/>
              <a:gd name="T72" fmla="*/ 2147483647 w 1910"/>
              <a:gd name="T73" fmla="*/ 2147483647 h 1774"/>
              <a:gd name="T74" fmla="*/ 2147483647 w 1910"/>
              <a:gd name="T75" fmla="*/ 2147483647 h 1774"/>
              <a:gd name="T76" fmla="*/ 2147483647 w 1910"/>
              <a:gd name="T77" fmla="*/ 2147483647 h 177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910"/>
              <a:gd name="T118" fmla="*/ 0 h 1774"/>
              <a:gd name="T119" fmla="*/ 1910 w 1910"/>
              <a:gd name="T120" fmla="*/ 1774 h 177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910" h="1774">
                <a:moveTo>
                  <a:pt x="848" y="1550"/>
                </a:moveTo>
                <a:lnTo>
                  <a:pt x="1051" y="1550"/>
                </a:lnTo>
                <a:lnTo>
                  <a:pt x="1122" y="1668"/>
                </a:lnTo>
                <a:lnTo>
                  <a:pt x="788" y="1668"/>
                </a:lnTo>
                <a:lnTo>
                  <a:pt x="848" y="1550"/>
                </a:lnTo>
                <a:close/>
                <a:moveTo>
                  <a:pt x="535" y="59"/>
                </a:moveTo>
                <a:lnTo>
                  <a:pt x="584" y="90"/>
                </a:lnTo>
                <a:cubicBezTo>
                  <a:pt x="587" y="92"/>
                  <a:pt x="589" y="93"/>
                  <a:pt x="591" y="95"/>
                </a:cubicBezTo>
                <a:lnTo>
                  <a:pt x="1031" y="39"/>
                </a:lnTo>
                <a:cubicBezTo>
                  <a:pt x="1020" y="15"/>
                  <a:pt x="994" y="0"/>
                  <a:pt x="963" y="4"/>
                </a:cubicBezTo>
                <a:lnTo>
                  <a:pt x="535" y="59"/>
                </a:lnTo>
                <a:close/>
                <a:moveTo>
                  <a:pt x="477" y="72"/>
                </a:moveTo>
                <a:lnTo>
                  <a:pt x="560" y="125"/>
                </a:lnTo>
                <a:cubicBezTo>
                  <a:pt x="572" y="133"/>
                  <a:pt x="582" y="155"/>
                  <a:pt x="582" y="175"/>
                </a:cubicBezTo>
                <a:lnTo>
                  <a:pt x="582" y="937"/>
                </a:lnTo>
                <a:cubicBezTo>
                  <a:pt x="582" y="957"/>
                  <a:pt x="572" y="966"/>
                  <a:pt x="560" y="959"/>
                </a:cubicBezTo>
                <a:lnTo>
                  <a:pt x="477" y="906"/>
                </a:lnTo>
                <a:cubicBezTo>
                  <a:pt x="464" y="898"/>
                  <a:pt x="454" y="875"/>
                  <a:pt x="454" y="856"/>
                </a:cubicBezTo>
                <a:lnTo>
                  <a:pt x="454" y="93"/>
                </a:lnTo>
                <a:cubicBezTo>
                  <a:pt x="454" y="74"/>
                  <a:pt x="464" y="64"/>
                  <a:pt x="477" y="72"/>
                </a:cubicBezTo>
                <a:close/>
                <a:moveTo>
                  <a:pt x="820" y="308"/>
                </a:moveTo>
                <a:lnTo>
                  <a:pt x="869" y="340"/>
                </a:lnTo>
                <a:cubicBezTo>
                  <a:pt x="872" y="341"/>
                  <a:pt x="874" y="343"/>
                  <a:pt x="877" y="345"/>
                </a:cubicBezTo>
                <a:lnTo>
                  <a:pt x="1316" y="289"/>
                </a:lnTo>
                <a:cubicBezTo>
                  <a:pt x="1305" y="264"/>
                  <a:pt x="1279" y="250"/>
                  <a:pt x="1249" y="253"/>
                </a:cubicBezTo>
                <a:lnTo>
                  <a:pt x="820" y="308"/>
                </a:lnTo>
                <a:close/>
                <a:moveTo>
                  <a:pt x="762" y="322"/>
                </a:moveTo>
                <a:lnTo>
                  <a:pt x="845" y="375"/>
                </a:lnTo>
                <a:cubicBezTo>
                  <a:pt x="857" y="382"/>
                  <a:pt x="867" y="405"/>
                  <a:pt x="867" y="424"/>
                </a:cubicBezTo>
                <a:lnTo>
                  <a:pt x="867" y="1187"/>
                </a:lnTo>
                <a:cubicBezTo>
                  <a:pt x="867" y="1206"/>
                  <a:pt x="857" y="1216"/>
                  <a:pt x="845" y="1208"/>
                </a:cubicBezTo>
                <a:lnTo>
                  <a:pt x="762" y="1155"/>
                </a:lnTo>
                <a:cubicBezTo>
                  <a:pt x="750" y="1147"/>
                  <a:pt x="740" y="1125"/>
                  <a:pt x="740" y="1105"/>
                </a:cubicBezTo>
                <a:lnTo>
                  <a:pt x="740" y="343"/>
                </a:lnTo>
                <a:cubicBezTo>
                  <a:pt x="740" y="323"/>
                  <a:pt x="750" y="314"/>
                  <a:pt x="762" y="322"/>
                </a:cubicBezTo>
                <a:close/>
                <a:moveTo>
                  <a:pt x="908" y="408"/>
                </a:moveTo>
                <a:lnTo>
                  <a:pt x="1368" y="349"/>
                </a:lnTo>
                <a:cubicBezTo>
                  <a:pt x="1407" y="344"/>
                  <a:pt x="1440" y="370"/>
                  <a:pt x="1440" y="408"/>
                </a:cubicBezTo>
                <a:lnTo>
                  <a:pt x="1440" y="1064"/>
                </a:lnTo>
                <a:cubicBezTo>
                  <a:pt x="1440" y="1102"/>
                  <a:pt x="1407" y="1137"/>
                  <a:pt x="1368" y="1142"/>
                </a:cubicBezTo>
                <a:lnTo>
                  <a:pt x="908" y="1201"/>
                </a:lnTo>
                <a:lnTo>
                  <a:pt x="908" y="408"/>
                </a:lnTo>
                <a:close/>
                <a:moveTo>
                  <a:pt x="996" y="515"/>
                </a:moveTo>
                <a:lnTo>
                  <a:pt x="1356" y="469"/>
                </a:lnTo>
                <a:lnTo>
                  <a:pt x="1356" y="631"/>
                </a:lnTo>
                <a:lnTo>
                  <a:pt x="996" y="677"/>
                </a:lnTo>
                <a:lnTo>
                  <a:pt x="996" y="515"/>
                </a:lnTo>
                <a:close/>
                <a:moveTo>
                  <a:pt x="622" y="158"/>
                </a:moveTo>
                <a:lnTo>
                  <a:pt x="1082" y="99"/>
                </a:lnTo>
                <a:cubicBezTo>
                  <a:pt x="1122" y="94"/>
                  <a:pt x="1155" y="121"/>
                  <a:pt x="1155" y="158"/>
                </a:cubicBezTo>
                <a:lnTo>
                  <a:pt x="1155" y="177"/>
                </a:lnTo>
                <a:lnTo>
                  <a:pt x="719" y="233"/>
                </a:lnTo>
                <a:cubicBezTo>
                  <a:pt x="688" y="242"/>
                  <a:pt x="676" y="262"/>
                  <a:pt x="677" y="303"/>
                </a:cubicBezTo>
                <a:lnTo>
                  <a:pt x="677" y="944"/>
                </a:lnTo>
                <a:lnTo>
                  <a:pt x="622" y="951"/>
                </a:lnTo>
                <a:lnTo>
                  <a:pt x="622" y="158"/>
                </a:lnTo>
                <a:close/>
                <a:moveTo>
                  <a:pt x="286" y="530"/>
                </a:moveTo>
                <a:lnTo>
                  <a:pt x="378" y="530"/>
                </a:lnTo>
                <a:lnTo>
                  <a:pt x="378" y="381"/>
                </a:lnTo>
                <a:lnTo>
                  <a:pt x="293" y="381"/>
                </a:lnTo>
                <a:cubicBezTo>
                  <a:pt x="215" y="381"/>
                  <a:pt x="152" y="445"/>
                  <a:pt x="152" y="523"/>
                </a:cubicBezTo>
                <a:lnTo>
                  <a:pt x="152" y="1314"/>
                </a:lnTo>
                <a:cubicBezTo>
                  <a:pt x="152" y="1378"/>
                  <a:pt x="195" y="1433"/>
                  <a:pt x="254" y="1450"/>
                </a:cubicBezTo>
                <a:lnTo>
                  <a:pt x="0" y="1651"/>
                </a:lnTo>
                <a:lnTo>
                  <a:pt x="0" y="1774"/>
                </a:lnTo>
                <a:lnTo>
                  <a:pt x="1910" y="1774"/>
                </a:lnTo>
                <a:lnTo>
                  <a:pt x="1910" y="1651"/>
                </a:lnTo>
                <a:lnTo>
                  <a:pt x="1638" y="1452"/>
                </a:lnTo>
                <a:cubicBezTo>
                  <a:pt x="1701" y="1438"/>
                  <a:pt x="1748" y="1381"/>
                  <a:pt x="1748" y="1314"/>
                </a:cubicBezTo>
                <a:lnTo>
                  <a:pt x="1748" y="523"/>
                </a:lnTo>
                <a:cubicBezTo>
                  <a:pt x="1748" y="445"/>
                  <a:pt x="1685" y="381"/>
                  <a:pt x="1607" y="381"/>
                </a:cubicBezTo>
                <a:lnTo>
                  <a:pt x="1523" y="381"/>
                </a:lnTo>
                <a:lnTo>
                  <a:pt x="1523" y="530"/>
                </a:lnTo>
                <a:lnTo>
                  <a:pt x="1614" y="530"/>
                </a:lnTo>
                <a:lnTo>
                  <a:pt x="1614" y="1336"/>
                </a:lnTo>
                <a:lnTo>
                  <a:pt x="286" y="1336"/>
                </a:lnTo>
                <a:lnTo>
                  <a:pt x="286" y="53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814" tIns="54407" rIns="108814" bIns="54407"/>
          <a:lstStyle/>
          <a:p>
            <a:endParaRPr lang="zh-CN" altLang="en-US"/>
          </a:p>
        </p:txBody>
      </p:sp>
      <p:sp>
        <p:nvSpPr>
          <p:cNvPr id="32773" name="TextBox 37"/>
          <p:cNvSpPr>
            <a:spLocks noChangeArrowheads="1"/>
          </p:cNvSpPr>
          <p:nvPr/>
        </p:nvSpPr>
        <p:spPr bwMode="auto">
          <a:xfrm>
            <a:off x="1758950" y="3765550"/>
            <a:ext cx="11176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14" tIns="54407" rIns="108814" bIns="5440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2800" b="1">
                <a:solidFill>
                  <a:srgbClr val="F8F8F8"/>
                </a:solidFill>
                <a:latin typeface="微软雅黑" panose="020B0503020204020204" pitchFamily="34" charset="-122"/>
                <a:ea typeface="微软雅黑" panose="020B0503020204020204" pitchFamily="34" charset="-122"/>
                <a:sym typeface="黑体" panose="02010609060101010101" pitchFamily="49" charset="-122"/>
              </a:rPr>
              <a:t>目录</a:t>
            </a:r>
            <a:endParaRPr lang="zh-CN" altLang="en-US" sz="2800" b="1">
              <a:solidFill>
                <a:srgbClr val="F8F8F8"/>
              </a:solidFill>
              <a:latin typeface="微软雅黑" panose="020B0503020204020204" pitchFamily="34" charset="-122"/>
              <a:ea typeface="微软雅黑" panose="020B0503020204020204" pitchFamily="34" charset="-122"/>
              <a:sym typeface="黑体" panose="02010609060101010101" pitchFamily="49" charset="-122"/>
            </a:endParaRPr>
          </a:p>
        </p:txBody>
      </p:sp>
      <p:sp>
        <p:nvSpPr>
          <p:cNvPr id="32774" name="TextBox 38"/>
          <p:cNvSpPr>
            <a:spLocks noChangeArrowheads="1"/>
          </p:cNvSpPr>
          <p:nvPr/>
        </p:nvSpPr>
        <p:spPr bwMode="auto">
          <a:xfrm>
            <a:off x="1831975" y="4257675"/>
            <a:ext cx="1081088"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14" tIns="54407" rIns="108814" bIns="5440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1200">
                <a:solidFill>
                  <a:srgbClr val="F8F8F8"/>
                </a:solidFill>
                <a:latin typeface="微软雅黑" panose="020B0503020204020204" pitchFamily="34" charset="-122"/>
                <a:ea typeface="微软雅黑" panose="020B0503020204020204" pitchFamily="34" charset="-122"/>
                <a:sym typeface="黑体" panose="02010609060101010101" pitchFamily="49" charset="-122"/>
              </a:rPr>
              <a:t>CONTENTS</a:t>
            </a:r>
            <a:endParaRPr lang="zh-CN" altLang="en-US" sz="1200">
              <a:solidFill>
                <a:srgbClr val="F8F8F8"/>
              </a:solidFill>
              <a:latin typeface="微软雅黑" panose="020B0503020204020204" pitchFamily="34" charset="-122"/>
              <a:ea typeface="微软雅黑" panose="020B0503020204020204" pitchFamily="34" charset="-122"/>
              <a:sym typeface="黑体" panose="02010609060101010101" pitchFamily="49" charset="-122"/>
            </a:endParaRPr>
          </a:p>
        </p:txBody>
      </p:sp>
      <p:sp>
        <p:nvSpPr>
          <p:cNvPr id="32775" name="Freeform 5"/>
          <p:cNvSpPr>
            <a:spLocks noChangeArrowheads="1"/>
          </p:cNvSpPr>
          <p:nvPr/>
        </p:nvSpPr>
        <p:spPr bwMode="auto">
          <a:xfrm>
            <a:off x="5568950" y="2439988"/>
            <a:ext cx="5214938" cy="541337"/>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32776" name="Freeform 5"/>
          <p:cNvSpPr>
            <a:spLocks noChangeArrowheads="1"/>
          </p:cNvSpPr>
          <p:nvPr/>
        </p:nvSpPr>
        <p:spPr bwMode="auto">
          <a:xfrm>
            <a:off x="4743450" y="3195638"/>
            <a:ext cx="5214938" cy="539750"/>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32777" name="Freeform 5"/>
          <p:cNvSpPr>
            <a:spLocks noChangeArrowheads="1"/>
          </p:cNvSpPr>
          <p:nvPr/>
        </p:nvSpPr>
        <p:spPr bwMode="auto">
          <a:xfrm>
            <a:off x="5568950" y="3949700"/>
            <a:ext cx="5214938" cy="541338"/>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9525" cap="flat" cmpd="sng">
            <a:solidFill>
              <a:srgbClr val="0070C0"/>
            </a:solidFill>
            <a:miter lim="800000"/>
          </a:ln>
        </p:spPr>
        <p:txBody>
          <a:bodyPr lIns="117222" tIns="58611" rIns="117222" bIns="58611"/>
          <a:lstStyle/>
          <a:p>
            <a:endParaRPr lang="zh-CN" altLang="en-US"/>
          </a:p>
        </p:txBody>
      </p:sp>
      <p:sp>
        <p:nvSpPr>
          <p:cNvPr id="32778" name="Freeform 5"/>
          <p:cNvSpPr>
            <a:spLocks noChangeArrowheads="1"/>
          </p:cNvSpPr>
          <p:nvPr/>
        </p:nvSpPr>
        <p:spPr bwMode="auto">
          <a:xfrm>
            <a:off x="4743450" y="4703763"/>
            <a:ext cx="5214938" cy="541337"/>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32779" name="TextBox 4"/>
          <p:cNvSpPr>
            <a:spLocks noChangeArrowheads="1"/>
          </p:cNvSpPr>
          <p:nvPr/>
        </p:nvSpPr>
        <p:spPr bwMode="auto">
          <a:xfrm>
            <a:off x="5351463" y="1738313"/>
            <a:ext cx="539750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32780" name="Freeform 6"/>
          <p:cNvSpPr>
            <a:spLocks noChangeArrowheads="1"/>
          </p:cNvSpPr>
          <p:nvPr/>
        </p:nvSpPr>
        <p:spPr bwMode="auto">
          <a:xfrm>
            <a:off x="4381500" y="1670050"/>
            <a:ext cx="482600" cy="444500"/>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32781" name="TextBox 7"/>
          <p:cNvSpPr>
            <a:spLocks noChangeArrowheads="1"/>
          </p:cNvSpPr>
          <p:nvPr/>
        </p:nvSpPr>
        <p:spPr bwMode="auto">
          <a:xfrm>
            <a:off x="4538663" y="174625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782" name="TextBox 8"/>
          <p:cNvSpPr>
            <a:spLocks noChangeArrowheads="1"/>
          </p:cNvSpPr>
          <p:nvPr/>
        </p:nvSpPr>
        <p:spPr bwMode="auto">
          <a:xfrm>
            <a:off x="6176963" y="2565400"/>
            <a:ext cx="550068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32783" name="Freeform 6"/>
          <p:cNvSpPr>
            <a:spLocks noChangeArrowheads="1"/>
          </p:cNvSpPr>
          <p:nvPr/>
        </p:nvSpPr>
        <p:spPr bwMode="auto">
          <a:xfrm>
            <a:off x="5207000" y="2486025"/>
            <a:ext cx="482600" cy="446088"/>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32784" name="TextBox 11"/>
          <p:cNvSpPr>
            <a:spLocks noChangeArrowheads="1"/>
          </p:cNvSpPr>
          <p:nvPr/>
        </p:nvSpPr>
        <p:spPr bwMode="auto">
          <a:xfrm>
            <a:off x="5364163" y="2557463"/>
            <a:ext cx="16192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785" name="TextBox 12"/>
          <p:cNvSpPr>
            <a:spLocks noChangeArrowheads="1"/>
          </p:cNvSpPr>
          <p:nvPr/>
        </p:nvSpPr>
        <p:spPr bwMode="auto">
          <a:xfrm>
            <a:off x="5435600" y="3303588"/>
            <a:ext cx="534828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32786" name="Freeform 6"/>
          <p:cNvSpPr>
            <a:spLocks noChangeArrowheads="1"/>
          </p:cNvSpPr>
          <p:nvPr/>
        </p:nvSpPr>
        <p:spPr bwMode="auto">
          <a:xfrm>
            <a:off x="4381500" y="3240088"/>
            <a:ext cx="482600" cy="446087"/>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32787" name="TextBox 15"/>
          <p:cNvSpPr>
            <a:spLocks noChangeArrowheads="1"/>
          </p:cNvSpPr>
          <p:nvPr/>
        </p:nvSpPr>
        <p:spPr bwMode="auto">
          <a:xfrm>
            <a:off x="4538663" y="334010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788" name="TextBox 16"/>
          <p:cNvSpPr>
            <a:spLocks noChangeArrowheads="1"/>
          </p:cNvSpPr>
          <p:nvPr/>
        </p:nvSpPr>
        <p:spPr bwMode="auto">
          <a:xfrm>
            <a:off x="6261100" y="4052888"/>
            <a:ext cx="5578475"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32789" name="Freeform 6"/>
          <p:cNvSpPr>
            <a:spLocks noChangeArrowheads="1"/>
          </p:cNvSpPr>
          <p:nvPr/>
        </p:nvSpPr>
        <p:spPr bwMode="auto">
          <a:xfrm>
            <a:off x="5207000" y="3997325"/>
            <a:ext cx="482600" cy="446088"/>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32790" name="TextBox 19"/>
          <p:cNvSpPr>
            <a:spLocks noChangeArrowheads="1"/>
          </p:cNvSpPr>
          <p:nvPr/>
        </p:nvSpPr>
        <p:spPr bwMode="auto">
          <a:xfrm>
            <a:off x="5364163" y="408940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791" name="TextBox 20"/>
          <p:cNvSpPr>
            <a:spLocks noChangeArrowheads="1"/>
          </p:cNvSpPr>
          <p:nvPr/>
        </p:nvSpPr>
        <p:spPr bwMode="auto">
          <a:xfrm>
            <a:off x="5435600" y="4795838"/>
            <a:ext cx="5540375"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32792" name="Freeform 6"/>
          <p:cNvSpPr>
            <a:spLocks noChangeArrowheads="1"/>
          </p:cNvSpPr>
          <p:nvPr/>
        </p:nvSpPr>
        <p:spPr bwMode="auto">
          <a:xfrm>
            <a:off x="4381500" y="4751388"/>
            <a:ext cx="482600" cy="446087"/>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32793" name="TextBox 23"/>
          <p:cNvSpPr>
            <a:spLocks noChangeArrowheads="1"/>
          </p:cNvSpPr>
          <p:nvPr/>
        </p:nvSpPr>
        <p:spPr bwMode="auto">
          <a:xfrm>
            <a:off x="4538663" y="483235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6" name="Freeform 5"/>
          <p:cNvSpPr>
            <a:spLocks noChangeArrowheads="1"/>
          </p:cNvSpPr>
          <p:nvPr/>
        </p:nvSpPr>
        <p:spPr bwMode="auto">
          <a:xfrm>
            <a:off x="4754563" y="3195638"/>
            <a:ext cx="5214937" cy="541337"/>
          </a:xfrm>
          <a:custGeom>
            <a:avLst/>
            <a:gdLst>
              <a:gd name="T0" fmla="*/ 12255 w 12769"/>
              <a:gd name="T1" fmla="*/ 31 h 1159"/>
              <a:gd name="T2" fmla="*/ 12727 w 12769"/>
              <a:gd name="T3" fmla="*/ 503 h 1159"/>
              <a:gd name="T4" fmla="*/ 12727 w 12769"/>
              <a:gd name="T5" fmla="*/ 656 h 1159"/>
              <a:gd name="T6" fmla="*/ 12255 w 12769"/>
              <a:gd name="T7" fmla="*/ 1128 h 1159"/>
              <a:gd name="T8" fmla="*/ 12180 w 12769"/>
              <a:gd name="T9" fmla="*/ 1159 h 1159"/>
              <a:gd name="T10" fmla="*/ 591 w 12769"/>
              <a:gd name="T11" fmla="*/ 1159 h 1159"/>
              <a:gd name="T12" fmla="*/ 514 w 12769"/>
              <a:gd name="T13" fmla="*/ 1128 h 1159"/>
              <a:gd name="T14" fmla="*/ 42 w 12769"/>
              <a:gd name="T15" fmla="*/ 656 h 1159"/>
              <a:gd name="T16" fmla="*/ 42 w 12769"/>
              <a:gd name="T17" fmla="*/ 503 h 1159"/>
              <a:gd name="T18" fmla="*/ 514 w 12769"/>
              <a:gd name="T19" fmla="*/ 31 h 1159"/>
              <a:gd name="T20" fmla="*/ 591 w 12769"/>
              <a:gd name="T21" fmla="*/ 0 h 1159"/>
              <a:gd name="T22" fmla="*/ 12178 w 12769"/>
              <a:gd name="T23" fmla="*/ 0 h 1159"/>
              <a:gd name="T24" fmla="*/ 12255 w 12769"/>
              <a:gd name="T25" fmla="*/ 31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rgbClr val="C00000"/>
          </a:solidFill>
          <a:ln w="12700">
            <a:solidFill>
              <a:srgbClr val="0070C0"/>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45718" rIns="0" bIns="45718" anchor="ctr"/>
          <a:lstStyle/>
          <a:p>
            <a:pPr algn="ctr">
              <a:defRPr/>
            </a:pPr>
            <a:endParaRPr lang="zh-CN" altLang="zh-CN">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 name="TextBox 4"/>
          <p:cNvSpPr>
            <a:spLocks noChangeArrowheads="1"/>
          </p:cNvSpPr>
          <p:nvPr/>
        </p:nvSpPr>
        <p:spPr bwMode="auto">
          <a:xfrm>
            <a:off x="5362575" y="3297238"/>
            <a:ext cx="5397500" cy="322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用上魔方网表后的效果</a:t>
            </a:r>
            <a:endParaRPr lang="zh-CN" altLang="en-US" sz="2500" b="1">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250" fill="hold"/>
                                        <p:tgtEl>
                                          <p:spTgt spid="66"/>
                                        </p:tgtEl>
                                        <p:attrNameLst>
                                          <p:attrName>ppt_x</p:attrName>
                                        </p:attrNameLst>
                                      </p:cBhvr>
                                      <p:tavLst>
                                        <p:tav tm="0">
                                          <p:val>
                                            <p:strVal val="0-#ppt_w/2"/>
                                          </p:val>
                                        </p:tav>
                                        <p:tav tm="100000">
                                          <p:val>
                                            <p:strVal val="#ppt_x"/>
                                          </p:val>
                                        </p:tav>
                                      </p:tavLst>
                                    </p:anim>
                                    <p:anim calcmode="lin" valueType="num">
                                      <p:cBhvr>
                                        <p:cTn id="8" dur="250" fill="hold"/>
                                        <p:tgtEl>
                                          <p:spTgt spid="6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ipe(left)">
                                      <p:cBhvr>
                                        <p:cTn id="12"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如今的转变</a:t>
            </a:r>
            <a:endParaRPr sz="2400" b="1" kern="1200" dirty="0">
              <a:solidFill>
                <a:srgbClr val="445469"/>
              </a:solidFill>
              <a:latin typeface="Arial" panose="020B0604020202020204" pitchFamily="34" charset="0"/>
              <a:cs typeface="+mn-cs"/>
            </a:endParaRPr>
          </a:p>
        </p:txBody>
      </p:sp>
      <p:cxnSp>
        <p:nvCxnSpPr>
          <p:cNvPr id="61" name="MH_Other_1"/>
          <p:cNvCxnSpPr>
            <a:cxnSpLocks noChangeShapeType="1"/>
          </p:cNvCxnSpPr>
          <p:nvPr>
            <p:custDataLst>
              <p:tags r:id="rId1"/>
            </p:custDataLst>
          </p:nvPr>
        </p:nvCxnSpPr>
        <p:spPr bwMode="auto">
          <a:xfrm>
            <a:off x="1162050" y="2562225"/>
            <a:ext cx="652463" cy="0"/>
          </a:xfrm>
          <a:prstGeom prst="line">
            <a:avLst/>
          </a:prstGeom>
          <a:noFill/>
          <a:ln w="25400" algn="ctr">
            <a:solidFill>
              <a:srgbClr val="7F7F7F"/>
            </a:solidFill>
            <a:round/>
            <a:headEnd type="oval" w="med" len="med"/>
          </a:ln>
          <a:extLst>
            <a:ext uri="{909E8E84-426E-40DD-AFC4-6F175D3DCCD1}">
              <a14:hiddenFill xmlns:a14="http://schemas.microsoft.com/office/drawing/2010/main">
                <a:noFill/>
              </a14:hiddenFill>
            </a:ext>
          </a:extLst>
        </p:spPr>
      </p:cxnSp>
      <p:sp>
        <p:nvSpPr>
          <p:cNvPr id="62" name="MH_SubTitle_1"/>
          <p:cNvSpPr>
            <a:spLocks noChangeArrowheads="1"/>
          </p:cNvSpPr>
          <p:nvPr>
            <p:custDataLst>
              <p:tags r:id="rId2"/>
            </p:custDataLst>
          </p:nvPr>
        </p:nvSpPr>
        <p:spPr bwMode="auto">
          <a:xfrm>
            <a:off x="2025650" y="1966913"/>
            <a:ext cx="1190625" cy="1190625"/>
          </a:xfrm>
          <a:prstGeom prst="ellipse">
            <a:avLst/>
          </a:prstGeom>
          <a:solidFill>
            <a:srgbClr val="0070C0"/>
          </a:solidFill>
          <a:ln w="12700">
            <a:solidFill>
              <a:srgbClr val="0070C0"/>
            </a:solidFill>
          </a:ln>
          <a:effectLst/>
        </p:spPr>
        <p:txBody>
          <a:bodyPr lIns="91393" tIns="45697" rIns="91393" bIns="45697" anchor="ctr"/>
          <a:lstStyle/>
          <a:p>
            <a:pPr algn="ctr" eaLnBrk="1" fontAlgn="auto" hangingPunct="1">
              <a:spcBef>
                <a:spcPts val="0"/>
              </a:spcBef>
              <a:spcAft>
                <a:spcPts val="0"/>
              </a:spcAft>
              <a:buFontTx/>
              <a:buNone/>
              <a:defRPr/>
            </a:pPr>
            <a:r>
              <a:rPr lang="zh-CN" altLang="en-US" sz="2500" kern="0" dirty="0">
                <a:solidFill>
                  <a:sysClr val="window" lastClr="FFFFFF"/>
                </a:solidFill>
                <a:latin typeface="微软雅黑" panose="020B0503020204020204" pitchFamily="34" charset="-122"/>
                <a:ea typeface="微软雅黑" panose="020B0503020204020204" pitchFamily="34" charset="-122"/>
              </a:rPr>
              <a:t>齐</a:t>
            </a:r>
            <a:endParaRPr lang="zh-CN" altLang="en-US" sz="2500" kern="0" dirty="0">
              <a:solidFill>
                <a:sysClr val="window" lastClr="FFFFFF"/>
              </a:solidFill>
              <a:latin typeface="微软雅黑" panose="020B0503020204020204" pitchFamily="34" charset="-122"/>
              <a:ea typeface="微软雅黑" panose="020B0503020204020204" pitchFamily="34" charset="-122"/>
            </a:endParaRPr>
          </a:p>
        </p:txBody>
      </p:sp>
      <p:sp>
        <p:nvSpPr>
          <p:cNvPr id="63" name="MH_Other_2"/>
          <p:cNvSpPr/>
          <p:nvPr>
            <p:custDataLst>
              <p:tags r:id="rId3"/>
            </p:custDataLst>
          </p:nvPr>
        </p:nvSpPr>
        <p:spPr bwMode="auto">
          <a:xfrm flipH="1">
            <a:off x="2620963" y="1755775"/>
            <a:ext cx="819150" cy="80645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7F7F7F"/>
            </a:solidFill>
            <a:round/>
          </a:ln>
          <a:extLst>
            <a:ext uri="{909E8E84-426E-40DD-AFC4-6F175D3DCCD1}">
              <a14:hiddenFill xmlns:a14="http://schemas.microsoft.com/office/drawing/2010/main">
                <a:solidFill>
                  <a:srgbClr val="FFFFFF"/>
                </a:solidFill>
              </a14:hiddenFill>
            </a:ext>
          </a:extLst>
        </p:spPr>
        <p:txBody>
          <a:bodyPr lIns="91419" tIns="45709" rIns="91419" bIns="45709" anchor="ctr"/>
          <a:lstStyle/>
          <a:p>
            <a:pPr algn="ctr" eaLnBrk="1" fontAlgn="auto" hangingPunct="1">
              <a:spcBef>
                <a:spcPts val="0"/>
              </a:spcBef>
              <a:spcAft>
                <a:spcPts val="0"/>
              </a:spcAft>
              <a:buFontTx/>
              <a:buNone/>
              <a:defRPr/>
            </a:pPr>
            <a:endParaRPr lang="zh-CN" altLang="en-US" sz="2400" kern="0">
              <a:solidFill>
                <a:sysClr val="windowText" lastClr="000000"/>
              </a:solidFill>
              <a:latin typeface="微软雅黑" panose="020B0503020204020204" pitchFamily="34" charset="-122"/>
              <a:ea typeface="微软雅黑" panose="020B0503020204020204" pitchFamily="34" charset="-122"/>
            </a:endParaRPr>
          </a:p>
        </p:txBody>
      </p:sp>
      <p:sp>
        <p:nvSpPr>
          <p:cNvPr id="64" name="MH_Other_3"/>
          <p:cNvSpPr/>
          <p:nvPr>
            <p:custDataLst>
              <p:tags r:id="rId4"/>
            </p:custDataLst>
          </p:nvPr>
        </p:nvSpPr>
        <p:spPr bwMode="auto">
          <a:xfrm flipV="1">
            <a:off x="1801813" y="2562225"/>
            <a:ext cx="819150" cy="806450"/>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7F7F7F"/>
            </a:solidFill>
            <a:round/>
          </a:ln>
          <a:extLst>
            <a:ext uri="{909E8E84-426E-40DD-AFC4-6F175D3DCCD1}">
              <a14:hiddenFill xmlns:a14="http://schemas.microsoft.com/office/drawing/2010/main">
                <a:solidFill>
                  <a:srgbClr val="FFFFFF"/>
                </a:solidFill>
              </a14:hiddenFill>
            </a:ext>
          </a:extLst>
        </p:spPr>
        <p:txBody>
          <a:bodyPr lIns="91419" tIns="45709" rIns="91419" bIns="45709" anchor="ctr"/>
          <a:lstStyle/>
          <a:p>
            <a:pPr algn="ctr" eaLnBrk="1" fontAlgn="auto" hangingPunct="1">
              <a:spcBef>
                <a:spcPts val="0"/>
              </a:spcBef>
              <a:spcAft>
                <a:spcPts val="0"/>
              </a:spcAft>
              <a:buFontTx/>
              <a:buNone/>
              <a:defRPr/>
            </a:pPr>
            <a:endParaRPr lang="zh-CN" altLang="en-US" sz="2400" kern="0">
              <a:solidFill>
                <a:sysClr val="windowText" lastClr="000000"/>
              </a:solidFill>
              <a:latin typeface="微软雅黑" panose="020B0503020204020204" pitchFamily="34" charset="-122"/>
              <a:ea typeface="微软雅黑" panose="020B0503020204020204" pitchFamily="34" charset="-122"/>
            </a:endParaRPr>
          </a:p>
        </p:txBody>
      </p:sp>
      <p:sp>
        <p:nvSpPr>
          <p:cNvPr id="65" name="MH_SubTitle_2"/>
          <p:cNvSpPr>
            <a:spLocks noChangeArrowheads="1"/>
          </p:cNvSpPr>
          <p:nvPr>
            <p:custDataLst>
              <p:tags r:id="rId5"/>
            </p:custDataLst>
          </p:nvPr>
        </p:nvSpPr>
        <p:spPr bwMode="auto">
          <a:xfrm>
            <a:off x="4462463" y="1966913"/>
            <a:ext cx="1187450" cy="1190625"/>
          </a:xfrm>
          <a:prstGeom prst="ellipse">
            <a:avLst/>
          </a:prstGeom>
          <a:solidFill>
            <a:srgbClr val="0070C0"/>
          </a:solidFill>
          <a:ln w="12700">
            <a:solidFill>
              <a:srgbClr val="0070C0"/>
            </a:solidFill>
          </a:ln>
          <a:effectLst/>
        </p:spPr>
        <p:txBody>
          <a:bodyPr lIns="91393" tIns="45697" rIns="91393" bIns="45697" anchor="ctr"/>
          <a:lstStyle/>
          <a:p>
            <a:pPr algn="ctr" eaLnBrk="1" fontAlgn="auto" hangingPunct="1">
              <a:spcBef>
                <a:spcPts val="0"/>
              </a:spcBef>
              <a:spcAft>
                <a:spcPts val="0"/>
              </a:spcAft>
              <a:buFontTx/>
              <a:buNone/>
              <a:defRPr/>
            </a:pPr>
            <a:r>
              <a:rPr lang="zh-CN" altLang="en-US" sz="2500" kern="0" dirty="0">
                <a:solidFill>
                  <a:sysClr val="window" lastClr="FFFFFF"/>
                </a:solidFill>
                <a:latin typeface="微软雅黑" panose="020B0503020204020204" pitchFamily="34" charset="-122"/>
                <a:ea typeface="微软雅黑" panose="020B0503020204020204" pitchFamily="34" charset="-122"/>
              </a:rPr>
              <a:t>快</a:t>
            </a:r>
            <a:endParaRPr lang="zh-CN" altLang="en-US" sz="2500" kern="0" dirty="0">
              <a:solidFill>
                <a:sysClr val="window" lastClr="FFFFFF"/>
              </a:solidFill>
              <a:latin typeface="微软雅黑" panose="020B0503020204020204" pitchFamily="34" charset="-122"/>
              <a:ea typeface="微软雅黑" panose="020B0503020204020204" pitchFamily="34" charset="-122"/>
            </a:endParaRPr>
          </a:p>
        </p:txBody>
      </p:sp>
      <p:sp>
        <p:nvSpPr>
          <p:cNvPr id="66" name="MH_Other_4"/>
          <p:cNvSpPr/>
          <p:nvPr>
            <p:custDataLst>
              <p:tags r:id="rId6"/>
            </p:custDataLst>
          </p:nvPr>
        </p:nvSpPr>
        <p:spPr bwMode="auto">
          <a:xfrm flipH="1">
            <a:off x="5057775" y="1755775"/>
            <a:ext cx="817563" cy="80645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7F7F7F"/>
            </a:solidFill>
            <a:round/>
          </a:ln>
          <a:extLst>
            <a:ext uri="{909E8E84-426E-40DD-AFC4-6F175D3DCCD1}">
              <a14:hiddenFill xmlns:a14="http://schemas.microsoft.com/office/drawing/2010/main">
                <a:solidFill>
                  <a:srgbClr val="FFFFFF"/>
                </a:solidFill>
              </a14:hiddenFill>
            </a:ext>
          </a:extLst>
        </p:spPr>
        <p:txBody>
          <a:bodyPr lIns="91419" tIns="45709" rIns="91419" bIns="45709" anchor="ctr"/>
          <a:lstStyle/>
          <a:p>
            <a:pPr algn="ctr" eaLnBrk="1" fontAlgn="auto" hangingPunct="1">
              <a:spcBef>
                <a:spcPts val="0"/>
              </a:spcBef>
              <a:spcAft>
                <a:spcPts val="0"/>
              </a:spcAft>
              <a:buFontTx/>
              <a:buNone/>
              <a:defRPr/>
            </a:pPr>
            <a:endParaRPr lang="zh-CN" altLang="en-US" sz="2400" kern="0">
              <a:solidFill>
                <a:sysClr val="windowText" lastClr="000000"/>
              </a:solidFill>
              <a:latin typeface="微软雅黑" panose="020B0503020204020204" pitchFamily="34" charset="-122"/>
              <a:ea typeface="微软雅黑" panose="020B0503020204020204" pitchFamily="34" charset="-122"/>
            </a:endParaRPr>
          </a:p>
        </p:txBody>
      </p:sp>
      <p:sp>
        <p:nvSpPr>
          <p:cNvPr id="67" name="MH_Other_5"/>
          <p:cNvSpPr/>
          <p:nvPr>
            <p:custDataLst>
              <p:tags r:id="rId7"/>
            </p:custDataLst>
          </p:nvPr>
        </p:nvSpPr>
        <p:spPr bwMode="auto">
          <a:xfrm flipV="1">
            <a:off x="4238625" y="2562225"/>
            <a:ext cx="819150" cy="806450"/>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7F7F7F"/>
            </a:solidFill>
            <a:round/>
          </a:ln>
          <a:extLst>
            <a:ext uri="{909E8E84-426E-40DD-AFC4-6F175D3DCCD1}">
              <a14:hiddenFill xmlns:a14="http://schemas.microsoft.com/office/drawing/2010/main">
                <a:solidFill>
                  <a:srgbClr val="FFFFFF"/>
                </a:solidFill>
              </a14:hiddenFill>
            </a:ext>
          </a:extLst>
        </p:spPr>
        <p:txBody>
          <a:bodyPr lIns="91419" tIns="45709" rIns="91419" bIns="45709" anchor="ctr"/>
          <a:lstStyle/>
          <a:p>
            <a:pPr algn="ctr" eaLnBrk="1" fontAlgn="auto" hangingPunct="1">
              <a:spcBef>
                <a:spcPts val="0"/>
              </a:spcBef>
              <a:spcAft>
                <a:spcPts val="0"/>
              </a:spcAft>
              <a:buFontTx/>
              <a:buNone/>
              <a:defRPr/>
            </a:pPr>
            <a:endParaRPr lang="zh-CN" altLang="en-US" sz="2400" kern="0">
              <a:solidFill>
                <a:sysClr val="windowText" lastClr="000000"/>
              </a:solidFill>
              <a:latin typeface="微软雅黑" panose="020B0503020204020204" pitchFamily="34" charset="-122"/>
              <a:ea typeface="微软雅黑" panose="020B0503020204020204" pitchFamily="34" charset="-122"/>
            </a:endParaRPr>
          </a:p>
        </p:txBody>
      </p:sp>
      <p:sp>
        <p:nvSpPr>
          <p:cNvPr id="68" name="MH_SubTitle_3"/>
          <p:cNvSpPr>
            <a:spLocks noChangeArrowheads="1"/>
          </p:cNvSpPr>
          <p:nvPr>
            <p:custDataLst>
              <p:tags r:id="rId8"/>
            </p:custDataLst>
          </p:nvPr>
        </p:nvSpPr>
        <p:spPr bwMode="auto">
          <a:xfrm>
            <a:off x="6896100" y="1966913"/>
            <a:ext cx="1189038" cy="1190625"/>
          </a:xfrm>
          <a:prstGeom prst="ellipse">
            <a:avLst/>
          </a:prstGeom>
          <a:solidFill>
            <a:srgbClr val="C00000"/>
          </a:solidFill>
          <a:ln w="12700">
            <a:noFill/>
            <a:round/>
          </a:ln>
          <a:effectLst/>
        </p:spPr>
        <p:txBody>
          <a:bodyPr wrap="none" lIns="96198" tIns="48100" rIns="96198" bIns="48100" anchor="ctr"/>
          <a:lstStyle/>
          <a:p>
            <a:pPr algn="ctr" eaLnBrk="1" fontAlgn="auto" hangingPunct="1">
              <a:spcBef>
                <a:spcPts val="0"/>
              </a:spcBef>
              <a:spcAft>
                <a:spcPts val="0"/>
              </a:spcAft>
              <a:buFontTx/>
              <a:buNone/>
              <a:defRPr/>
            </a:pPr>
            <a:r>
              <a:rPr lang="zh-CN" altLang="en-US" sz="2500" kern="0" dirty="0">
                <a:solidFill>
                  <a:sysClr val="window" lastClr="FFFFFF"/>
                </a:solidFill>
                <a:latin typeface="微软雅黑" panose="020B0503020204020204" pitchFamily="34" charset="-122"/>
                <a:ea typeface="微软雅黑" panose="020B0503020204020204" pitchFamily="34" charset="-122"/>
              </a:rPr>
              <a:t>便</a:t>
            </a:r>
            <a:endParaRPr lang="zh-CN" altLang="en-US" sz="2500" kern="0" dirty="0">
              <a:solidFill>
                <a:sysClr val="window" lastClr="FFFFFF"/>
              </a:solidFill>
              <a:latin typeface="微软雅黑" panose="020B0503020204020204" pitchFamily="34" charset="-122"/>
              <a:ea typeface="微软雅黑" panose="020B0503020204020204" pitchFamily="34" charset="-122"/>
            </a:endParaRPr>
          </a:p>
        </p:txBody>
      </p:sp>
      <p:sp>
        <p:nvSpPr>
          <p:cNvPr id="69" name="MH_Other_6"/>
          <p:cNvSpPr/>
          <p:nvPr>
            <p:custDataLst>
              <p:tags r:id="rId9"/>
            </p:custDataLst>
          </p:nvPr>
        </p:nvSpPr>
        <p:spPr bwMode="auto">
          <a:xfrm flipH="1">
            <a:off x="7489825" y="1755775"/>
            <a:ext cx="817563" cy="80645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7F7F7F"/>
            </a:solidFill>
            <a:round/>
          </a:ln>
          <a:extLst>
            <a:ext uri="{909E8E84-426E-40DD-AFC4-6F175D3DCCD1}">
              <a14:hiddenFill xmlns:a14="http://schemas.microsoft.com/office/drawing/2010/main">
                <a:solidFill>
                  <a:srgbClr val="FFFFFF"/>
                </a:solidFill>
              </a14:hiddenFill>
            </a:ext>
          </a:extLst>
        </p:spPr>
        <p:txBody>
          <a:bodyPr lIns="91419" tIns="45709" rIns="91419" bIns="45709" anchor="ctr"/>
          <a:lstStyle/>
          <a:p>
            <a:pPr algn="ctr" eaLnBrk="1" fontAlgn="auto" hangingPunct="1">
              <a:spcBef>
                <a:spcPts val="0"/>
              </a:spcBef>
              <a:spcAft>
                <a:spcPts val="0"/>
              </a:spcAft>
              <a:buFontTx/>
              <a:buNone/>
              <a:defRPr/>
            </a:pPr>
            <a:endParaRPr lang="zh-CN" altLang="en-US" sz="2400" kern="0">
              <a:solidFill>
                <a:sysClr val="windowText" lastClr="000000"/>
              </a:solidFill>
              <a:latin typeface="微软雅黑" panose="020B0503020204020204" pitchFamily="34" charset="-122"/>
              <a:ea typeface="微软雅黑" panose="020B0503020204020204" pitchFamily="34" charset="-122"/>
            </a:endParaRPr>
          </a:p>
        </p:txBody>
      </p:sp>
      <p:sp>
        <p:nvSpPr>
          <p:cNvPr id="70" name="MH_Other_7"/>
          <p:cNvSpPr/>
          <p:nvPr>
            <p:custDataLst>
              <p:tags r:id="rId10"/>
            </p:custDataLst>
          </p:nvPr>
        </p:nvSpPr>
        <p:spPr bwMode="auto">
          <a:xfrm flipV="1">
            <a:off x="6670675" y="2562225"/>
            <a:ext cx="819150" cy="806450"/>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7F7F7F"/>
            </a:solidFill>
            <a:round/>
          </a:ln>
          <a:extLst>
            <a:ext uri="{909E8E84-426E-40DD-AFC4-6F175D3DCCD1}">
              <a14:hiddenFill xmlns:a14="http://schemas.microsoft.com/office/drawing/2010/main">
                <a:solidFill>
                  <a:srgbClr val="FFFFFF"/>
                </a:solidFill>
              </a14:hiddenFill>
            </a:ext>
          </a:extLst>
        </p:spPr>
        <p:txBody>
          <a:bodyPr lIns="91419" tIns="45709" rIns="91419" bIns="45709" anchor="ctr"/>
          <a:lstStyle/>
          <a:p>
            <a:pPr algn="ctr" eaLnBrk="1" fontAlgn="auto" hangingPunct="1">
              <a:spcBef>
                <a:spcPts val="0"/>
              </a:spcBef>
              <a:spcAft>
                <a:spcPts val="0"/>
              </a:spcAft>
              <a:buFontTx/>
              <a:buNone/>
              <a:defRPr/>
            </a:pPr>
            <a:endParaRPr lang="zh-CN" altLang="en-US" sz="2400" kern="0">
              <a:solidFill>
                <a:sysClr val="windowText" lastClr="000000"/>
              </a:solidFill>
              <a:latin typeface="微软雅黑" panose="020B0503020204020204" pitchFamily="34" charset="-122"/>
              <a:ea typeface="微软雅黑" panose="020B0503020204020204" pitchFamily="34" charset="-122"/>
            </a:endParaRPr>
          </a:p>
        </p:txBody>
      </p:sp>
      <p:cxnSp>
        <p:nvCxnSpPr>
          <p:cNvPr id="71" name="MH_Other_8"/>
          <p:cNvCxnSpPr>
            <a:cxnSpLocks noChangeShapeType="1"/>
          </p:cNvCxnSpPr>
          <p:nvPr>
            <p:custDataLst>
              <p:tags r:id="rId11"/>
            </p:custDataLst>
          </p:nvPr>
        </p:nvCxnSpPr>
        <p:spPr bwMode="auto">
          <a:xfrm>
            <a:off x="8294688" y="2562225"/>
            <a:ext cx="827087" cy="0"/>
          </a:xfrm>
          <a:prstGeom prst="line">
            <a:avLst/>
          </a:prstGeom>
          <a:noFill/>
          <a:ln w="25400" algn="ctr">
            <a:solidFill>
              <a:srgbClr val="7F7F7F"/>
            </a:solidFill>
            <a:round/>
          </a:ln>
          <a:extLst>
            <a:ext uri="{909E8E84-426E-40DD-AFC4-6F175D3DCCD1}">
              <a14:hiddenFill xmlns:a14="http://schemas.microsoft.com/office/drawing/2010/main">
                <a:noFill/>
              </a14:hiddenFill>
            </a:ext>
          </a:extLst>
        </p:spPr>
      </p:cxnSp>
      <p:sp>
        <p:nvSpPr>
          <p:cNvPr id="72" name="MH_SubTitle_4"/>
          <p:cNvSpPr>
            <a:spLocks noChangeArrowheads="1"/>
          </p:cNvSpPr>
          <p:nvPr>
            <p:custDataLst>
              <p:tags r:id="rId12"/>
            </p:custDataLst>
          </p:nvPr>
        </p:nvSpPr>
        <p:spPr bwMode="auto">
          <a:xfrm>
            <a:off x="9337675" y="1966913"/>
            <a:ext cx="1187450" cy="1190625"/>
          </a:xfrm>
          <a:prstGeom prst="ellipse">
            <a:avLst/>
          </a:prstGeom>
          <a:solidFill>
            <a:srgbClr val="0070C0"/>
          </a:solidFill>
          <a:ln w="25400" cap="flat" cmpd="sng" algn="ctr">
            <a:noFill/>
            <a:prstDash val="solid"/>
          </a:ln>
          <a:effectLst/>
        </p:spPr>
        <p:txBody>
          <a:bodyPr lIns="91393" tIns="45697" rIns="91393" bIns="45697" anchor="ctr"/>
          <a:lstStyle/>
          <a:p>
            <a:pPr algn="ctr" eaLnBrk="1" fontAlgn="auto" hangingPunct="1">
              <a:spcBef>
                <a:spcPts val="0"/>
              </a:spcBef>
              <a:spcAft>
                <a:spcPts val="0"/>
              </a:spcAft>
              <a:buFontTx/>
              <a:buNone/>
              <a:defRPr/>
            </a:pPr>
            <a:r>
              <a:rPr lang="zh-CN" altLang="en-US" sz="2500" kern="0" dirty="0">
                <a:solidFill>
                  <a:sysClr val="window" lastClr="FFFFFF"/>
                </a:solidFill>
                <a:latin typeface="微软雅黑" panose="020B0503020204020204" pitchFamily="34" charset="-122"/>
                <a:ea typeface="微软雅黑" panose="020B0503020204020204" pitchFamily="34" charset="-122"/>
              </a:rPr>
              <a:t>易</a:t>
            </a:r>
            <a:endParaRPr lang="zh-CN" altLang="en-US" sz="2500" kern="0" dirty="0">
              <a:solidFill>
                <a:sysClr val="window" lastClr="FFFFFF"/>
              </a:solidFill>
              <a:latin typeface="微软雅黑" panose="020B0503020204020204" pitchFamily="34" charset="-122"/>
              <a:ea typeface="微软雅黑" panose="020B0503020204020204" pitchFamily="34" charset="-122"/>
            </a:endParaRPr>
          </a:p>
        </p:txBody>
      </p:sp>
      <p:sp>
        <p:nvSpPr>
          <p:cNvPr id="73" name="MH_Other_9"/>
          <p:cNvSpPr/>
          <p:nvPr>
            <p:custDataLst>
              <p:tags r:id="rId13"/>
            </p:custDataLst>
          </p:nvPr>
        </p:nvSpPr>
        <p:spPr bwMode="auto">
          <a:xfrm flipH="1">
            <a:off x="9931400" y="1755775"/>
            <a:ext cx="817563" cy="80645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7F7F7F"/>
            </a:solidFill>
            <a:round/>
          </a:ln>
          <a:extLst>
            <a:ext uri="{909E8E84-426E-40DD-AFC4-6F175D3DCCD1}">
              <a14:hiddenFill xmlns:a14="http://schemas.microsoft.com/office/drawing/2010/main">
                <a:solidFill>
                  <a:srgbClr val="FFFFFF"/>
                </a:solidFill>
              </a14:hiddenFill>
            </a:ext>
          </a:extLst>
        </p:spPr>
        <p:txBody>
          <a:bodyPr lIns="91419" tIns="45709" rIns="91419" bIns="45709" anchor="ctr"/>
          <a:lstStyle/>
          <a:p>
            <a:pPr algn="ctr" eaLnBrk="1" fontAlgn="auto" hangingPunct="1">
              <a:spcBef>
                <a:spcPts val="0"/>
              </a:spcBef>
              <a:spcAft>
                <a:spcPts val="0"/>
              </a:spcAft>
              <a:buFontTx/>
              <a:buNone/>
              <a:defRPr/>
            </a:pPr>
            <a:endParaRPr lang="zh-CN" altLang="en-US" sz="2400" kern="0">
              <a:solidFill>
                <a:sysClr val="windowText" lastClr="000000"/>
              </a:solidFill>
              <a:latin typeface="微软雅黑" panose="020B0503020204020204" pitchFamily="34" charset="-122"/>
              <a:ea typeface="微软雅黑" panose="020B0503020204020204" pitchFamily="34" charset="-122"/>
            </a:endParaRPr>
          </a:p>
        </p:txBody>
      </p:sp>
      <p:sp>
        <p:nvSpPr>
          <p:cNvPr id="74" name="MH_Other_10"/>
          <p:cNvSpPr/>
          <p:nvPr>
            <p:custDataLst>
              <p:tags r:id="rId14"/>
            </p:custDataLst>
          </p:nvPr>
        </p:nvSpPr>
        <p:spPr bwMode="auto">
          <a:xfrm flipV="1">
            <a:off x="9112250" y="2562225"/>
            <a:ext cx="819150" cy="806450"/>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7F7F7F"/>
            </a:solidFill>
            <a:round/>
          </a:ln>
          <a:extLst>
            <a:ext uri="{909E8E84-426E-40DD-AFC4-6F175D3DCCD1}">
              <a14:hiddenFill xmlns:a14="http://schemas.microsoft.com/office/drawing/2010/main">
                <a:solidFill>
                  <a:srgbClr val="FFFFFF"/>
                </a:solidFill>
              </a14:hiddenFill>
            </a:ext>
          </a:extLst>
        </p:spPr>
        <p:txBody>
          <a:bodyPr lIns="91419" tIns="45709" rIns="91419" bIns="45709" anchor="ctr"/>
          <a:lstStyle/>
          <a:p>
            <a:pPr algn="ctr" eaLnBrk="1" fontAlgn="auto" hangingPunct="1">
              <a:spcBef>
                <a:spcPts val="0"/>
              </a:spcBef>
              <a:spcAft>
                <a:spcPts val="0"/>
              </a:spcAft>
              <a:buFontTx/>
              <a:buNone/>
              <a:defRPr/>
            </a:pPr>
            <a:endParaRPr lang="zh-CN" altLang="en-US" sz="2400" kern="0">
              <a:solidFill>
                <a:sysClr val="windowText" lastClr="000000"/>
              </a:solidFill>
              <a:latin typeface="微软雅黑" panose="020B0503020204020204" pitchFamily="34" charset="-122"/>
              <a:ea typeface="微软雅黑" panose="020B0503020204020204" pitchFamily="34" charset="-122"/>
            </a:endParaRPr>
          </a:p>
        </p:txBody>
      </p:sp>
      <p:cxnSp>
        <p:nvCxnSpPr>
          <p:cNvPr id="75" name="MH_Other_11"/>
          <p:cNvCxnSpPr>
            <a:cxnSpLocks noChangeShapeType="1"/>
          </p:cNvCxnSpPr>
          <p:nvPr>
            <p:custDataLst>
              <p:tags r:id="rId15"/>
            </p:custDataLst>
          </p:nvPr>
        </p:nvCxnSpPr>
        <p:spPr bwMode="auto">
          <a:xfrm>
            <a:off x="10736263" y="2562225"/>
            <a:ext cx="652462" cy="0"/>
          </a:xfrm>
          <a:prstGeom prst="line">
            <a:avLst/>
          </a:prstGeom>
          <a:noFill/>
          <a:ln w="25400" algn="ctr">
            <a:solidFill>
              <a:srgbClr val="7F7F7F"/>
            </a:solidFill>
            <a:round/>
            <a:tailEnd type="oval" w="med" len="med"/>
          </a:ln>
          <a:extLst>
            <a:ext uri="{909E8E84-426E-40DD-AFC4-6F175D3DCCD1}">
              <a14:hiddenFill xmlns:a14="http://schemas.microsoft.com/office/drawing/2010/main">
                <a:noFill/>
              </a14:hiddenFill>
            </a:ext>
          </a:extLst>
        </p:spPr>
      </p:cxnSp>
      <p:cxnSp>
        <p:nvCxnSpPr>
          <p:cNvPr id="76" name="MH_Other_12"/>
          <p:cNvCxnSpPr>
            <a:cxnSpLocks noChangeShapeType="1"/>
          </p:cNvCxnSpPr>
          <p:nvPr>
            <p:custDataLst>
              <p:tags r:id="rId16"/>
            </p:custDataLst>
          </p:nvPr>
        </p:nvCxnSpPr>
        <p:spPr bwMode="auto">
          <a:xfrm>
            <a:off x="3425825" y="2562225"/>
            <a:ext cx="827088" cy="0"/>
          </a:xfrm>
          <a:prstGeom prst="line">
            <a:avLst/>
          </a:prstGeom>
          <a:noFill/>
          <a:ln w="25400" algn="ctr">
            <a:solidFill>
              <a:srgbClr val="7F7F7F"/>
            </a:solidFill>
            <a:round/>
          </a:ln>
          <a:extLst>
            <a:ext uri="{909E8E84-426E-40DD-AFC4-6F175D3DCCD1}">
              <a14:hiddenFill xmlns:a14="http://schemas.microsoft.com/office/drawing/2010/main">
                <a:noFill/>
              </a14:hiddenFill>
            </a:ext>
          </a:extLst>
        </p:spPr>
      </p:cxnSp>
      <p:cxnSp>
        <p:nvCxnSpPr>
          <p:cNvPr id="77" name="MH_Other_13"/>
          <p:cNvCxnSpPr>
            <a:cxnSpLocks noChangeShapeType="1"/>
          </p:cNvCxnSpPr>
          <p:nvPr>
            <p:custDataLst>
              <p:tags r:id="rId17"/>
            </p:custDataLst>
          </p:nvPr>
        </p:nvCxnSpPr>
        <p:spPr bwMode="auto">
          <a:xfrm>
            <a:off x="5861050" y="2562225"/>
            <a:ext cx="825500" cy="0"/>
          </a:xfrm>
          <a:prstGeom prst="line">
            <a:avLst/>
          </a:prstGeom>
          <a:noFill/>
          <a:ln w="25400" algn="ctr">
            <a:solidFill>
              <a:srgbClr val="7F7F7F"/>
            </a:solidFill>
            <a:round/>
          </a:ln>
          <a:extLst>
            <a:ext uri="{909E8E84-426E-40DD-AFC4-6F175D3DCCD1}">
              <a14:hiddenFill xmlns:a14="http://schemas.microsoft.com/office/drawing/2010/main">
                <a:noFill/>
              </a14:hiddenFill>
            </a:ext>
          </a:extLst>
        </p:spPr>
      </p:cxnSp>
      <p:grpSp>
        <p:nvGrpSpPr>
          <p:cNvPr id="78" name="组合 77"/>
          <p:cNvGrpSpPr/>
          <p:nvPr/>
        </p:nvGrpSpPr>
        <p:grpSpPr bwMode="auto">
          <a:xfrm>
            <a:off x="1555750" y="3762375"/>
            <a:ext cx="9634538" cy="1817688"/>
            <a:chOff x="1394883" y="3746500"/>
            <a:chExt cx="9635901" cy="1816100"/>
          </a:xfrm>
        </p:grpSpPr>
        <p:sp>
          <p:nvSpPr>
            <p:cNvPr id="79" name="TextBox 78"/>
            <p:cNvSpPr txBox="1"/>
            <p:nvPr/>
          </p:nvSpPr>
          <p:spPr>
            <a:xfrm>
              <a:off x="1605099" y="3746500"/>
              <a:ext cx="1707121" cy="398432"/>
            </a:xfrm>
            <a:prstGeom prst="rect">
              <a:avLst/>
            </a:prstGeom>
            <a:noFill/>
          </p:spPr>
          <p:txBody>
            <a:bodyPr wrap="none">
              <a:spAutoFit/>
            </a:bodyPr>
            <a:lstStyle/>
            <a:p>
              <a:pPr algn="ctr" eaLnBrk="1" fontAlgn="auto" hangingPunct="1">
                <a:spcBef>
                  <a:spcPts val="0"/>
                </a:spcBef>
                <a:spcAft>
                  <a:spcPts val="0"/>
                </a:spcAft>
                <a:buFontTx/>
                <a:buNone/>
                <a:defRPr/>
              </a:pPr>
              <a:r>
                <a:rPr lang="zh-CN" altLang="en-US" sz="2000" kern="0" dirty="0">
                  <a:solidFill>
                    <a:srgbClr val="0070C0"/>
                  </a:solidFill>
                  <a:latin typeface="微软雅黑" panose="020B0503020204020204" pitchFamily="34" charset="-122"/>
                  <a:ea typeface="微软雅黑" panose="020B0503020204020204" pitchFamily="34" charset="-122"/>
                </a:rPr>
                <a:t>资料齐备准确</a:t>
              </a:r>
              <a:endParaRPr lang="zh-CN" altLang="en-US" sz="2000" kern="0" dirty="0">
                <a:solidFill>
                  <a:srgbClr val="0070C0"/>
                </a:solidFill>
                <a:latin typeface="微软雅黑" panose="020B0503020204020204" pitchFamily="34" charset="-122"/>
                <a:ea typeface="微软雅黑" panose="020B0503020204020204" pitchFamily="34" charset="-122"/>
              </a:endParaRPr>
            </a:p>
          </p:txBody>
        </p:sp>
        <p:sp>
          <p:nvSpPr>
            <p:cNvPr id="80" name="Rectangle 5"/>
            <p:cNvSpPr/>
            <p:nvPr/>
          </p:nvSpPr>
          <p:spPr bwMode="auto">
            <a:xfrm>
              <a:off x="1394883" y="4247712"/>
              <a:ext cx="2127551" cy="131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pPr algn="ctr" eaLnBrk="1" hangingPunct="1">
                <a:lnSpc>
                  <a:spcPct val="150000"/>
                </a:lnSpc>
                <a:buFontTx/>
                <a:buNone/>
                <a:defRPr/>
              </a:pPr>
              <a:r>
                <a:rPr lang="zh-CN" altLang="en-US" sz="1400" kern="0" dirty="0">
                  <a:solidFill>
                    <a:sysClr val="windowText" lastClr="000000">
                      <a:lumMod val="50000"/>
                      <a:lumOff val="50000"/>
                    </a:sysClr>
                  </a:solidFill>
                  <a:latin typeface="微软雅黑" panose="020B0503020204020204" pitchFamily="34" charset="-122"/>
                  <a:ea typeface="微软雅黑" panose="020B0503020204020204" pitchFamily="34" charset="-122"/>
                  <a:sym typeface="Gill Sans" charset="0"/>
                </a:rPr>
                <a:t>资料从头至尾有据可查，</a:t>
              </a:r>
              <a:r>
                <a:rPr lang="zh-CN" altLang="zh-CN" sz="1400" kern="0" dirty="0">
                  <a:solidFill>
                    <a:sysClr val="windowText" lastClr="000000">
                      <a:lumMod val="50000"/>
                      <a:lumOff val="50000"/>
                    </a:sysClr>
                  </a:solidFill>
                  <a:latin typeface="微软雅黑" panose="020B0503020204020204" pitchFamily="34" charset="-122"/>
                  <a:ea typeface="微软雅黑" panose="020B0503020204020204" pitchFamily="34" charset="-122"/>
                  <a:sym typeface="Gill Sans" charset="0"/>
                </a:rPr>
                <a:t>相互印证</a:t>
              </a:r>
              <a:r>
                <a:rPr lang="zh-CN" altLang="en-US" sz="1400" kern="0" dirty="0">
                  <a:solidFill>
                    <a:sysClr val="windowText" lastClr="000000">
                      <a:lumMod val="50000"/>
                      <a:lumOff val="50000"/>
                    </a:sysClr>
                  </a:solidFill>
                  <a:latin typeface="微软雅黑" panose="020B0503020204020204" pitchFamily="34" charset="-122"/>
                  <a:ea typeface="微软雅黑" panose="020B0503020204020204" pitchFamily="34" charset="-122"/>
                  <a:sym typeface="Gill Sans" charset="0"/>
                </a:rPr>
                <a:t>。</a:t>
              </a:r>
              <a:endParaRPr lang="en-US" sz="14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81" name="TextBox 80"/>
            <p:cNvSpPr txBox="1"/>
            <p:nvPr/>
          </p:nvSpPr>
          <p:spPr>
            <a:xfrm>
              <a:off x="4142282" y="3746500"/>
              <a:ext cx="1707121" cy="398432"/>
            </a:xfrm>
            <a:prstGeom prst="rect">
              <a:avLst/>
            </a:prstGeom>
            <a:noFill/>
          </p:spPr>
          <p:txBody>
            <a:bodyPr wrap="none">
              <a:spAutoFit/>
            </a:bodyPr>
            <a:lstStyle/>
            <a:p>
              <a:pPr algn="ctr" eaLnBrk="1" fontAlgn="auto" hangingPunct="1">
                <a:spcBef>
                  <a:spcPts val="0"/>
                </a:spcBef>
                <a:spcAft>
                  <a:spcPts val="0"/>
                </a:spcAft>
                <a:buFontTx/>
                <a:buNone/>
                <a:defRPr/>
              </a:pPr>
              <a:r>
                <a:rPr lang="zh-CN" altLang="en-US" sz="2000" kern="0" dirty="0">
                  <a:solidFill>
                    <a:srgbClr val="0070C0"/>
                  </a:solidFill>
                  <a:latin typeface="微软雅黑" panose="020B0503020204020204" pitchFamily="34" charset="-122"/>
                  <a:ea typeface="微软雅黑" panose="020B0503020204020204" pitchFamily="34" charset="-122"/>
                </a:rPr>
                <a:t>加快录入审核</a:t>
              </a:r>
              <a:endParaRPr lang="zh-CN" altLang="en-US" sz="2000" kern="0" dirty="0">
                <a:solidFill>
                  <a:srgbClr val="0070C0"/>
                </a:solidFill>
                <a:latin typeface="微软雅黑" panose="020B0503020204020204" pitchFamily="34" charset="-122"/>
                <a:ea typeface="微软雅黑" panose="020B0503020204020204" pitchFamily="34" charset="-122"/>
              </a:endParaRPr>
            </a:p>
          </p:txBody>
        </p:sp>
        <p:sp>
          <p:nvSpPr>
            <p:cNvPr id="82" name="Rectangle 5"/>
            <p:cNvSpPr/>
            <p:nvPr/>
          </p:nvSpPr>
          <p:spPr bwMode="auto">
            <a:xfrm>
              <a:off x="3932067" y="4247712"/>
              <a:ext cx="2127551" cy="131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pPr algn="ctr" eaLnBrk="1" hangingPunct="1">
                <a:lnSpc>
                  <a:spcPct val="150000"/>
                </a:lnSpc>
                <a:buFontTx/>
                <a:buNone/>
                <a:defRPr/>
              </a:pPr>
              <a:r>
                <a:rPr lang="zh-CN" altLang="en-US" sz="1400" kern="0" dirty="0">
                  <a:solidFill>
                    <a:sysClr val="windowText" lastClr="000000">
                      <a:lumMod val="50000"/>
                      <a:lumOff val="50000"/>
                    </a:sysClr>
                  </a:solidFill>
                  <a:latin typeface="微软雅黑" panose="020B0503020204020204" pitchFamily="34" charset="-122"/>
                  <a:ea typeface="微软雅黑" panose="020B0503020204020204" pitchFamily="34" charset="-122"/>
                  <a:sym typeface="Gill Sans" charset="0"/>
                </a:rPr>
                <a:t>录入学生的资助申请时，推荐多人同时录入，利用已有资料快速录入，填报自检，以及加快集体评审速度。</a:t>
              </a:r>
              <a:endParaRPr lang="en-US" sz="14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83" name="TextBox 82"/>
            <p:cNvSpPr txBox="1"/>
            <p:nvPr/>
          </p:nvSpPr>
          <p:spPr>
            <a:xfrm>
              <a:off x="6450040" y="3746500"/>
              <a:ext cx="1961157" cy="398432"/>
            </a:xfrm>
            <a:prstGeom prst="rect">
              <a:avLst/>
            </a:prstGeom>
            <a:noFill/>
          </p:spPr>
          <p:txBody>
            <a:bodyPr wrap="none">
              <a:spAutoFit/>
            </a:bodyPr>
            <a:lstStyle/>
            <a:p>
              <a:pPr algn="ctr" eaLnBrk="1" fontAlgn="auto" hangingPunct="1">
                <a:spcBef>
                  <a:spcPts val="0"/>
                </a:spcBef>
                <a:spcAft>
                  <a:spcPts val="0"/>
                </a:spcAft>
                <a:buFontTx/>
                <a:buNone/>
                <a:defRPr/>
              </a:pPr>
              <a:r>
                <a:rPr lang="zh-CN" altLang="en-US" sz="2000" kern="0" dirty="0">
                  <a:solidFill>
                    <a:srgbClr val="0070C0"/>
                  </a:solidFill>
                  <a:latin typeface="微软雅黑" panose="020B0503020204020204" pitchFamily="34" charset="-122"/>
                  <a:ea typeface="微软雅黑" panose="020B0503020204020204" pitchFamily="34" charset="-122"/>
                </a:rPr>
                <a:t>查询录入均方便</a:t>
              </a:r>
              <a:endParaRPr lang="zh-CN" altLang="en-US" sz="2000" kern="0" dirty="0">
                <a:solidFill>
                  <a:srgbClr val="0070C0"/>
                </a:solidFill>
                <a:latin typeface="微软雅黑" panose="020B0503020204020204" pitchFamily="34" charset="-122"/>
                <a:ea typeface="微软雅黑" panose="020B0503020204020204" pitchFamily="34" charset="-122"/>
              </a:endParaRPr>
            </a:p>
          </p:txBody>
        </p:sp>
        <p:sp>
          <p:nvSpPr>
            <p:cNvPr id="84" name="Rectangle 5"/>
            <p:cNvSpPr/>
            <p:nvPr/>
          </p:nvSpPr>
          <p:spPr bwMode="auto">
            <a:xfrm>
              <a:off x="6366049" y="4247712"/>
              <a:ext cx="2129138" cy="131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pPr algn="ctr" eaLnBrk="1" hangingPunct="1">
                <a:lnSpc>
                  <a:spcPct val="150000"/>
                </a:lnSpc>
                <a:buFontTx/>
                <a:buNone/>
                <a:defRPr/>
              </a:pPr>
              <a:r>
                <a:rPr lang="zh-CN" altLang="en-US" sz="1400" kern="0" dirty="0">
                  <a:solidFill>
                    <a:sysClr val="windowText" lastClr="000000">
                      <a:lumMod val="50000"/>
                      <a:lumOff val="50000"/>
                    </a:sysClr>
                  </a:solidFill>
                  <a:latin typeface="微软雅黑" panose="020B0503020204020204" pitchFamily="34" charset="-122"/>
                  <a:ea typeface="微软雅黑" panose="020B0503020204020204" pitchFamily="34" charset="-122"/>
                  <a:sym typeface="Gill Sans" charset="0"/>
                </a:rPr>
                <a:t>只要输入这个魔方网表服务器的网址，就能登录打开查询与录入。</a:t>
              </a:r>
              <a:endParaRPr lang="en-US" sz="14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85" name="TextBox 84"/>
            <p:cNvSpPr txBox="1"/>
            <p:nvPr/>
          </p:nvSpPr>
          <p:spPr>
            <a:xfrm>
              <a:off x="9367484" y="3746500"/>
              <a:ext cx="1199050" cy="398432"/>
            </a:xfrm>
            <a:prstGeom prst="rect">
              <a:avLst/>
            </a:prstGeom>
            <a:noFill/>
          </p:spPr>
          <p:txBody>
            <a:bodyPr wrap="none">
              <a:spAutoFit/>
            </a:bodyPr>
            <a:lstStyle/>
            <a:p>
              <a:pPr algn="ctr" eaLnBrk="1" fontAlgn="auto" hangingPunct="1">
                <a:spcBef>
                  <a:spcPts val="0"/>
                </a:spcBef>
                <a:spcAft>
                  <a:spcPts val="0"/>
                </a:spcAft>
                <a:buFontTx/>
                <a:buNone/>
                <a:defRPr/>
              </a:pPr>
              <a:r>
                <a:rPr lang="zh-CN" altLang="en-US" sz="2000" kern="0" dirty="0">
                  <a:solidFill>
                    <a:srgbClr val="0070C0"/>
                  </a:solidFill>
                  <a:latin typeface="微软雅黑" panose="020B0503020204020204" pitchFamily="34" charset="-122"/>
                  <a:ea typeface="微软雅黑" panose="020B0503020204020204" pitchFamily="34" charset="-122"/>
                </a:rPr>
                <a:t>操作容易</a:t>
              </a:r>
              <a:endParaRPr lang="zh-CN" altLang="en-US" sz="2000" kern="0" dirty="0">
                <a:solidFill>
                  <a:srgbClr val="0070C0"/>
                </a:solidFill>
                <a:latin typeface="微软雅黑" panose="020B0503020204020204" pitchFamily="34" charset="-122"/>
                <a:ea typeface="微软雅黑" panose="020B0503020204020204" pitchFamily="34" charset="-122"/>
              </a:endParaRPr>
            </a:p>
          </p:txBody>
        </p:sp>
        <p:sp>
          <p:nvSpPr>
            <p:cNvPr id="86" name="Rectangle 5"/>
            <p:cNvSpPr/>
            <p:nvPr/>
          </p:nvSpPr>
          <p:spPr bwMode="auto">
            <a:xfrm>
              <a:off x="8903233" y="4247712"/>
              <a:ext cx="2127551" cy="131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pPr algn="ctr" eaLnBrk="1" hangingPunct="1">
                <a:lnSpc>
                  <a:spcPct val="150000"/>
                </a:lnSpc>
                <a:buFontTx/>
                <a:buNone/>
                <a:defRPr/>
              </a:pPr>
              <a:r>
                <a:rPr lang="zh-CN" altLang="en-US" sz="1400" kern="0" dirty="0">
                  <a:solidFill>
                    <a:sysClr val="windowText" lastClr="000000">
                      <a:lumMod val="50000"/>
                      <a:lumOff val="50000"/>
                    </a:sysClr>
                  </a:solidFill>
                  <a:latin typeface="微软雅黑" panose="020B0503020204020204" pitchFamily="34" charset="-122"/>
                  <a:ea typeface="微软雅黑" panose="020B0503020204020204" pitchFamily="34" charset="-122"/>
                  <a:sym typeface="Gill Sans" charset="0"/>
                </a:rPr>
                <a:t>普通办公人员通过简单的学习，就可以迅速搭建起一个小小的系统，学习的时间成本低。对录入人员来说几乎是零培训。</a:t>
              </a:r>
              <a:endParaRPr lang="en-US" sz="1400" kern="0" dirty="0">
                <a:solidFill>
                  <a:sysClr val="windowText" lastClr="000000">
                    <a:lumMod val="50000"/>
                    <a:lumOff val="50000"/>
                  </a:sysClr>
                </a:solidFill>
                <a:latin typeface="微软雅黑" panose="020B0503020204020204" pitchFamily="34" charset="-122"/>
                <a:ea typeface="微软雅黑" panose="020B0503020204020204" pitchFamily="34" charset="-122"/>
                <a:cs typeface="Lato Light" charset="0"/>
                <a:sym typeface="Lato Light" charset="0"/>
              </a:endParaRPr>
            </a:p>
          </p:txBody>
        </p:sp>
      </p:gr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250"/>
                                        <p:tgtEl>
                                          <p:spTgt spid="6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2"/>
                                        </p:tgtEl>
                                        <p:attrNameLst>
                                          <p:attrName>style.visibility</p:attrName>
                                        </p:attrNameLst>
                                      </p:cBhvr>
                                      <p:to>
                                        <p:strVal val="visible"/>
                                      </p:to>
                                    </p:set>
                                    <p:animEffect transition="in" filter="fade">
                                      <p:cBhvr>
                                        <p:cTn id="10" dur="250"/>
                                        <p:tgtEl>
                                          <p:spTgt spid="62"/>
                                        </p:tgtEl>
                                      </p:cBhvr>
                                    </p:animEffect>
                                  </p:childTnLst>
                                </p:cTn>
                              </p:par>
                              <p:par>
                                <p:cTn id="11" presetID="10" presetClass="entr" presetSubtype="0" fill="hold" nodeType="withEffect">
                                  <p:stCondLst>
                                    <p:cond delay="0"/>
                                  </p:stCondLst>
                                  <p:childTnLst>
                                    <p:set>
                                      <p:cBhvr>
                                        <p:cTn id="12" dur="1" fill="hold">
                                          <p:stCondLst>
                                            <p:cond delay="0"/>
                                          </p:stCondLst>
                                        </p:cTn>
                                        <p:tgtEl>
                                          <p:spTgt spid="63"/>
                                        </p:tgtEl>
                                        <p:attrNameLst>
                                          <p:attrName>style.visibility</p:attrName>
                                        </p:attrNameLst>
                                      </p:cBhvr>
                                      <p:to>
                                        <p:strVal val="visible"/>
                                      </p:to>
                                    </p:set>
                                    <p:animEffect transition="in" filter="fade">
                                      <p:cBhvr>
                                        <p:cTn id="13" dur="250"/>
                                        <p:tgtEl>
                                          <p:spTgt spid="63"/>
                                        </p:tgtEl>
                                      </p:cBhvr>
                                    </p:animEffect>
                                  </p:childTnLst>
                                </p:cTn>
                              </p:par>
                              <p:par>
                                <p:cTn id="14" presetID="10" presetClass="entr" presetSubtype="0" fill="hold" nodeType="withEffect">
                                  <p:stCondLst>
                                    <p:cond delay="0"/>
                                  </p:stCondLst>
                                  <p:childTnLst>
                                    <p:set>
                                      <p:cBhvr>
                                        <p:cTn id="15" dur="1" fill="hold">
                                          <p:stCondLst>
                                            <p:cond delay="0"/>
                                          </p:stCondLst>
                                        </p:cTn>
                                        <p:tgtEl>
                                          <p:spTgt spid="64"/>
                                        </p:tgtEl>
                                        <p:attrNameLst>
                                          <p:attrName>style.visibility</p:attrName>
                                        </p:attrNameLst>
                                      </p:cBhvr>
                                      <p:to>
                                        <p:strVal val="visible"/>
                                      </p:to>
                                    </p:set>
                                    <p:animEffect transition="in" filter="fade">
                                      <p:cBhvr>
                                        <p:cTn id="16" dur="250"/>
                                        <p:tgtEl>
                                          <p:spTgt spid="6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fade">
                                      <p:cBhvr>
                                        <p:cTn id="19" dur="250"/>
                                        <p:tgtEl>
                                          <p:spTgt spid="65"/>
                                        </p:tgtEl>
                                      </p:cBhvr>
                                    </p:animEffect>
                                  </p:childTnLst>
                                </p:cTn>
                              </p:par>
                              <p:par>
                                <p:cTn id="20" presetID="10" presetClass="entr" presetSubtype="0" fill="hold" nodeType="withEffect">
                                  <p:stCondLst>
                                    <p:cond delay="0"/>
                                  </p:stCondLst>
                                  <p:childTnLst>
                                    <p:set>
                                      <p:cBhvr>
                                        <p:cTn id="21" dur="1" fill="hold">
                                          <p:stCondLst>
                                            <p:cond delay="0"/>
                                          </p:stCondLst>
                                        </p:cTn>
                                        <p:tgtEl>
                                          <p:spTgt spid="66"/>
                                        </p:tgtEl>
                                        <p:attrNameLst>
                                          <p:attrName>style.visibility</p:attrName>
                                        </p:attrNameLst>
                                      </p:cBhvr>
                                      <p:to>
                                        <p:strVal val="visible"/>
                                      </p:to>
                                    </p:set>
                                    <p:animEffect transition="in" filter="fade">
                                      <p:cBhvr>
                                        <p:cTn id="22" dur="250"/>
                                        <p:tgtEl>
                                          <p:spTgt spid="66"/>
                                        </p:tgtEl>
                                      </p:cBhvr>
                                    </p:animEffect>
                                  </p:childTnLst>
                                </p:cTn>
                              </p:par>
                              <p:par>
                                <p:cTn id="23" presetID="10" presetClass="entr" presetSubtype="0" fill="hold" nodeType="withEffect">
                                  <p:stCondLst>
                                    <p:cond delay="0"/>
                                  </p:stCondLst>
                                  <p:childTnLst>
                                    <p:set>
                                      <p:cBhvr>
                                        <p:cTn id="24" dur="1" fill="hold">
                                          <p:stCondLst>
                                            <p:cond delay="0"/>
                                          </p:stCondLst>
                                        </p:cTn>
                                        <p:tgtEl>
                                          <p:spTgt spid="67"/>
                                        </p:tgtEl>
                                        <p:attrNameLst>
                                          <p:attrName>style.visibility</p:attrName>
                                        </p:attrNameLst>
                                      </p:cBhvr>
                                      <p:to>
                                        <p:strVal val="visible"/>
                                      </p:to>
                                    </p:set>
                                    <p:animEffect transition="in" filter="fade">
                                      <p:cBhvr>
                                        <p:cTn id="25" dur="250"/>
                                        <p:tgtEl>
                                          <p:spTgt spid="6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68"/>
                                        </p:tgtEl>
                                        <p:attrNameLst>
                                          <p:attrName>style.visibility</p:attrName>
                                        </p:attrNameLst>
                                      </p:cBhvr>
                                      <p:to>
                                        <p:strVal val="visible"/>
                                      </p:to>
                                    </p:set>
                                    <p:animEffect transition="in" filter="fade">
                                      <p:cBhvr>
                                        <p:cTn id="28" dur="250"/>
                                        <p:tgtEl>
                                          <p:spTgt spid="68"/>
                                        </p:tgtEl>
                                      </p:cBhvr>
                                    </p:animEffect>
                                  </p:childTnLst>
                                </p:cTn>
                              </p:par>
                              <p:par>
                                <p:cTn id="29" presetID="10" presetClass="entr" presetSubtype="0" fill="hold" nodeType="withEffect">
                                  <p:stCondLst>
                                    <p:cond delay="0"/>
                                  </p:stCondLst>
                                  <p:childTnLst>
                                    <p:set>
                                      <p:cBhvr>
                                        <p:cTn id="30" dur="1" fill="hold">
                                          <p:stCondLst>
                                            <p:cond delay="0"/>
                                          </p:stCondLst>
                                        </p:cTn>
                                        <p:tgtEl>
                                          <p:spTgt spid="69"/>
                                        </p:tgtEl>
                                        <p:attrNameLst>
                                          <p:attrName>style.visibility</p:attrName>
                                        </p:attrNameLst>
                                      </p:cBhvr>
                                      <p:to>
                                        <p:strVal val="visible"/>
                                      </p:to>
                                    </p:set>
                                    <p:animEffect transition="in" filter="fade">
                                      <p:cBhvr>
                                        <p:cTn id="31" dur="250"/>
                                        <p:tgtEl>
                                          <p:spTgt spid="69"/>
                                        </p:tgtEl>
                                      </p:cBhvr>
                                    </p:animEffect>
                                  </p:childTnLst>
                                </p:cTn>
                              </p:par>
                              <p:par>
                                <p:cTn id="32" presetID="10" presetClass="entr" presetSubtype="0" fill="hold" nodeType="with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fade">
                                      <p:cBhvr>
                                        <p:cTn id="34" dur="250"/>
                                        <p:tgtEl>
                                          <p:spTgt spid="70"/>
                                        </p:tgtEl>
                                      </p:cBhvr>
                                    </p:animEffect>
                                  </p:childTnLst>
                                </p:cTn>
                              </p:par>
                              <p:par>
                                <p:cTn id="35" presetID="10" presetClass="entr" presetSubtype="0" fill="hold" nodeType="withEffect">
                                  <p:stCondLst>
                                    <p:cond delay="0"/>
                                  </p:stCondLst>
                                  <p:childTnLst>
                                    <p:set>
                                      <p:cBhvr>
                                        <p:cTn id="36" dur="1" fill="hold">
                                          <p:stCondLst>
                                            <p:cond delay="0"/>
                                          </p:stCondLst>
                                        </p:cTn>
                                        <p:tgtEl>
                                          <p:spTgt spid="71"/>
                                        </p:tgtEl>
                                        <p:attrNameLst>
                                          <p:attrName>style.visibility</p:attrName>
                                        </p:attrNameLst>
                                      </p:cBhvr>
                                      <p:to>
                                        <p:strVal val="visible"/>
                                      </p:to>
                                    </p:set>
                                    <p:animEffect transition="in" filter="fade">
                                      <p:cBhvr>
                                        <p:cTn id="37" dur="250"/>
                                        <p:tgtEl>
                                          <p:spTgt spid="7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72"/>
                                        </p:tgtEl>
                                        <p:attrNameLst>
                                          <p:attrName>style.visibility</p:attrName>
                                        </p:attrNameLst>
                                      </p:cBhvr>
                                      <p:to>
                                        <p:strVal val="visible"/>
                                      </p:to>
                                    </p:set>
                                    <p:animEffect transition="in" filter="fade">
                                      <p:cBhvr>
                                        <p:cTn id="40" dur="250"/>
                                        <p:tgtEl>
                                          <p:spTgt spid="72"/>
                                        </p:tgtEl>
                                      </p:cBhvr>
                                    </p:animEffect>
                                  </p:childTnLst>
                                </p:cTn>
                              </p:par>
                              <p:par>
                                <p:cTn id="41" presetID="10" presetClass="entr" presetSubtype="0" fill="hold" nodeType="withEffect">
                                  <p:stCondLst>
                                    <p:cond delay="0"/>
                                  </p:stCondLst>
                                  <p:childTnLst>
                                    <p:set>
                                      <p:cBhvr>
                                        <p:cTn id="42" dur="1" fill="hold">
                                          <p:stCondLst>
                                            <p:cond delay="0"/>
                                          </p:stCondLst>
                                        </p:cTn>
                                        <p:tgtEl>
                                          <p:spTgt spid="73"/>
                                        </p:tgtEl>
                                        <p:attrNameLst>
                                          <p:attrName>style.visibility</p:attrName>
                                        </p:attrNameLst>
                                      </p:cBhvr>
                                      <p:to>
                                        <p:strVal val="visible"/>
                                      </p:to>
                                    </p:set>
                                    <p:animEffect transition="in" filter="fade">
                                      <p:cBhvr>
                                        <p:cTn id="43" dur="250"/>
                                        <p:tgtEl>
                                          <p:spTgt spid="73"/>
                                        </p:tgtEl>
                                      </p:cBhvr>
                                    </p:animEffect>
                                  </p:childTnLst>
                                </p:cTn>
                              </p:par>
                              <p:par>
                                <p:cTn id="44" presetID="10" presetClass="entr" presetSubtype="0" fill="hold" nodeType="withEffect">
                                  <p:stCondLst>
                                    <p:cond delay="0"/>
                                  </p:stCondLst>
                                  <p:childTnLst>
                                    <p:set>
                                      <p:cBhvr>
                                        <p:cTn id="45" dur="1" fill="hold">
                                          <p:stCondLst>
                                            <p:cond delay="0"/>
                                          </p:stCondLst>
                                        </p:cTn>
                                        <p:tgtEl>
                                          <p:spTgt spid="74"/>
                                        </p:tgtEl>
                                        <p:attrNameLst>
                                          <p:attrName>style.visibility</p:attrName>
                                        </p:attrNameLst>
                                      </p:cBhvr>
                                      <p:to>
                                        <p:strVal val="visible"/>
                                      </p:to>
                                    </p:set>
                                    <p:animEffect transition="in" filter="fade">
                                      <p:cBhvr>
                                        <p:cTn id="46" dur="250"/>
                                        <p:tgtEl>
                                          <p:spTgt spid="74"/>
                                        </p:tgtEl>
                                      </p:cBhvr>
                                    </p:animEffect>
                                  </p:childTnLst>
                                </p:cTn>
                              </p:par>
                              <p:par>
                                <p:cTn id="47" presetID="10" presetClass="entr" presetSubtype="0" fill="hold" nodeType="withEffect">
                                  <p:stCondLst>
                                    <p:cond delay="0"/>
                                  </p:stCondLst>
                                  <p:childTnLst>
                                    <p:set>
                                      <p:cBhvr>
                                        <p:cTn id="48" dur="1" fill="hold">
                                          <p:stCondLst>
                                            <p:cond delay="0"/>
                                          </p:stCondLst>
                                        </p:cTn>
                                        <p:tgtEl>
                                          <p:spTgt spid="75"/>
                                        </p:tgtEl>
                                        <p:attrNameLst>
                                          <p:attrName>style.visibility</p:attrName>
                                        </p:attrNameLst>
                                      </p:cBhvr>
                                      <p:to>
                                        <p:strVal val="visible"/>
                                      </p:to>
                                    </p:set>
                                    <p:animEffect transition="in" filter="fade">
                                      <p:cBhvr>
                                        <p:cTn id="49" dur="250"/>
                                        <p:tgtEl>
                                          <p:spTgt spid="75"/>
                                        </p:tgtEl>
                                      </p:cBhvr>
                                    </p:animEffect>
                                  </p:childTnLst>
                                </p:cTn>
                              </p:par>
                              <p:par>
                                <p:cTn id="50" presetID="10" presetClass="entr" presetSubtype="0" fill="hold" nodeType="withEffect">
                                  <p:stCondLst>
                                    <p:cond delay="0"/>
                                  </p:stCondLst>
                                  <p:childTnLst>
                                    <p:set>
                                      <p:cBhvr>
                                        <p:cTn id="51" dur="1" fill="hold">
                                          <p:stCondLst>
                                            <p:cond delay="0"/>
                                          </p:stCondLst>
                                        </p:cTn>
                                        <p:tgtEl>
                                          <p:spTgt spid="76"/>
                                        </p:tgtEl>
                                        <p:attrNameLst>
                                          <p:attrName>style.visibility</p:attrName>
                                        </p:attrNameLst>
                                      </p:cBhvr>
                                      <p:to>
                                        <p:strVal val="visible"/>
                                      </p:to>
                                    </p:set>
                                    <p:animEffect transition="in" filter="fade">
                                      <p:cBhvr>
                                        <p:cTn id="52" dur="250"/>
                                        <p:tgtEl>
                                          <p:spTgt spid="76"/>
                                        </p:tgtEl>
                                      </p:cBhvr>
                                    </p:animEffect>
                                  </p:childTnLst>
                                </p:cTn>
                              </p:par>
                              <p:par>
                                <p:cTn id="53" presetID="10" presetClass="entr" presetSubtype="0" fill="hold" nodeType="withEffect">
                                  <p:stCondLst>
                                    <p:cond delay="0"/>
                                  </p:stCondLst>
                                  <p:childTnLst>
                                    <p:set>
                                      <p:cBhvr>
                                        <p:cTn id="54" dur="1" fill="hold">
                                          <p:stCondLst>
                                            <p:cond delay="0"/>
                                          </p:stCondLst>
                                        </p:cTn>
                                        <p:tgtEl>
                                          <p:spTgt spid="77"/>
                                        </p:tgtEl>
                                        <p:attrNameLst>
                                          <p:attrName>style.visibility</p:attrName>
                                        </p:attrNameLst>
                                      </p:cBhvr>
                                      <p:to>
                                        <p:strVal val="visible"/>
                                      </p:to>
                                    </p:set>
                                    <p:animEffect transition="in" filter="fade">
                                      <p:cBhvr>
                                        <p:cTn id="55" dur="250"/>
                                        <p:tgtEl>
                                          <p:spTgt spid="77"/>
                                        </p:tgtEl>
                                      </p:cBhvr>
                                    </p:animEffect>
                                  </p:childTnLst>
                                </p:cTn>
                              </p:par>
                            </p:childTnLst>
                          </p:cTn>
                        </p:par>
                        <p:par>
                          <p:cTn id="56" fill="hold">
                            <p:stCondLst>
                              <p:cond delay="500"/>
                            </p:stCondLst>
                            <p:childTnLst>
                              <p:par>
                                <p:cTn id="57" presetID="22" presetClass="entr" presetSubtype="1" fill="hold" nodeType="afterEffect">
                                  <p:stCondLst>
                                    <p:cond delay="0"/>
                                  </p:stCondLst>
                                  <p:childTnLst>
                                    <p:set>
                                      <p:cBhvr>
                                        <p:cTn id="58" dur="1" fill="hold">
                                          <p:stCondLst>
                                            <p:cond delay="0"/>
                                          </p:stCondLst>
                                        </p:cTn>
                                        <p:tgtEl>
                                          <p:spTgt spid="78"/>
                                        </p:tgtEl>
                                        <p:attrNameLst>
                                          <p:attrName>style.visibility</p:attrName>
                                        </p:attrNameLst>
                                      </p:cBhvr>
                                      <p:to>
                                        <p:strVal val="visible"/>
                                      </p:to>
                                    </p:set>
                                    <p:animEffect transition="in" filter="wipe(up)">
                                      <p:cBhvr>
                                        <p:cTn id="59" dur="25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65" grpId="0" animBg="1"/>
      <p:bldP spid="68" grpId="0" animBg="1"/>
      <p:bldP spid="7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如何把资助工作做扎实</a:t>
            </a:r>
            <a:endParaRPr sz="2400" b="1" kern="1200" dirty="0">
              <a:solidFill>
                <a:srgbClr val="445469"/>
              </a:solidFill>
              <a:latin typeface="Arial" panose="020B0604020202020204" pitchFamily="34" charset="0"/>
              <a:cs typeface="+mn-cs"/>
            </a:endParaRPr>
          </a:p>
        </p:txBody>
      </p:sp>
      <p:sp>
        <p:nvSpPr>
          <p:cNvPr id="38" name="Freeform 7"/>
          <p:cNvSpPr/>
          <p:nvPr/>
        </p:nvSpPr>
        <p:spPr bwMode="auto">
          <a:xfrm>
            <a:off x="5338763" y="1414463"/>
            <a:ext cx="1136650" cy="4475162"/>
          </a:xfrm>
          <a:custGeom>
            <a:avLst/>
            <a:gdLst>
              <a:gd name="T0" fmla="*/ 0 w 777"/>
              <a:gd name="T1" fmla="*/ 2974 h 2974"/>
              <a:gd name="T2" fmla="*/ 507 w 777"/>
              <a:gd name="T3" fmla="*/ 2467 h 2974"/>
              <a:gd name="T4" fmla="*/ 388 w 777"/>
              <a:gd name="T5" fmla="*/ 2138 h 2974"/>
              <a:gd name="T6" fmla="*/ 277 w 777"/>
              <a:gd name="T7" fmla="*/ 1818 h 2974"/>
              <a:gd name="T8" fmla="*/ 398 w 777"/>
              <a:gd name="T9" fmla="*/ 1488 h 2974"/>
              <a:gd name="T10" fmla="*/ 507 w 777"/>
              <a:gd name="T11" fmla="*/ 1171 h 2974"/>
              <a:gd name="T12" fmla="*/ 390 w 777"/>
              <a:gd name="T13" fmla="*/ 844 h 2974"/>
              <a:gd name="T14" fmla="*/ 267 w 777"/>
              <a:gd name="T15" fmla="*/ 511 h 2974"/>
              <a:gd name="T16" fmla="*/ 777 w 777"/>
              <a:gd name="T17" fmla="*/ 0 h 2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77" h="2974">
                <a:moveTo>
                  <a:pt x="0" y="2974"/>
                </a:moveTo>
                <a:cubicBezTo>
                  <a:pt x="280" y="2974"/>
                  <a:pt x="507" y="2747"/>
                  <a:pt x="507" y="2467"/>
                </a:cubicBezTo>
                <a:cubicBezTo>
                  <a:pt x="507" y="2342"/>
                  <a:pt x="459" y="2227"/>
                  <a:pt x="388" y="2138"/>
                </a:cubicBezTo>
                <a:cubicBezTo>
                  <a:pt x="317" y="2049"/>
                  <a:pt x="277" y="1939"/>
                  <a:pt x="277" y="1818"/>
                </a:cubicBezTo>
                <a:cubicBezTo>
                  <a:pt x="277" y="1692"/>
                  <a:pt x="326" y="1577"/>
                  <a:pt x="398" y="1488"/>
                </a:cubicBezTo>
                <a:cubicBezTo>
                  <a:pt x="469" y="1400"/>
                  <a:pt x="507" y="1290"/>
                  <a:pt x="507" y="1171"/>
                </a:cubicBezTo>
                <a:cubicBezTo>
                  <a:pt x="507" y="1047"/>
                  <a:pt x="465" y="933"/>
                  <a:pt x="390" y="844"/>
                </a:cubicBezTo>
                <a:cubicBezTo>
                  <a:pt x="315" y="754"/>
                  <a:pt x="267" y="638"/>
                  <a:pt x="267" y="511"/>
                </a:cubicBezTo>
                <a:cubicBezTo>
                  <a:pt x="267" y="229"/>
                  <a:pt x="496" y="0"/>
                  <a:pt x="777" y="0"/>
                </a:cubicBezTo>
              </a:path>
            </a:pathLst>
          </a:custGeom>
          <a:noFill/>
          <a:ln w="12700" cap="flat">
            <a:solidFill>
              <a:sysClr val="windowText" lastClr="000000">
                <a:lumMod val="65000"/>
                <a:lumOff val="35000"/>
              </a:sysClr>
            </a:solidFill>
            <a:prstDash val="solid"/>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lIns="89652" tIns="44826" rIns="89652" bIns="44826"/>
          <a:lstStyle/>
          <a:p>
            <a:pPr defTabSz="790575" eaLnBrk="1" fontAlgn="auto" hangingPunct="1">
              <a:spcBef>
                <a:spcPts val="0"/>
              </a:spcBef>
              <a:spcAft>
                <a:spcPts val="0"/>
              </a:spcAft>
              <a:buFontTx/>
              <a:buNone/>
              <a:defRPr/>
            </a:pPr>
            <a:endParaRPr lang="zh-CN" altLang="en-US" sz="1600" kern="0">
              <a:solidFill>
                <a:sysClr val="windowText" lastClr="000000"/>
              </a:solidFill>
            </a:endParaRPr>
          </a:p>
        </p:txBody>
      </p:sp>
      <p:sp>
        <p:nvSpPr>
          <p:cNvPr id="39" name="Oval 8"/>
          <p:cNvSpPr>
            <a:spLocks noChangeArrowheads="1"/>
          </p:cNvSpPr>
          <p:nvPr/>
        </p:nvSpPr>
        <p:spPr bwMode="auto">
          <a:xfrm>
            <a:off x="5945188" y="1630363"/>
            <a:ext cx="1074737" cy="1108075"/>
          </a:xfrm>
          <a:prstGeom prst="ellipse">
            <a:avLst/>
          </a:prstGeom>
          <a:solidFill>
            <a:srgbClr val="0070C0"/>
          </a:solidFill>
          <a:ln w="38100" cap="flat" cmpd="sng" algn="ctr">
            <a:noFill/>
            <a:prstDash val="solid"/>
          </a:ln>
          <a:effectLst/>
        </p:spPr>
        <p:txBody>
          <a:bodyPr lIns="0" tIns="44826" rIns="0" bIns="44826" anchor="ctr"/>
          <a:lstStyle/>
          <a:p>
            <a:pPr algn="ctr" defTabSz="790575" eaLnBrk="1" fontAlgn="auto" hangingPunct="1">
              <a:spcBef>
                <a:spcPts val="0"/>
              </a:spcBef>
              <a:spcAft>
                <a:spcPts val="0"/>
              </a:spcAft>
              <a:buFontTx/>
              <a:buNone/>
              <a:defRPr/>
            </a:pPr>
            <a:r>
              <a:rPr lang="zh-CN" altLang="en-US" sz="1600" kern="0" dirty="0">
                <a:solidFill>
                  <a:sysClr val="window" lastClr="FFFFFF"/>
                </a:solidFill>
                <a:latin typeface="微软雅黑" panose="020B0503020204020204" pitchFamily="34" charset="-122"/>
                <a:ea typeface="微软雅黑" panose="020B0503020204020204" pitchFamily="34" charset="-122"/>
              </a:rPr>
              <a:t>认真</a:t>
            </a:r>
            <a:endParaRPr lang="zh-CN" altLang="en-US" sz="1600" kern="0" dirty="0">
              <a:solidFill>
                <a:sysClr val="window" lastClr="FFFFFF"/>
              </a:solidFill>
              <a:latin typeface="微软雅黑" panose="020B0503020204020204" pitchFamily="34" charset="-122"/>
              <a:ea typeface="微软雅黑" panose="020B0503020204020204" pitchFamily="34" charset="-122"/>
            </a:endParaRPr>
          </a:p>
          <a:p>
            <a:pPr algn="ctr" defTabSz="790575" eaLnBrk="1" fontAlgn="auto" hangingPunct="1">
              <a:spcBef>
                <a:spcPts val="0"/>
              </a:spcBef>
              <a:spcAft>
                <a:spcPts val="0"/>
              </a:spcAft>
              <a:buFontTx/>
              <a:buNone/>
              <a:defRPr/>
            </a:pPr>
            <a:r>
              <a:rPr lang="zh-CN" altLang="en-US" sz="1600" kern="0" dirty="0">
                <a:solidFill>
                  <a:sysClr val="window" lastClr="FFFFFF"/>
                </a:solidFill>
                <a:latin typeface="微软雅黑" panose="020B0503020204020204" pitchFamily="34" charset="-122"/>
                <a:ea typeface="微软雅黑" panose="020B0503020204020204" pitchFamily="34" charset="-122"/>
              </a:rPr>
              <a:t>摸底</a:t>
            </a:r>
            <a:endParaRPr lang="zh-CN" altLang="en-US" sz="1600" kern="0" dirty="0">
              <a:solidFill>
                <a:sysClr val="window" lastClr="FFFFFF"/>
              </a:solidFill>
              <a:latin typeface="微软雅黑" panose="020B0503020204020204" pitchFamily="34" charset="-122"/>
              <a:ea typeface="微软雅黑" panose="020B0503020204020204" pitchFamily="34" charset="-122"/>
            </a:endParaRPr>
          </a:p>
        </p:txBody>
      </p:sp>
      <p:sp>
        <p:nvSpPr>
          <p:cNvPr id="40" name="Oval 9"/>
          <p:cNvSpPr>
            <a:spLocks noChangeArrowheads="1"/>
          </p:cNvSpPr>
          <p:nvPr/>
        </p:nvSpPr>
        <p:spPr bwMode="auto">
          <a:xfrm>
            <a:off x="5944870" y="3569970"/>
            <a:ext cx="1074738" cy="1106488"/>
          </a:xfrm>
          <a:prstGeom prst="ellipse">
            <a:avLst/>
          </a:prstGeom>
          <a:solidFill>
            <a:srgbClr val="0070C0"/>
          </a:solidFill>
          <a:ln w="38100" cap="flat" cmpd="sng" algn="ctr">
            <a:noFill/>
            <a:prstDash val="solid"/>
          </a:ln>
          <a:effectLst/>
        </p:spPr>
        <p:txBody>
          <a:bodyPr lIns="0" tIns="44826" rIns="0" bIns="44826" anchor="ctr"/>
          <a:lstStyle/>
          <a:p>
            <a:pPr algn="ctr" defTabSz="790575" eaLnBrk="1" fontAlgn="auto" hangingPunct="1">
              <a:spcBef>
                <a:spcPts val="0"/>
              </a:spcBef>
              <a:spcAft>
                <a:spcPts val="0"/>
              </a:spcAft>
              <a:buFontTx/>
              <a:buNone/>
              <a:defRPr/>
            </a:pPr>
            <a:r>
              <a:rPr lang="zh-CN" altLang="en-US" sz="1600" kern="0" dirty="0">
                <a:solidFill>
                  <a:sysClr val="window" lastClr="FFFFFF"/>
                </a:solidFill>
                <a:latin typeface="微软雅黑" panose="020B0503020204020204" pitchFamily="34" charset="-122"/>
                <a:ea typeface="微软雅黑" panose="020B0503020204020204" pitchFamily="34" charset="-122"/>
              </a:rPr>
              <a:t>评审</a:t>
            </a:r>
            <a:endParaRPr lang="zh-CN" altLang="en-US" sz="1600" kern="0" dirty="0">
              <a:solidFill>
                <a:sysClr val="window" lastClr="FFFFFF"/>
              </a:solidFill>
              <a:latin typeface="微软雅黑" panose="020B0503020204020204" pitchFamily="34" charset="-122"/>
              <a:ea typeface="微软雅黑" panose="020B0503020204020204" pitchFamily="34" charset="-122"/>
            </a:endParaRPr>
          </a:p>
          <a:p>
            <a:pPr algn="ctr" defTabSz="790575" eaLnBrk="1" fontAlgn="auto" hangingPunct="1">
              <a:spcBef>
                <a:spcPts val="0"/>
              </a:spcBef>
              <a:spcAft>
                <a:spcPts val="0"/>
              </a:spcAft>
              <a:buFontTx/>
              <a:buNone/>
              <a:defRPr/>
            </a:pPr>
            <a:r>
              <a:rPr lang="zh-CN" altLang="en-US" sz="1600" kern="0" dirty="0">
                <a:solidFill>
                  <a:sysClr val="window" lastClr="FFFFFF"/>
                </a:solidFill>
                <a:latin typeface="微软雅黑" panose="020B0503020204020204" pitchFamily="34" charset="-122"/>
                <a:ea typeface="微软雅黑" panose="020B0503020204020204" pitchFamily="34" charset="-122"/>
              </a:rPr>
              <a:t>公示</a:t>
            </a:r>
            <a:endParaRPr lang="zh-CN" altLang="en-US" sz="1600" kern="0" dirty="0">
              <a:solidFill>
                <a:sysClr val="window" lastClr="FFFFFF"/>
              </a:solidFill>
              <a:latin typeface="微软雅黑" panose="020B0503020204020204" pitchFamily="34" charset="-122"/>
              <a:ea typeface="微软雅黑" panose="020B0503020204020204" pitchFamily="34" charset="-122"/>
            </a:endParaRPr>
          </a:p>
        </p:txBody>
      </p:sp>
      <p:sp>
        <p:nvSpPr>
          <p:cNvPr id="41" name="Oval 10"/>
          <p:cNvSpPr>
            <a:spLocks noChangeArrowheads="1"/>
          </p:cNvSpPr>
          <p:nvPr/>
        </p:nvSpPr>
        <p:spPr bwMode="auto">
          <a:xfrm>
            <a:off x="4806950" y="2637155"/>
            <a:ext cx="1074738" cy="1106488"/>
          </a:xfrm>
          <a:prstGeom prst="ellipse">
            <a:avLst/>
          </a:prstGeom>
          <a:solidFill>
            <a:srgbClr val="C00000"/>
          </a:solidFill>
          <a:ln w="38100" cap="flat" cmpd="sng" algn="ctr">
            <a:noFill/>
            <a:prstDash val="solid"/>
          </a:ln>
          <a:effectLst/>
        </p:spPr>
        <p:txBody>
          <a:bodyPr lIns="0" tIns="44826" rIns="0" bIns="44826" anchor="ctr"/>
          <a:lstStyle/>
          <a:p>
            <a:pPr algn="ctr" defTabSz="790575">
              <a:defRPr/>
            </a:pPr>
            <a:r>
              <a:rPr lang="zh-CN" altLang="en-US" sz="1600" kern="0" dirty="0">
                <a:solidFill>
                  <a:sysClr val="window" lastClr="FFFFFF"/>
                </a:solidFill>
                <a:latin typeface="微软雅黑" panose="020B0503020204020204" pitchFamily="34" charset="-122"/>
                <a:ea typeface="微软雅黑" panose="020B0503020204020204" pitchFamily="34" charset="-122"/>
              </a:rPr>
              <a:t>快速</a:t>
            </a:r>
            <a:endParaRPr lang="zh-CN" altLang="en-US" sz="1600" kern="0" dirty="0">
              <a:solidFill>
                <a:sysClr val="window" lastClr="FFFFFF"/>
              </a:solidFill>
              <a:latin typeface="微软雅黑" panose="020B0503020204020204" pitchFamily="34" charset="-122"/>
              <a:ea typeface="微软雅黑" panose="020B0503020204020204" pitchFamily="34" charset="-122"/>
            </a:endParaRPr>
          </a:p>
          <a:p>
            <a:pPr algn="ctr" defTabSz="790575">
              <a:defRPr/>
            </a:pPr>
            <a:r>
              <a:rPr lang="zh-CN" altLang="en-US" sz="1600" kern="0" dirty="0">
                <a:solidFill>
                  <a:sysClr val="window" lastClr="FFFFFF"/>
                </a:solidFill>
                <a:latin typeface="微软雅黑" panose="020B0503020204020204" pitchFamily="34" charset="-122"/>
                <a:ea typeface="微软雅黑" panose="020B0503020204020204" pitchFamily="34" charset="-122"/>
              </a:rPr>
              <a:t>录入</a:t>
            </a:r>
            <a:endParaRPr lang="zh-CN" altLang="en-US" sz="1600" kern="0" dirty="0">
              <a:solidFill>
                <a:sysClr val="window" lastClr="FFFFFF"/>
              </a:solidFill>
              <a:latin typeface="微软雅黑" panose="020B0503020204020204" pitchFamily="34" charset="-122"/>
              <a:ea typeface="微软雅黑" panose="020B0503020204020204" pitchFamily="34" charset="-122"/>
            </a:endParaRPr>
          </a:p>
        </p:txBody>
      </p:sp>
      <p:sp>
        <p:nvSpPr>
          <p:cNvPr id="42" name="Oval 11"/>
          <p:cNvSpPr>
            <a:spLocks noChangeArrowheads="1"/>
          </p:cNvSpPr>
          <p:nvPr/>
        </p:nvSpPr>
        <p:spPr bwMode="auto">
          <a:xfrm>
            <a:off x="4806950" y="4575175"/>
            <a:ext cx="1076325" cy="1104900"/>
          </a:xfrm>
          <a:prstGeom prst="ellipse">
            <a:avLst/>
          </a:prstGeom>
          <a:solidFill>
            <a:srgbClr val="0070C0"/>
          </a:solidFill>
          <a:ln w="38100" cap="flat" cmpd="sng" algn="ctr">
            <a:noFill/>
            <a:prstDash val="solid"/>
          </a:ln>
          <a:effectLst/>
        </p:spPr>
        <p:txBody>
          <a:bodyPr lIns="0" tIns="44826" rIns="0" bIns="44826" anchor="ctr"/>
          <a:lstStyle/>
          <a:p>
            <a:pPr algn="ctr" defTabSz="790575" eaLnBrk="1" fontAlgn="auto" hangingPunct="1">
              <a:spcBef>
                <a:spcPts val="0"/>
              </a:spcBef>
              <a:spcAft>
                <a:spcPts val="0"/>
              </a:spcAft>
              <a:buFontTx/>
              <a:buNone/>
              <a:defRPr/>
            </a:pPr>
            <a:r>
              <a:rPr lang="zh-CN" altLang="en-US" sz="1600" kern="0" dirty="0">
                <a:solidFill>
                  <a:sysClr val="window" lastClr="FFFFFF"/>
                </a:solidFill>
                <a:latin typeface="微软雅黑" panose="020B0503020204020204" pitchFamily="34" charset="-122"/>
                <a:ea typeface="微软雅黑" panose="020B0503020204020204" pitchFamily="34" charset="-122"/>
              </a:rPr>
              <a:t>限时</a:t>
            </a:r>
            <a:endParaRPr lang="zh-CN" altLang="en-US" sz="1600" kern="0" dirty="0">
              <a:solidFill>
                <a:sysClr val="window" lastClr="FFFFFF"/>
              </a:solidFill>
              <a:latin typeface="微软雅黑" panose="020B0503020204020204" pitchFamily="34" charset="-122"/>
              <a:ea typeface="微软雅黑" panose="020B0503020204020204" pitchFamily="34" charset="-122"/>
            </a:endParaRPr>
          </a:p>
          <a:p>
            <a:pPr algn="ctr" defTabSz="790575" eaLnBrk="1" fontAlgn="auto" hangingPunct="1">
              <a:spcBef>
                <a:spcPts val="0"/>
              </a:spcBef>
              <a:spcAft>
                <a:spcPts val="0"/>
              </a:spcAft>
              <a:buFontTx/>
              <a:buNone/>
              <a:defRPr/>
            </a:pPr>
            <a:r>
              <a:rPr lang="zh-CN" altLang="en-US" sz="1600" kern="0" dirty="0">
                <a:solidFill>
                  <a:sysClr val="window" lastClr="FFFFFF"/>
                </a:solidFill>
                <a:latin typeface="微软雅黑" panose="020B0503020204020204" pitchFamily="34" charset="-122"/>
                <a:ea typeface="微软雅黑" panose="020B0503020204020204" pitchFamily="34" charset="-122"/>
              </a:rPr>
              <a:t>发放</a:t>
            </a:r>
            <a:endParaRPr lang="zh-CN" altLang="en-US" sz="1600" kern="0" dirty="0">
              <a:solidFill>
                <a:sysClr val="window" lastClr="FFFFFF"/>
              </a:solidFill>
              <a:latin typeface="微软雅黑" panose="020B0503020204020204" pitchFamily="34" charset="-122"/>
              <a:ea typeface="微软雅黑" panose="020B0503020204020204" pitchFamily="34" charset="-122"/>
            </a:endParaRPr>
          </a:p>
        </p:txBody>
      </p:sp>
      <p:sp>
        <p:nvSpPr>
          <p:cNvPr id="43" name="Oval 12"/>
          <p:cNvSpPr>
            <a:spLocks noChangeArrowheads="1"/>
          </p:cNvSpPr>
          <p:nvPr/>
        </p:nvSpPr>
        <p:spPr bwMode="auto">
          <a:xfrm>
            <a:off x="5670550" y="1887538"/>
            <a:ext cx="158750" cy="165100"/>
          </a:xfrm>
          <a:prstGeom prst="ellipse">
            <a:avLst/>
          </a:prstGeom>
          <a:solidFill>
            <a:srgbClr val="FFFFFF"/>
          </a:solidFill>
          <a:ln w="12700" cap="flat">
            <a:solidFill>
              <a:sysClr val="window" lastClr="FFFFFF">
                <a:lumMod val="65000"/>
              </a:sysClr>
            </a:solidFill>
            <a:prstDash val="solid"/>
            <a:miter lim="800000"/>
          </a:ln>
        </p:spPr>
        <p:txBody>
          <a:bodyPr lIns="89652" tIns="44826" rIns="89652" bIns="44826"/>
          <a:lstStyle/>
          <a:p>
            <a:pPr defTabSz="790575" eaLnBrk="1" fontAlgn="auto" hangingPunct="1">
              <a:spcBef>
                <a:spcPts val="0"/>
              </a:spcBef>
              <a:spcAft>
                <a:spcPts val="0"/>
              </a:spcAft>
              <a:buFontTx/>
              <a:buNone/>
              <a:defRPr/>
            </a:pPr>
            <a:endParaRPr lang="zh-CN" altLang="en-US" sz="1600" kern="0">
              <a:solidFill>
                <a:sysClr val="windowText" lastClr="000000"/>
              </a:solidFill>
            </a:endParaRPr>
          </a:p>
        </p:txBody>
      </p:sp>
      <p:sp>
        <p:nvSpPr>
          <p:cNvPr id="44" name="Oval 13"/>
          <p:cNvSpPr>
            <a:spLocks noChangeArrowheads="1"/>
          </p:cNvSpPr>
          <p:nvPr/>
        </p:nvSpPr>
        <p:spPr bwMode="auto">
          <a:xfrm>
            <a:off x="6027738" y="3108325"/>
            <a:ext cx="158750" cy="163513"/>
          </a:xfrm>
          <a:prstGeom prst="ellipse">
            <a:avLst/>
          </a:prstGeom>
          <a:solidFill>
            <a:srgbClr val="FFFFFF"/>
          </a:solidFill>
          <a:ln w="12700" cap="flat">
            <a:solidFill>
              <a:sysClr val="window" lastClr="FFFFFF">
                <a:lumMod val="65000"/>
              </a:sysClr>
            </a:solidFill>
            <a:prstDash val="solid"/>
            <a:miter lim="800000"/>
          </a:ln>
        </p:spPr>
        <p:txBody>
          <a:bodyPr lIns="89652" tIns="44826" rIns="89652" bIns="44826"/>
          <a:lstStyle/>
          <a:p>
            <a:pPr defTabSz="790575" eaLnBrk="1" fontAlgn="auto" hangingPunct="1">
              <a:spcBef>
                <a:spcPts val="0"/>
              </a:spcBef>
              <a:spcAft>
                <a:spcPts val="0"/>
              </a:spcAft>
              <a:buFontTx/>
              <a:buNone/>
              <a:defRPr/>
            </a:pPr>
            <a:endParaRPr lang="zh-CN" altLang="en-US" sz="1600" kern="0">
              <a:solidFill>
                <a:sysClr val="windowText" lastClr="000000"/>
              </a:solidFill>
            </a:endParaRPr>
          </a:p>
        </p:txBody>
      </p:sp>
      <p:sp>
        <p:nvSpPr>
          <p:cNvPr id="45" name="Oval 14"/>
          <p:cNvSpPr>
            <a:spLocks noChangeArrowheads="1"/>
          </p:cNvSpPr>
          <p:nvPr/>
        </p:nvSpPr>
        <p:spPr bwMode="auto">
          <a:xfrm>
            <a:off x="5662613" y="4029075"/>
            <a:ext cx="158750" cy="163513"/>
          </a:xfrm>
          <a:prstGeom prst="ellipse">
            <a:avLst/>
          </a:prstGeom>
          <a:solidFill>
            <a:srgbClr val="FFFFFF"/>
          </a:solidFill>
          <a:ln w="12700" cap="flat">
            <a:solidFill>
              <a:sysClr val="window" lastClr="FFFFFF">
                <a:lumMod val="65000"/>
              </a:sysClr>
            </a:solidFill>
            <a:prstDash val="solid"/>
            <a:miter lim="800000"/>
          </a:ln>
        </p:spPr>
        <p:txBody>
          <a:bodyPr lIns="89652" tIns="44826" rIns="89652" bIns="44826"/>
          <a:lstStyle/>
          <a:p>
            <a:pPr defTabSz="790575" eaLnBrk="1" fontAlgn="auto" hangingPunct="1">
              <a:spcBef>
                <a:spcPts val="0"/>
              </a:spcBef>
              <a:spcAft>
                <a:spcPts val="0"/>
              </a:spcAft>
              <a:buFontTx/>
              <a:buNone/>
              <a:defRPr/>
            </a:pPr>
            <a:endParaRPr lang="zh-CN" altLang="en-US" sz="1600" kern="0">
              <a:solidFill>
                <a:sysClr val="windowText" lastClr="000000"/>
              </a:solidFill>
            </a:endParaRPr>
          </a:p>
        </p:txBody>
      </p:sp>
      <p:sp>
        <p:nvSpPr>
          <p:cNvPr id="46" name="Oval 15"/>
          <p:cNvSpPr>
            <a:spLocks noChangeArrowheads="1"/>
          </p:cNvSpPr>
          <p:nvPr/>
        </p:nvSpPr>
        <p:spPr bwMode="auto">
          <a:xfrm>
            <a:off x="5983288" y="5318125"/>
            <a:ext cx="160337" cy="163513"/>
          </a:xfrm>
          <a:prstGeom prst="ellipse">
            <a:avLst/>
          </a:prstGeom>
          <a:solidFill>
            <a:srgbClr val="FFFFFF"/>
          </a:solidFill>
          <a:ln w="12700" cap="flat">
            <a:solidFill>
              <a:sysClr val="window" lastClr="FFFFFF">
                <a:lumMod val="65000"/>
              </a:sysClr>
            </a:solidFill>
            <a:prstDash val="solid"/>
            <a:miter lim="800000"/>
          </a:ln>
        </p:spPr>
        <p:txBody>
          <a:bodyPr lIns="89652" tIns="44826" rIns="89652" bIns="44826"/>
          <a:lstStyle/>
          <a:p>
            <a:pPr defTabSz="790575" eaLnBrk="1" fontAlgn="auto" hangingPunct="1">
              <a:spcBef>
                <a:spcPts val="0"/>
              </a:spcBef>
              <a:spcAft>
                <a:spcPts val="0"/>
              </a:spcAft>
              <a:buFontTx/>
              <a:buNone/>
              <a:defRPr/>
            </a:pPr>
            <a:endParaRPr lang="zh-CN" altLang="en-US" sz="1600" kern="0">
              <a:solidFill>
                <a:sysClr val="windowText" lastClr="000000"/>
              </a:solidFill>
            </a:endParaRPr>
          </a:p>
        </p:txBody>
      </p:sp>
      <p:sp>
        <p:nvSpPr>
          <p:cNvPr id="52" name="Line 16"/>
          <p:cNvSpPr>
            <a:spLocks noChangeShapeType="1"/>
          </p:cNvSpPr>
          <p:nvPr/>
        </p:nvSpPr>
        <p:spPr bwMode="auto">
          <a:xfrm flipH="1">
            <a:off x="4672013" y="1970088"/>
            <a:ext cx="998537" cy="0"/>
          </a:xfrm>
          <a:prstGeom prst="line">
            <a:avLst/>
          </a:prstGeom>
          <a:noFill/>
          <a:ln w="12700" cap="flat">
            <a:solidFill>
              <a:sysClr val="windowText" lastClr="000000">
                <a:lumMod val="65000"/>
                <a:lumOff val="35000"/>
              </a:sys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lIns="89652" tIns="44826" rIns="89652" bIns="44826"/>
          <a:lstStyle/>
          <a:p>
            <a:pPr defTabSz="790575" eaLnBrk="1" fontAlgn="auto" hangingPunct="1">
              <a:spcBef>
                <a:spcPts val="0"/>
              </a:spcBef>
              <a:spcAft>
                <a:spcPts val="0"/>
              </a:spcAft>
              <a:buFontTx/>
              <a:buNone/>
              <a:defRPr/>
            </a:pPr>
            <a:endParaRPr lang="zh-CN" altLang="en-US" sz="1600" kern="0">
              <a:solidFill>
                <a:sysClr val="windowText" lastClr="000000"/>
              </a:solidFill>
            </a:endParaRPr>
          </a:p>
        </p:txBody>
      </p:sp>
      <p:sp>
        <p:nvSpPr>
          <p:cNvPr id="53" name="Line 17"/>
          <p:cNvSpPr>
            <a:spLocks noChangeShapeType="1"/>
          </p:cNvSpPr>
          <p:nvPr/>
        </p:nvSpPr>
        <p:spPr bwMode="auto">
          <a:xfrm flipH="1">
            <a:off x="6186488" y="3189288"/>
            <a:ext cx="998537" cy="0"/>
          </a:xfrm>
          <a:prstGeom prst="line">
            <a:avLst/>
          </a:prstGeom>
          <a:noFill/>
          <a:ln w="12700" cap="flat">
            <a:solidFill>
              <a:sysClr val="windowText" lastClr="000000">
                <a:lumMod val="65000"/>
                <a:lumOff val="35000"/>
              </a:sys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lIns="89652" tIns="44826" rIns="89652" bIns="44826"/>
          <a:lstStyle/>
          <a:p>
            <a:pPr defTabSz="790575" eaLnBrk="1" fontAlgn="auto" hangingPunct="1">
              <a:spcBef>
                <a:spcPts val="0"/>
              </a:spcBef>
              <a:spcAft>
                <a:spcPts val="0"/>
              </a:spcAft>
              <a:buFontTx/>
              <a:buNone/>
              <a:defRPr/>
            </a:pPr>
            <a:endParaRPr lang="zh-CN" altLang="en-US" sz="1600" kern="0">
              <a:solidFill>
                <a:sysClr val="windowText" lastClr="000000"/>
              </a:solidFill>
            </a:endParaRPr>
          </a:p>
        </p:txBody>
      </p:sp>
      <p:sp>
        <p:nvSpPr>
          <p:cNvPr id="59" name="Line 18"/>
          <p:cNvSpPr>
            <a:spLocks noChangeShapeType="1"/>
          </p:cNvSpPr>
          <p:nvPr/>
        </p:nvSpPr>
        <p:spPr bwMode="auto">
          <a:xfrm flipH="1">
            <a:off x="4248150" y="4110038"/>
            <a:ext cx="1414463" cy="0"/>
          </a:xfrm>
          <a:prstGeom prst="line">
            <a:avLst/>
          </a:prstGeom>
          <a:noFill/>
          <a:ln w="12700" cap="flat">
            <a:solidFill>
              <a:sysClr val="windowText" lastClr="000000">
                <a:lumMod val="65000"/>
                <a:lumOff val="35000"/>
              </a:sys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lIns="89652" tIns="44826" rIns="89652" bIns="44826"/>
          <a:lstStyle/>
          <a:p>
            <a:pPr defTabSz="790575" eaLnBrk="1" fontAlgn="auto" hangingPunct="1">
              <a:spcBef>
                <a:spcPts val="0"/>
              </a:spcBef>
              <a:spcAft>
                <a:spcPts val="0"/>
              </a:spcAft>
              <a:buFontTx/>
              <a:buNone/>
              <a:defRPr/>
            </a:pPr>
            <a:endParaRPr lang="zh-CN" altLang="en-US" sz="1600" kern="0">
              <a:solidFill>
                <a:sysClr val="windowText" lastClr="000000"/>
              </a:solidFill>
            </a:endParaRPr>
          </a:p>
        </p:txBody>
      </p:sp>
      <p:sp>
        <p:nvSpPr>
          <p:cNvPr id="60" name="Line 19"/>
          <p:cNvSpPr>
            <a:spLocks noChangeShapeType="1"/>
          </p:cNvSpPr>
          <p:nvPr/>
        </p:nvSpPr>
        <p:spPr bwMode="auto">
          <a:xfrm flipH="1">
            <a:off x="6140450" y="5400675"/>
            <a:ext cx="996950" cy="0"/>
          </a:xfrm>
          <a:prstGeom prst="line">
            <a:avLst/>
          </a:prstGeom>
          <a:noFill/>
          <a:ln w="12700" cap="flat">
            <a:solidFill>
              <a:sysClr val="windowText" lastClr="000000">
                <a:lumMod val="65000"/>
                <a:lumOff val="35000"/>
              </a:sys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lIns="89652" tIns="44826" rIns="89652" bIns="44826"/>
          <a:lstStyle/>
          <a:p>
            <a:pPr defTabSz="790575" eaLnBrk="1" fontAlgn="auto" hangingPunct="1">
              <a:spcBef>
                <a:spcPts val="0"/>
              </a:spcBef>
              <a:spcAft>
                <a:spcPts val="0"/>
              </a:spcAft>
              <a:buFontTx/>
              <a:buNone/>
              <a:defRPr/>
            </a:pPr>
            <a:endParaRPr lang="zh-CN" altLang="en-US" sz="1600" kern="0">
              <a:solidFill>
                <a:sysClr val="windowText" lastClr="000000"/>
              </a:solidFill>
            </a:endParaRPr>
          </a:p>
        </p:txBody>
      </p:sp>
      <p:sp>
        <p:nvSpPr>
          <p:cNvPr id="61" name="TextBox 60"/>
          <p:cNvSpPr txBox="1"/>
          <p:nvPr/>
        </p:nvSpPr>
        <p:spPr>
          <a:xfrm>
            <a:off x="1704975" y="1825625"/>
            <a:ext cx="2802255" cy="308610"/>
          </a:xfrm>
          <a:prstGeom prst="rect">
            <a:avLst/>
          </a:prstGeom>
          <a:noFill/>
        </p:spPr>
        <p:txBody>
          <a:bodyPr wrap="square" lIns="89652" tIns="44826" rIns="89652" bIns="44826">
            <a:spAutoFit/>
          </a:bodyPr>
          <a:lstStyle/>
          <a:p>
            <a:pPr algn="r" defTabSz="790575">
              <a:lnSpc>
                <a:spcPct val="130000"/>
              </a:lnSpc>
              <a:defRPr/>
            </a:pPr>
            <a:r>
              <a:rPr lang="zh-CN" altLang="en-US" sz="1100" kern="0" dirty="0">
                <a:solidFill>
                  <a:sysClr val="windowText" lastClr="000000">
                    <a:lumMod val="75000"/>
                    <a:lumOff val="25000"/>
                  </a:sysClr>
                </a:solidFill>
                <a:latin typeface="微软雅黑" panose="020B0503020204020204" pitchFamily="34" charset="-122"/>
                <a:ea typeface="微软雅黑" panose="020B0503020204020204" pitchFamily="34" charset="-122"/>
              </a:rPr>
              <a:t>这是一个苦活，慢活、提前摸底</a:t>
            </a:r>
            <a:endParaRPr lang="zh-CN" altLang="en-US" sz="1100" kern="0" dirty="0">
              <a:solidFill>
                <a:sysClr val="windowText" lastClr="000000">
                  <a:lumMod val="75000"/>
                  <a:lumOff val="25000"/>
                </a:sysClr>
              </a:solidFill>
              <a:latin typeface="微软雅黑" panose="020B0503020204020204" pitchFamily="34" charset="-122"/>
              <a:ea typeface="微软雅黑" panose="020B0503020204020204" pitchFamily="34" charset="-122"/>
            </a:endParaRPr>
          </a:p>
        </p:txBody>
      </p:sp>
      <p:sp>
        <p:nvSpPr>
          <p:cNvPr id="62" name="TextBox 61"/>
          <p:cNvSpPr txBox="1"/>
          <p:nvPr/>
        </p:nvSpPr>
        <p:spPr>
          <a:xfrm>
            <a:off x="2409825" y="1487805"/>
            <a:ext cx="2097405" cy="322580"/>
          </a:xfrm>
          <a:prstGeom prst="rect">
            <a:avLst/>
          </a:prstGeom>
          <a:noFill/>
        </p:spPr>
        <p:txBody>
          <a:bodyPr wrap="square" lIns="89652" tIns="0" rIns="89652" bIns="0">
            <a:spAutoFit/>
          </a:bodyPr>
          <a:lstStyle/>
          <a:p>
            <a:pPr algn="r" defTabSz="790575" eaLnBrk="1" fontAlgn="auto" hangingPunct="1">
              <a:lnSpc>
                <a:spcPct val="150000"/>
              </a:lnSpc>
              <a:spcBef>
                <a:spcPts val="0"/>
              </a:spcBef>
              <a:spcAft>
                <a:spcPts val="0"/>
              </a:spcAft>
              <a:buFontTx/>
              <a:buNone/>
              <a:defRPr/>
            </a:pPr>
            <a:r>
              <a:rPr lang="zh-CN" altLang="en-US" sz="1400" kern="0" dirty="0">
                <a:solidFill>
                  <a:srgbClr val="0070C0"/>
                </a:solidFill>
                <a:latin typeface="微软雅黑" panose="020B0503020204020204" pitchFamily="34" charset="-122"/>
                <a:ea typeface="微软雅黑" panose="020B0503020204020204" pitchFamily="34" charset="-122"/>
                <a:cs typeface="华文黑体" pitchFamily="2" charset="-122"/>
              </a:rPr>
              <a:t>没有调查就没有发言权</a:t>
            </a:r>
            <a:endParaRPr lang="zh-CN" altLang="en-US" sz="1400" kern="0" dirty="0">
              <a:solidFill>
                <a:srgbClr val="0070C0"/>
              </a:solidFill>
              <a:latin typeface="微软雅黑" panose="020B0503020204020204" pitchFamily="34" charset="-122"/>
              <a:ea typeface="微软雅黑" panose="020B0503020204020204" pitchFamily="34" charset="-122"/>
              <a:cs typeface="华文黑体" pitchFamily="2" charset="-122"/>
            </a:endParaRPr>
          </a:p>
        </p:txBody>
      </p:sp>
      <p:sp>
        <p:nvSpPr>
          <p:cNvPr id="63" name="TextBox 62"/>
          <p:cNvSpPr txBox="1"/>
          <p:nvPr/>
        </p:nvSpPr>
        <p:spPr>
          <a:xfrm>
            <a:off x="7366000" y="3041650"/>
            <a:ext cx="2466340" cy="528320"/>
          </a:xfrm>
          <a:prstGeom prst="rect">
            <a:avLst/>
          </a:prstGeom>
          <a:noFill/>
        </p:spPr>
        <p:txBody>
          <a:bodyPr wrap="square" lIns="89652" tIns="44826" rIns="89652" bIns="44826">
            <a:spAutoFit/>
          </a:bodyPr>
          <a:lstStyle/>
          <a:p>
            <a:pPr defTabSz="790575">
              <a:lnSpc>
                <a:spcPct val="130000"/>
              </a:lnSpc>
              <a:defRPr/>
            </a:pPr>
            <a:r>
              <a:rPr lang="zh-CN" altLang="en-US" sz="1100" kern="0" dirty="0">
                <a:solidFill>
                  <a:sysClr val="windowText" lastClr="000000">
                    <a:lumMod val="75000"/>
                    <a:lumOff val="25000"/>
                  </a:sysClr>
                </a:solidFill>
                <a:latin typeface="微软雅黑" panose="020B0503020204020204" pitchFamily="34" charset="-122"/>
                <a:ea typeface="微软雅黑" panose="020B0503020204020204" pitchFamily="34" charset="-122"/>
              </a:rPr>
              <a:t>根据已经收集的信息提取相关记录，完善申请人信息采集</a:t>
            </a:r>
            <a:endParaRPr lang="zh-CN" altLang="en-US" sz="1100" kern="0" dirty="0">
              <a:solidFill>
                <a:sysClr val="windowText" lastClr="000000">
                  <a:lumMod val="75000"/>
                  <a:lumOff val="25000"/>
                </a:sysClr>
              </a:solidFill>
              <a:latin typeface="微软雅黑" panose="020B0503020204020204" pitchFamily="34" charset="-122"/>
              <a:ea typeface="微软雅黑" panose="020B0503020204020204" pitchFamily="34" charset="-122"/>
            </a:endParaRPr>
          </a:p>
        </p:txBody>
      </p:sp>
      <p:sp>
        <p:nvSpPr>
          <p:cNvPr id="64" name="TextBox 63"/>
          <p:cNvSpPr txBox="1"/>
          <p:nvPr/>
        </p:nvSpPr>
        <p:spPr>
          <a:xfrm>
            <a:off x="7366000" y="2719705"/>
            <a:ext cx="2080895" cy="322580"/>
          </a:xfrm>
          <a:prstGeom prst="rect">
            <a:avLst/>
          </a:prstGeom>
          <a:noFill/>
        </p:spPr>
        <p:txBody>
          <a:bodyPr wrap="square" lIns="89652" tIns="0" rIns="89652" bIns="0">
            <a:spAutoFit/>
          </a:bodyPr>
          <a:lstStyle/>
          <a:p>
            <a:pPr defTabSz="790575" eaLnBrk="1" fontAlgn="auto" hangingPunct="1">
              <a:lnSpc>
                <a:spcPct val="150000"/>
              </a:lnSpc>
              <a:spcBef>
                <a:spcPts val="0"/>
              </a:spcBef>
              <a:spcAft>
                <a:spcPts val="0"/>
              </a:spcAft>
              <a:buFontTx/>
              <a:buNone/>
              <a:defRPr/>
            </a:pPr>
            <a:r>
              <a:rPr lang="zh-CN" altLang="en-US" sz="1400" kern="0" dirty="0">
                <a:solidFill>
                  <a:srgbClr val="0070C0"/>
                </a:solidFill>
                <a:latin typeface="微软雅黑" panose="020B0503020204020204" pitchFamily="34" charset="-122"/>
                <a:ea typeface="微软雅黑" panose="020B0503020204020204" pitchFamily="34" charset="-122"/>
                <a:cs typeface="华文黑体" pitchFamily="2" charset="-122"/>
              </a:rPr>
              <a:t>加快节奏录入申请</a:t>
            </a:r>
            <a:endParaRPr lang="zh-CN" altLang="en-US" sz="1400" kern="0" dirty="0">
              <a:solidFill>
                <a:srgbClr val="0070C0"/>
              </a:solidFill>
              <a:latin typeface="微软雅黑" panose="020B0503020204020204" pitchFamily="34" charset="-122"/>
              <a:ea typeface="微软雅黑" panose="020B0503020204020204" pitchFamily="34" charset="-122"/>
              <a:cs typeface="华文黑体" pitchFamily="2" charset="-122"/>
            </a:endParaRPr>
          </a:p>
        </p:txBody>
      </p:sp>
      <p:sp>
        <p:nvSpPr>
          <p:cNvPr id="65" name="TextBox 64"/>
          <p:cNvSpPr txBox="1"/>
          <p:nvPr/>
        </p:nvSpPr>
        <p:spPr>
          <a:xfrm>
            <a:off x="1474470" y="3989705"/>
            <a:ext cx="2576830" cy="308610"/>
          </a:xfrm>
          <a:prstGeom prst="rect">
            <a:avLst/>
          </a:prstGeom>
          <a:noFill/>
        </p:spPr>
        <p:txBody>
          <a:bodyPr wrap="square" lIns="89652" tIns="44826" rIns="89652" bIns="44826">
            <a:spAutoFit/>
          </a:bodyPr>
          <a:lstStyle/>
          <a:p>
            <a:pPr algn="r" defTabSz="790575">
              <a:lnSpc>
                <a:spcPct val="130000"/>
              </a:lnSpc>
              <a:defRPr/>
            </a:pPr>
            <a:r>
              <a:rPr lang="zh-CN" altLang="en-US" sz="1100" kern="0" dirty="0">
                <a:solidFill>
                  <a:sysClr val="windowText" lastClr="000000">
                    <a:lumMod val="75000"/>
                    <a:lumOff val="25000"/>
                  </a:sysClr>
                </a:solidFill>
                <a:latin typeface="微软雅黑" panose="020B0503020204020204" pitchFamily="34" charset="-122"/>
                <a:ea typeface="微软雅黑" panose="020B0503020204020204" pitchFamily="34" charset="-122"/>
              </a:rPr>
              <a:t>是否按成绩定人、是否优亲厚友</a:t>
            </a:r>
            <a:r>
              <a:rPr lang="en-US" altLang="zh-CN" sz="1100" kern="0" dirty="0">
                <a:solidFill>
                  <a:sysClr val="windowText" lastClr="000000">
                    <a:lumMod val="75000"/>
                    <a:lumOff val="25000"/>
                  </a:sysClr>
                </a:solidFill>
                <a:latin typeface="微软雅黑" panose="020B0503020204020204" pitchFamily="34" charset="-122"/>
                <a:ea typeface="微软雅黑" panose="020B0503020204020204" pitchFamily="34" charset="-122"/>
              </a:rPr>
              <a:t>……</a:t>
            </a:r>
            <a:endParaRPr lang="en-US" altLang="zh-CN" sz="1100" kern="0" dirty="0">
              <a:solidFill>
                <a:sysClr val="windowText" lastClr="000000">
                  <a:lumMod val="75000"/>
                  <a:lumOff val="25000"/>
                </a:sysClr>
              </a:solidFill>
              <a:latin typeface="微软雅黑" panose="020B0503020204020204" pitchFamily="34" charset="-122"/>
              <a:ea typeface="微软雅黑" panose="020B0503020204020204" pitchFamily="34" charset="-122"/>
            </a:endParaRPr>
          </a:p>
        </p:txBody>
      </p:sp>
      <p:sp>
        <p:nvSpPr>
          <p:cNvPr id="66" name="TextBox 65"/>
          <p:cNvSpPr txBox="1"/>
          <p:nvPr/>
        </p:nvSpPr>
        <p:spPr>
          <a:xfrm>
            <a:off x="1705610" y="3667125"/>
            <a:ext cx="2393315" cy="322580"/>
          </a:xfrm>
          <a:prstGeom prst="rect">
            <a:avLst/>
          </a:prstGeom>
          <a:noFill/>
        </p:spPr>
        <p:txBody>
          <a:bodyPr wrap="square" lIns="89652" tIns="0" rIns="89652" bIns="0">
            <a:spAutoFit/>
          </a:bodyPr>
          <a:lstStyle/>
          <a:p>
            <a:pPr algn="r" defTabSz="790575" eaLnBrk="1" fontAlgn="auto" hangingPunct="1">
              <a:lnSpc>
                <a:spcPct val="150000"/>
              </a:lnSpc>
              <a:spcBef>
                <a:spcPts val="0"/>
              </a:spcBef>
              <a:spcAft>
                <a:spcPts val="0"/>
              </a:spcAft>
              <a:buFontTx/>
              <a:buNone/>
              <a:defRPr/>
            </a:pPr>
            <a:r>
              <a:rPr lang="zh-CN" altLang="en-US" sz="1400" kern="0" dirty="0">
                <a:solidFill>
                  <a:srgbClr val="0070C0"/>
                </a:solidFill>
                <a:latin typeface="微软雅黑" panose="020B0503020204020204" pitchFamily="34" charset="-122"/>
                <a:ea typeface="微软雅黑" panose="020B0503020204020204" pitchFamily="34" charset="-122"/>
                <a:cs typeface="华文黑体" pitchFamily="2" charset="-122"/>
              </a:rPr>
              <a:t>确保申请对象符合政策要求</a:t>
            </a:r>
            <a:endParaRPr lang="zh-CN" altLang="en-US" sz="1400" kern="0" dirty="0">
              <a:solidFill>
                <a:srgbClr val="0070C0"/>
              </a:solidFill>
              <a:latin typeface="微软雅黑" panose="020B0503020204020204" pitchFamily="34" charset="-122"/>
              <a:ea typeface="微软雅黑" panose="020B0503020204020204" pitchFamily="34" charset="-122"/>
              <a:cs typeface="华文黑体" pitchFamily="2" charset="-122"/>
            </a:endParaRPr>
          </a:p>
        </p:txBody>
      </p:sp>
      <p:sp>
        <p:nvSpPr>
          <p:cNvPr id="67" name="TextBox 66"/>
          <p:cNvSpPr txBox="1"/>
          <p:nvPr/>
        </p:nvSpPr>
        <p:spPr>
          <a:xfrm>
            <a:off x="7243763" y="5249863"/>
            <a:ext cx="2393950" cy="528320"/>
          </a:xfrm>
          <a:prstGeom prst="rect">
            <a:avLst/>
          </a:prstGeom>
          <a:noFill/>
        </p:spPr>
        <p:txBody>
          <a:bodyPr lIns="89652" tIns="44826" rIns="89652" bIns="44826">
            <a:spAutoFit/>
          </a:bodyPr>
          <a:lstStyle/>
          <a:p>
            <a:pPr defTabSz="790575">
              <a:lnSpc>
                <a:spcPct val="130000"/>
              </a:lnSpc>
              <a:defRPr/>
            </a:pPr>
            <a:r>
              <a:rPr lang="zh-CN" altLang="en-US" sz="1100" kern="0" dirty="0">
                <a:solidFill>
                  <a:sysClr val="windowText" lastClr="000000">
                    <a:lumMod val="75000"/>
                    <a:lumOff val="25000"/>
                  </a:sysClr>
                </a:solidFill>
                <a:latin typeface="微软雅黑" panose="020B0503020204020204" pitchFamily="34" charset="-122"/>
                <a:ea typeface="微软雅黑" panose="020B0503020204020204" pitchFamily="34" charset="-122"/>
              </a:rPr>
              <a:t>及时报账，及时足额发放到每一个资助对象</a:t>
            </a:r>
            <a:endParaRPr lang="zh-CN" altLang="en-US" sz="1100" kern="0" dirty="0">
              <a:solidFill>
                <a:sysClr val="windowText" lastClr="000000">
                  <a:lumMod val="75000"/>
                  <a:lumOff val="25000"/>
                </a:sysClr>
              </a:solidFill>
              <a:latin typeface="微软雅黑" panose="020B0503020204020204" pitchFamily="34" charset="-122"/>
              <a:ea typeface="微软雅黑" panose="020B0503020204020204" pitchFamily="34" charset="-122"/>
            </a:endParaRPr>
          </a:p>
        </p:txBody>
      </p:sp>
      <p:sp>
        <p:nvSpPr>
          <p:cNvPr id="68" name="TextBox 67"/>
          <p:cNvSpPr txBox="1"/>
          <p:nvPr/>
        </p:nvSpPr>
        <p:spPr>
          <a:xfrm>
            <a:off x="7244080" y="4911725"/>
            <a:ext cx="2202815" cy="322580"/>
          </a:xfrm>
          <a:prstGeom prst="rect">
            <a:avLst/>
          </a:prstGeom>
          <a:noFill/>
        </p:spPr>
        <p:txBody>
          <a:bodyPr wrap="square" lIns="89652" tIns="0" rIns="89652" bIns="0">
            <a:spAutoFit/>
          </a:bodyPr>
          <a:lstStyle/>
          <a:p>
            <a:pPr defTabSz="790575" eaLnBrk="1" fontAlgn="auto" hangingPunct="1">
              <a:lnSpc>
                <a:spcPct val="150000"/>
              </a:lnSpc>
              <a:spcBef>
                <a:spcPts val="0"/>
              </a:spcBef>
              <a:spcAft>
                <a:spcPts val="0"/>
              </a:spcAft>
              <a:buFontTx/>
              <a:buNone/>
              <a:defRPr/>
            </a:pPr>
            <a:r>
              <a:rPr lang="zh-CN" altLang="en-US" sz="1400" kern="0" dirty="0">
                <a:solidFill>
                  <a:srgbClr val="0070C0"/>
                </a:solidFill>
                <a:latin typeface="微软雅黑" panose="020B0503020204020204" pitchFamily="34" charset="-122"/>
                <a:ea typeface="微软雅黑" panose="020B0503020204020204" pitchFamily="34" charset="-122"/>
                <a:cs typeface="华文黑体" pitchFamily="2" charset="-122"/>
              </a:rPr>
              <a:t>按时足额发放是标志</a:t>
            </a:r>
            <a:endParaRPr lang="zh-CN" altLang="en-US" sz="1400" kern="0" dirty="0">
              <a:solidFill>
                <a:srgbClr val="0070C0"/>
              </a:solidFill>
              <a:latin typeface="微软雅黑" panose="020B0503020204020204" pitchFamily="34" charset="-122"/>
              <a:ea typeface="微软雅黑" panose="020B0503020204020204" pitchFamily="34" charset="-122"/>
              <a:cs typeface="华文黑体"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up)">
                                      <p:cBhvr>
                                        <p:cTn id="7" dur="4000"/>
                                        <p:tgtEl>
                                          <p:spTgt spid="38"/>
                                        </p:tgtEl>
                                      </p:cBhvr>
                                    </p:animEffect>
                                  </p:childTnLst>
                                </p:cTn>
                              </p:par>
                              <p:par>
                                <p:cTn id="8" presetID="49" presetClass="entr" presetSubtype="0" decel="100000" fill="hold" grpId="0" nodeType="withEffect">
                                  <p:stCondLst>
                                    <p:cond delay="500"/>
                                  </p:stCondLst>
                                  <p:childTnLst>
                                    <p:set>
                                      <p:cBhvr>
                                        <p:cTn id="9" dur="1" fill="hold">
                                          <p:stCondLst>
                                            <p:cond delay="0"/>
                                          </p:stCondLst>
                                        </p:cTn>
                                        <p:tgtEl>
                                          <p:spTgt spid="39"/>
                                        </p:tgtEl>
                                        <p:attrNameLst>
                                          <p:attrName>style.visibility</p:attrName>
                                        </p:attrNameLst>
                                      </p:cBhvr>
                                      <p:to>
                                        <p:strVal val="visible"/>
                                      </p:to>
                                    </p:set>
                                    <p:anim calcmode="lin" valueType="num">
                                      <p:cBhvr>
                                        <p:cTn id="10" dur="500" fill="hold"/>
                                        <p:tgtEl>
                                          <p:spTgt spid="39"/>
                                        </p:tgtEl>
                                        <p:attrNameLst>
                                          <p:attrName>ppt_w</p:attrName>
                                        </p:attrNameLst>
                                      </p:cBhvr>
                                      <p:tavLst>
                                        <p:tav tm="0">
                                          <p:val>
                                            <p:fltVal val="0"/>
                                          </p:val>
                                        </p:tav>
                                        <p:tav tm="100000">
                                          <p:val>
                                            <p:strVal val="#ppt_w"/>
                                          </p:val>
                                        </p:tav>
                                      </p:tavLst>
                                    </p:anim>
                                    <p:anim calcmode="lin" valueType="num">
                                      <p:cBhvr>
                                        <p:cTn id="11" dur="500" fill="hold"/>
                                        <p:tgtEl>
                                          <p:spTgt spid="39"/>
                                        </p:tgtEl>
                                        <p:attrNameLst>
                                          <p:attrName>ppt_h</p:attrName>
                                        </p:attrNameLst>
                                      </p:cBhvr>
                                      <p:tavLst>
                                        <p:tav tm="0">
                                          <p:val>
                                            <p:fltVal val="0"/>
                                          </p:val>
                                        </p:tav>
                                        <p:tav tm="100000">
                                          <p:val>
                                            <p:strVal val="#ppt_h"/>
                                          </p:val>
                                        </p:tav>
                                      </p:tavLst>
                                    </p:anim>
                                    <p:anim calcmode="lin" valueType="num">
                                      <p:cBhvr>
                                        <p:cTn id="12" dur="500" fill="hold"/>
                                        <p:tgtEl>
                                          <p:spTgt spid="39"/>
                                        </p:tgtEl>
                                        <p:attrNameLst>
                                          <p:attrName>style.rotation</p:attrName>
                                        </p:attrNameLst>
                                      </p:cBhvr>
                                      <p:tavLst>
                                        <p:tav tm="0">
                                          <p:val>
                                            <p:fltVal val="360"/>
                                          </p:val>
                                        </p:tav>
                                        <p:tav tm="100000">
                                          <p:val>
                                            <p:fltVal val="0"/>
                                          </p:val>
                                        </p:tav>
                                      </p:tavLst>
                                    </p:anim>
                                    <p:animEffect transition="in" filter="fade">
                                      <p:cBhvr>
                                        <p:cTn id="13" dur="500"/>
                                        <p:tgtEl>
                                          <p:spTgt spid="39"/>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43"/>
                                        </p:tgtEl>
                                        <p:attrNameLst>
                                          <p:attrName>style.visibility</p:attrName>
                                        </p:attrNameLst>
                                      </p:cBhvr>
                                      <p:to>
                                        <p:strVal val="visible"/>
                                      </p:to>
                                    </p:set>
                                    <p:animEffect transition="in" filter="fade">
                                      <p:cBhvr>
                                        <p:cTn id="16" dur="500"/>
                                        <p:tgtEl>
                                          <p:spTgt spid="43"/>
                                        </p:tgtEl>
                                      </p:cBhvr>
                                    </p:animEffect>
                                  </p:childTnLst>
                                </p:cTn>
                              </p:par>
                              <p:par>
                                <p:cTn id="17" presetID="22" presetClass="entr" presetSubtype="2" fill="hold" nodeType="withEffect">
                                  <p:stCondLst>
                                    <p:cond delay="500"/>
                                  </p:stCondLst>
                                  <p:childTnLst>
                                    <p:set>
                                      <p:cBhvr>
                                        <p:cTn id="18" dur="1" fill="hold">
                                          <p:stCondLst>
                                            <p:cond delay="0"/>
                                          </p:stCondLst>
                                        </p:cTn>
                                        <p:tgtEl>
                                          <p:spTgt spid="52"/>
                                        </p:tgtEl>
                                        <p:attrNameLst>
                                          <p:attrName>style.visibility</p:attrName>
                                        </p:attrNameLst>
                                      </p:cBhvr>
                                      <p:to>
                                        <p:strVal val="visible"/>
                                      </p:to>
                                    </p:set>
                                    <p:animEffect transition="in" filter="wipe(right)">
                                      <p:cBhvr>
                                        <p:cTn id="19" dur="500"/>
                                        <p:tgtEl>
                                          <p:spTgt spid="52"/>
                                        </p:tgtEl>
                                      </p:cBhvr>
                                    </p:animEffect>
                                  </p:childTnLst>
                                </p:cTn>
                              </p:par>
                              <p:par>
                                <p:cTn id="20" presetID="12" presetClass="entr" presetSubtype="2" fill="hold" grpId="0" nodeType="withEffect">
                                  <p:stCondLst>
                                    <p:cond delay="1000"/>
                                  </p:stCondLst>
                                  <p:childTnLst>
                                    <p:set>
                                      <p:cBhvr>
                                        <p:cTn id="21" dur="1" fill="hold">
                                          <p:stCondLst>
                                            <p:cond delay="0"/>
                                          </p:stCondLst>
                                        </p:cTn>
                                        <p:tgtEl>
                                          <p:spTgt spid="62"/>
                                        </p:tgtEl>
                                        <p:attrNameLst>
                                          <p:attrName>style.visibility</p:attrName>
                                        </p:attrNameLst>
                                      </p:cBhvr>
                                      <p:to>
                                        <p:strVal val="visible"/>
                                      </p:to>
                                    </p:set>
                                    <p:anim calcmode="lin" valueType="num">
                                      <p:cBhvr additive="base">
                                        <p:cTn id="22" dur="500"/>
                                        <p:tgtEl>
                                          <p:spTgt spid="62"/>
                                        </p:tgtEl>
                                        <p:attrNameLst>
                                          <p:attrName>ppt_x</p:attrName>
                                        </p:attrNameLst>
                                      </p:cBhvr>
                                      <p:tavLst>
                                        <p:tav tm="0">
                                          <p:val>
                                            <p:strVal val="#ppt_x+#ppt_w*1.125000"/>
                                          </p:val>
                                        </p:tav>
                                        <p:tav tm="100000">
                                          <p:val>
                                            <p:strVal val="#ppt_x"/>
                                          </p:val>
                                        </p:tav>
                                      </p:tavLst>
                                    </p:anim>
                                    <p:animEffect transition="in" filter="wipe(left)">
                                      <p:cBhvr>
                                        <p:cTn id="23" dur="500"/>
                                        <p:tgtEl>
                                          <p:spTgt spid="62"/>
                                        </p:tgtEl>
                                      </p:cBhvr>
                                    </p:animEffect>
                                  </p:childTnLst>
                                </p:cTn>
                              </p:par>
                              <p:par>
                                <p:cTn id="24" presetID="12" presetClass="entr" presetSubtype="2" fill="hold" grpId="0" nodeType="withEffect">
                                  <p:stCondLst>
                                    <p:cond delay="100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500"/>
                                        <p:tgtEl>
                                          <p:spTgt spid="61"/>
                                        </p:tgtEl>
                                        <p:attrNameLst>
                                          <p:attrName>ppt_x</p:attrName>
                                        </p:attrNameLst>
                                      </p:cBhvr>
                                      <p:tavLst>
                                        <p:tav tm="0">
                                          <p:val>
                                            <p:strVal val="#ppt_x+#ppt_w*1.125000"/>
                                          </p:val>
                                        </p:tav>
                                        <p:tav tm="100000">
                                          <p:val>
                                            <p:strVal val="#ppt_x"/>
                                          </p:val>
                                        </p:tav>
                                      </p:tavLst>
                                    </p:anim>
                                    <p:animEffect transition="in" filter="wipe(left)">
                                      <p:cBhvr>
                                        <p:cTn id="27" dur="500"/>
                                        <p:tgtEl>
                                          <p:spTgt spid="61"/>
                                        </p:tgtEl>
                                      </p:cBhvr>
                                    </p:animEffect>
                                  </p:childTnLst>
                                </p:cTn>
                              </p:par>
                              <p:par>
                                <p:cTn id="28" presetID="49" presetClass="entr" presetSubtype="0" decel="100000" fill="hold" grpId="0" nodeType="withEffect">
                                  <p:stCondLst>
                                    <p:cond delay="1500"/>
                                  </p:stCondLst>
                                  <p:childTnLst>
                                    <p:set>
                                      <p:cBhvr>
                                        <p:cTn id="29" dur="1" fill="hold">
                                          <p:stCondLst>
                                            <p:cond delay="0"/>
                                          </p:stCondLst>
                                        </p:cTn>
                                        <p:tgtEl>
                                          <p:spTgt spid="40"/>
                                        </p:tgtEl>
                                        <p:attrNameLst>
                                          <p:attrName>style.visibility</p:attrName>
                                        </p:attrNameLst>
                                      </p:cBhvr>
                                      <p:to>
                                        <p:strVal val="visible"/>
                                      </p:to>
                                    </p:set>
                                    <p:anim calcmode="lin" valueType="num">
                                      <p:cBhvr>
                                        <p:cTn id="30" dur="500" fill="hold"/>
                                        <p:tgtEl>
                                          <p:spTgt spid="40"/>
                                        </p:tgtEl>
                                        <p:attrNameLst>
                                          <p:attrName>ppt_w</p:attrName>
                                        </p:attrNameLst>
                                      </p:cBhvr>
                                      <p:tavLst>
                                        <p:tav tm="0">
                                          <p:val>
                                            <p:fltVal val="0"/>
                                          </p:val>
                                        </p:tav>
                                        <p:tav tm="100000">
                                          <p:val>
                                            <p:strVal val="#ppt_w"/>
                                          </p:val>
                                        </p:tav>
                                      </p:tavLst>
                                    </p:anim>
                                    <p:anim calcmode="lin" valueType="num">
                                      <p:cBhvr>
                                        <p:cTn id="31" dur="500" fill="hold"/>
                                        <p:tgtEl>
                                          <p:spTgt spid="40"/>
                                        </p:tgtEl>
                                        <p:attrNameLst>
                                          <p:attrName>ppt_h</p:attrName>
                                        </p:attrNameLst>
                                      </p:cBhvr>
                                      <p:tavLst>
                                        <p:tav tm="0">
                                          <p:val>
                                            <p:fltVal val="0"/>
                                          </p:val>
                                        </p:tav>
                                        <p:tav tm="100000">
                                          <p:val>
                                            <p:strVal val="#ppt_h"/>
                                          </p:val>
                                        </p:tav>
                                      </p:tavLst>
                                    </p:anim>
                                    <p:anim calcmode="lin" valueType="num">
                                      <p:cBhvr>
                                        <p:cTn id="32" dur="500" fill="hold"/>
                                        <p:tgtEl>
                                          <p:spTgt spid="40"/>
                                        </p:tgtEl>
                                        <p:attrNameLst>
                                          <p:attrName>style.rotation</p:attrName>
                                        </p:attrNameLst>
                                      </p:cBhvr>
                                      <p:tavLst>
                                        <p:tav tm="0">
                                          <p:val>
                                            <p:fltVal val="360"/>
                                          </p:val>
                                        </p:tav>
                                        <p:tav tm="100000">
                                          <p:val>
                                            <p:fltVal val="0"/>
                                          </p:val>
                                        </p:tav>
                                      </p:tavLst>
                                    </p:anim>
                                    <p:animEffect transition="in" filter="fade">
                                      <p:cBhvr>
                                        <p:cTn id="33" dur="500"/>
                                        <p:tgtEl>
                                          <p:spTgt spid="40"/>
                                        </p:tgtEl>
                                      </p:cBhvr>
                                    </p:animEffect>
                                  </p:childTnLst>
                                </p:cTn>
                              </p:par>
                              <p:par>
                                <p:cTn id="34" presetID="10" presetClass="entr" presetSubtype="0" fill="hold" grpId="0" nodeType="withEffect">
                                  <p:stCondLst>
                                    <p:cond delay="1500"/>
                                  </p:stCondLst>
                                  <p:childTnLst>
                                    <p:set>
                                      <p:cBhvr>
                                        <p:cTn id="35" dur="1" fill="hold">
                                          <p:stCondLst>
                                            <p:cond delay="0"/>
                                          </p:stCondLst>
                                        </p:cTn>
                                        <p:tgtEl>
                                          <p:spTgt spid="44"/>
                                        </p:tgtEl>
                                        <p:attrNameLst>
                                          <p:attrName>style.visibility</p:attrName>
                                        </p:attrNameLst>
                                      </p:cBhvr>
                                      <p:to>
                                        <p:strVal val="visible"/>
                                      </p:to>
                                    </p:set>
                                    <p:animEffect transition="in" filter="fade">
                                      <p:cBhvr>
                                        <p:cTn id="36" dur="500"/>
                                        <p:tgtEl>
                                          <p:spTgt spid="44"/>
                                        </p:tgtEl>
                                      </p:cBhvr>
                                    </p:animEffect>
                                  </p:childTnLst>
                                </p:cTn>
                              </p:par>
                              <p:par>
                                <p:cTn id="37" presetID="22" presetClass="entr" presetSubtype="8" fill="hold" nodeType="withEffect">
                                  <p:stCondLst>
                                    <p:cond delay="1500"/>
                                  </p:stCondLst>
                                  <p:childTnLst>
                                    <p:set>
                                      <p:cBhvr>
                                        <p:cTn id="38" dur="1" fill="hold">
                                          <p:stCondLst>
                                            <p:cond delay="0"/>
                                          </p:stCondLst>
                                        </p:cTn>
                                        <p:tgtEl>
                                          <p:spTgt spid="53"/>
                                        </p:tgtEl>
                                        <p:attrNameLst>
                                          <p:attrName>style.visibility</p:attrName>
                                        </p:attrNameLst>
                                      </p:cBhvr>
                                      <p:to>
                                        <p:strVal val="visible"/>
                                      </p:to>
                                    </p:set>
                                    <p:animEffect transition="in" filter="wipe(left)">
                                      <p:cBhvr>
                                        <p:cTn id="39" dur="500"/>
                                        <p:tgtEl>
                                          <p:spTgt spid="53"/>
                                        </p:tgtEl>
                                      </p:cBhvr>
                                    </p:animEffect>
                                  </p:childTnLst>
                                </p:cTn>
                              </p:par>
                              <p:par>
                                <p:cTn id="40" presetID="12" presetClass="entr" presetSubtype="8" fill="hold" grpId="0" nodeType="withEffect">
                                  <p:stCondLst>
                                    <p:cond delay="2000"/>
                                  </p:stCondLst>
                                  <p:childTnLst>
                                    <p:set>
                                      <p:cBhvr>
                                        <p:cTn id="41" dur="1" fill="hold">
                                          <p:stCondLst>
                                            <p:cond delay="0"/>
                                          </p:stCondLst>
                                        </p:cTn>
                                        <p:tgtEl>
                                          <p:spTgt spid="64"/>
                                        </p:tgtEl>
                                        <p:attrNameLst>
                                          <p:attrName>style.visibility</p:attrName>
                                        </p:attrNameLst>
                                      </p:cBhvr>
                                      <p:to>
                                        <p:strVal val="visible"/>
                                      </p:to>
                                    </p:set>
                                    <p:anim calcmode="lin" valueType="num">
                                      <p:cBhvr additive="base">
                                        <p:cTn id="42" dur="500"/>
                                        <p:tgtEl>
                                          <p:spTgt spid="64"/>
                                        </p:tgtEl>
                                        <p:attrNameLst>
                                          <p:attrName>ppt_x</p:attrName>
                                        </p:attrNameLst>
                                      </p:cBhvr>
                                      <p:tavLst>
                                        <p:tav tm="0">
                                          <p:val>
                                            <p:strVal val="#ppt_x-#ppt_w*1.125000"/>
                                          </p:val>
                                        </p:tav>
                                        <p:tav tm="100000">
                                          <p:val>
                                            <p:strVal val="#ppt_x"/>
                                          </p:val>
                                        </p:tav>
                                      </p:tavLst>
                                    </p:anim>
                                    <p:animEffect transition="in" filter="wipe(right)">
                                      <p:cBhvr>
                                        <p:cTn id="43" dur="500"/>
                                        <p:tgtEl>
                                          <p:spTgt spid="64"/>
                                        </p:tgtEl>
                                      </p:cBhvr>
                                    </p:animEffect>
                                  </p:childTnLst>
                                </p:cTn>
                              </p:par>
                              <p:par>
                                <p:cTn id="44" presetID="12" presetClass="entr" presetSubtype="8" fill="hold" grpId="0" nodeType="withEffect">
                                  <p:stCondLst>
                                    <p:cond delay="2000"/>
                                  </p:stCondLst>
                                  <p:childTnLst>
                                    <p:set>
                                      <p:cBhvr>
                                        <p:cTn id="45" dur="1" fill="hold">
                                          <p:stCondLst>
                                            <p:cond delay="0"/>
                                          </p:stCondLst>
                                        </p:cTn>
                                        <p:tgtEl>
                                          <p:spTgt spid="63"/>
                                        </p:tgtEl>
                                        <p:attrNameLst>
                                          <p:attrName>style.visibility</p:attrName>
                                        </p:attrNameLst>
                                      </p:cBhvr>
                                      <p:to>
                                        <p:strVal val="visible"/>
                                      </p:to>
                                    </p:set>
                                    <p:anim calcmode="lin" valueType="num">
                                      <p:cBhvr additive="base">
                                        <p:cTn id="46" dur="500"/>
                                        <p:tgtEl>
                                          <p:spTgt spid="63"/>
                                        </p:tgtEl>
                                        <p:attrNameLst>
                                          <p:attrName>ppt_x</p:attrName>
                                        </p:attrNameLst>
                                      </p:cBhvr>
                                      <p:tavLst>
                                        <p:tav tm="0">
                                          <p:val>
                                            <p:strVal val="#ppt_x-#ppt_w*1.125000"/>
                                          </p:val>
                                        </p:tav>
                                        <p:tav tm="100000">
                                          <p:val>
                                            <p:strVal val="#ppt_x"/>
                                          </p:val>
                                        </p:tav>
                                      </p:tavLst>
                                    </p:anim>
                                    <p:animEffect transition="in" filter="wipe(right)">
                                      <p:cBhvr>
                                        <p:cTn id="47" dur="500"/>
                                        <p:tgtEl>
                                          <p:spTgt spid="63"/>
                                        </p:tgtEl>
                                      </p:cBhvr>
                                    </p:animEffect>
                                  </p:childTnLst>
                                </p:cTn>
                              </p:par>
                              <p:par>
                                <p:cTn id="48" presetID="49" presetClass="entr" presetSubtype="0" decel="100000" fill="hold" grpId="0" nodeType="withEffect">
                                  <p:stCondLst>
                                    <p:cond delay="2500"/>
                                  </p:stCondLst>
                                  <p:childTnLst>
                                    <p:set>
                                      <p:cBhvr>
                                        <p:cTn id="49" dur="1" fill="hold">
                                          <p:stCondLst>
                                            <p:cond delay="0"/>
                                          </p:stCondLst>
                                        </p:cTn>
                                        <p:tgtEl>
                                          <p:spTgt spid="41"/>
                                        </p:tgtEl>
                                        <p:attrNameLst>
                                          <p:attrName>style.visibility</p:attrName>
                                        </p:attrNameLst>
                                      </p:cBhvr>
                                      <p:to>
                                        <p:strVal val="visible"/>
                                      </p:to>
                                    </p:set>
                                    <p:anim calcmode="lin" valueType="num">
                                      <p:cBhvr>
                                        <p:cTn id="50" dur="500" fill="hold"/>
                                        <p:tgtEl>
                                          <p:spTgt spid="41"/>
                                        </p:tgtEl>
                                        <p:attrNameLst>
                                          <p:attrName>ppt_w</p:attrName>
                                        </p:attrNameLst>
                                      </p:cBhvr>
                                      <p:tavLst>
                                        <p:tav tm="0">
                                          <p:val>
                                            <p:fltVal val="0"/>
                                          </p:val>
                                        </p:tav>
                                        <p:tav tm="100000">
                                          <p:val>
                                            <p:strVal val="#ppt_w"/>
                                          </p:val>
                                        </p:tav>
                                      </p:tavLst>
                                    </p:anim>
                                    <p:anim calcmode="lin" valueType="num">
                                      <p:cBhvr>
                                        <p:cTn id="51" dur="500" fill="hold"/>
                                        <p:tgtEl>
                                          <p:spTgt spid="41"/>
                                        </p:tgtEl>
                                        <p:attrNameLst>
                                          <p:attrName>ppt_h</p:attrName>
                                        </p:attrNameLst>
                                      </p:cBhvr>
                                      <p:tavLst>
                                        <p:tav tm="0">
                                          <p:val>
                                            <p:fltVal val="0"/>
                                          </p:val>
                                        </p:tav>
                                        <p:tav tm="100000">
                                          <p:val>
                                            <p:strVal val="#ppt_h"/>
                                          </p:val>
                                        </p:tav>
                                      </p:tavLst>
                                    </p:anim>
                                    <p:anim calcmode="lin" valueType="num">
                                      <p:cBhvr>
                                        <p:cTn id="52" dur="500" fill="hold"/>
                                        <p:tgtEl>
                                          <p:spTgt spid="41"/>
                                        </p:tgtEl>
                                        <p:attrNameLst>
                                          <p:attrName>style.rotation</p:attrName>
                                        </p:attrNameLst>
                                      </p:cBhvr>
                                      <p:tavLst>
                                        <p:tav tm="0">
                                          <p:val>
                                            <p:fltVal val="360"/>
                                          </p:val>
                                        </p:tav>
                                        <p:tav tm="100000">
                                          <p:val>
                                            <p:fltVal val="0"/>
                                          </p:val>
                                        </p:tav>
                                      </p:tavLst>
                                    </p:anim>
                                    <p:animEffect transition="in" filter="fade">
                                      <p:cBhvr>
                                        <p:cTn id="53" dur="500"/>
                                        <p:tgtEl>
                                          <p:spTgt spid="41"/>
                                        </p:tgtEl>
                                      </p:cBhvr>
                                    </p:animEffect>
                                  </p:childTnLst>
                                </p:cTn>
                              </p:par>
                              <p:par>
                                <p:cTn id="54" presetID="10" presetClass="entr" presetSubtype="0" fill="hold" grpId="0" nodeType="withEffect">
                                  <p:stCondLst>
                                    <p:cond delay="2500"/>
                                  </p:stCondLst>
                                  <p:childTnLst>
                                    <p:set>
                                      <p:cBhvr>
                                        <p:cTn id="55" dur="1" fill="hold">
                                          <p:stCondLst>
                                            <p:cond delay="0"/>
                                          </p:stCondLst>
                                        </p:cTn>
                                        <p:tgtEl>
                                          <p:spTgt spid="45"/>
                                        </p:tgtEl>
                                        <p:attrNameLst>
                                          <p:attrName>style.visibility</p:attrName>
                                        </p:attrNameLst>
                                      </p:cBhvr>
                                      <p:to>
                                        <p:strVal val="visible"/>
                                      </p:to>
                                    </p:set>
                                    <p:animEffect transition="in" filter="fade">
                                      <p:cBhvr>
                                        <p:cTn id="56" dur="500"/>
                                        <p:tgtEl>
                                          <p:spTgt spid="45"/>
                                        </p:tgtEl>
                                      </p:cBhvr>
                                    </p:animEffect>
                                  </p:childTnLst>
                                </p:cTn>
                              </p:par>
                              <p:par>
                                <p:cTn id="57" presetID="22" presetClass="entr" presetSubtype="2" fill="hold" nodeType="withEffect">
                                  <p:stCondLst>
                                    <p:cond delay="2500"/>
                                  </p:stCondLst>
                                  <p:childTnLst>
                                    <p:set>
                                      <p:cBhvr>
                                        <p:cTn id="58" dur="1" fill="hold">
                                          <p:stCondLst>
                                            <p:cond delay="0"/>
                                          </p:stCondLst>
                                        </p:cTn>
                                        <p:tgtEl>
                                          <p:spTgt spid="59"/>
                                        </p:tgtEl>
                                        <p:attrNameLst>
                                          <p:attrName>style.visibility</p:attrName>
                                        </p:attrNameLst>
                                      </p:cBhvr>
                                      <p:to>
                                        <p:strVal val="visible"/>
                                      </p:to>
                                    </p:set>
                                    <p:animEffect transition="in" filter="wipe(right)">
                                      <p:cBhvr>
                                        <p:cTn id="59" dur="500"/>
                                        <p:tgtEl>
                                          <p:spTgt spid="59"/>
                                        </p:tgtEl>
                                      </p:cBhvr>
                                    </p:animEffect>
                                  </p:childTnLst>
                                </p:cTn>
                              </p:par>
                              <p:par>
                                <p:cTn id="60" presetID="12" presetClass="entr" presetSubtype="2" fill="hold" grpId="0" nodeType="withEffect">
                                  <p:stCondLst>
                                    <p:cond delay="3000"/>
                                  </p:stCondLst>
                                  <p:childTnLst>
                                    <p:set>
                                      <p:cBhvr>
                                        <p:cTn id="61" dur="1" fill="hold">
                                          <p:stCondLst>
                                            <p:cond delay="0"/>
                                          </p:stCondLst>
                                        </p:cTn>
                                        <p:tgtEl>
                                          <p:spTgt spid="66"/>
                                        </p:tgtEl>
                                        <p:attrNameLst>
                                          <p:attrName>style.visibility</p:attrName>
                                        </p:attrNameLst>
                                      </p:cBhvr>
                                      <p:to>
                                        <p:strVal val="visible"/>
                                      </p:to>
                                    </p:set>
                                    <p:anim calcmode="lin" valueType="num">
                                      <p:cBhvr additive="base">
                                        <p:cTn id="62" dur="500"/>
                                        <p:tgtEl>
                                          <p:spTgt spid="66"/>
                                        </p:tgtEl>
                                        <p:attrNameLst>
                                          <p:attrName>ppt_x</p:attrName>
                                        </p:attrNameLst>
                                      </p:cBhvr>
                                      <p:tavLst>
                                        <p:tav tm="0">
                                          <p:val>
                                            <p:strVal val="#ppt_x+#ppt_w*1.125000"/>
                                          </p:val>
                                        </p:tav>
                                        <p:tav tm="100000">
                                          <p:val>
                                            <p:strVal val="#ppt_x"/>
                                          </p:val>
                                        </p:tav>
                                      </p:tavLst>
                                    </p:anim>
                                    <p:animEffect transition="in" filter="wipe(left)">
                                      <p:cBhvr>
                                        <p:cTn id="63" dur="500"/>
                                        <p:tgtEl>
                                          <p:spTgt spid="66"/>
                                        </p:tgtEl>
                                      </p:cBhvr>
                                    </p:animEffect>
                                  </p:childTnLst>
                                </p:cTn>
                              </p:par>
                              <p:par>
                                <p:cTn id="64" presetID="12" presetClass="entr" presetSubtype="2" fill="hold" grpId="0" nodeType="withEffect">
                                  <p:stCondLst>
                                    <p:cond delay="3000"/>
                                  </p:stCondLst>
                                  <p:childTnLst>
                                    <p:set>
                                      <p:cBhvr>
                                        <p:cTn id="65" dur="1" fill="hold">
                                          <p:stCondLst>
                                            <p:cond delay="0"/>
                                          </p:stCondLst>
                                        </p:cTn>
                                        <p:tgtEl>
                                          <p:spTgt spid="65"/>
                                        </p:tgtEl>
                                        <p:attrNameLst>
                                          <p:attrName>style.visibility</p:attrName>
                                        </p:attrNameLst>
                                      </p:cBhvr>
                                      <p:to>
                                        <p:strVal val="visible"/>
                                      </p:to>
                                    </p:set>
                                    <p:anim calcmode="lin" valueType="num">
                                      <p:cBhvr additive="base">
                                        <p:cTn id="66" dur="500"/>
                                        <p:tgtEl>
                                          <p:spTgt spid="65"/>
                                        </p:tgtEl>
                                        <p:attrNameLst>
                                          <p:attrName>ppt_x</p:attrName>
                                        </p:attrNameLst>
                                      </p:cBhvr>
                                      <p:tavLst>
                                        <p:tav tm="0">
                                          <p:val>
                                            <p:strVal val="#ppt_x+#ppt_w*1.125000"/>
                                          </p:val>
                                        </p:tav>
                                        <p:tav tm="100000">
                                          <p:val>
                                            <p:strVal val="#ppt_x"/>
                                          </p:val>
                                        </p:tav>
                                      </p:tavLst>
                                    </p:anim>
                                    <p:animEffect transition="in" filter="wipe(left)">
                                      <p:cBhvr>
                                        <p:cTn id="67" dur="500"/>
                                        <p:tgtEl>
                                          <p:spTgt spid="65"/>
                                        </p:tgtEl>
                                      </p:cBhvr>
                                    </p:animEffect>
                                  </p:childTnLst>
                                </p:cTn>
                              </p:par>
                              <p:par>
                                <p:cTn id="68" presetID="49" presetClass="entr" presetSubtype="0" decel="100000" fill="hold" grpId="0" nodeType="withEffect">
                                  <p:stCondLst>
                                    <p:cond delay="3500"/>
                                  </p:stCondLst>
                                  <p:childTnLst>
                                    <p:set>
                                      <p:cBhvr>
                                        <p:cTn id="69" dur="1" fill="hold">
                                          <p:stCondLst>
                                            <p:cond delay="0"/>
                                          </p:stCondLst>
                                        </p:cTn>
                                        <p:tgtEl>
                                          <p:spTgt spid="42"/>
                                        </p:tgtEl>
                                        <p:attrNameLst>
                                          <p:attrName>style.visibility</p:attrName>
                                        </p:attrNameLst>
                                      </p:cBhvr>
                                      <p:to>
                                        <p:strVal val="visible"/>
                                      </p:to>
                                    </p:set>
                                    <p:anim calcmode="lin" valueType="num">
                                      <p:cBhvr>
                                        <p:cTn id="70" dur="500" fill="hold"/>
                                        <p:tgtEl>
                                          <p:spTgt spid="42"/>
                                        </p:tgtEl>
                                        <p:attrNameLst>
                                          <p:attrName>ppt_w</p:attrName>
                                        </p:attrNameLst>
                                      </p:cBhvr>
                                      <p:tavLst>
                                        <p:tav tm="0">
                                          <p:val>
                                            <p:fltVal val="0"/>
                                          </p:val>
                                        </p:tav>
                                        <p:tav tm="100000">
                                          <p:val>
                                            <p:strVal val="#ppt_w"/>
                                          </p:val>
                                        </p:tav>
                                      </p:tavLst>
                                    </p:anim>
                                    <p:anim calcmode="lin" valueType="num">
                                      <p:cBhvr>
                                        <p:cTn id="71" dur="500" fill="hold"/>
                                        <p:tgtEl>
                                          <p:spTgt spid="42"/>
                                        </p:tgtEl>
                                        <p:attrNameLst>
                                          <p:attrName>ppt_h</p:attrName>
                                        </p:attrNameLst>
                                      </p:cBhvr>
                                      <p:tavLst>
                                        <p:tav tm="0">
                                          <p:val>
                                            <p:fltVal val="0"/>
                                          </p:val>
                                        </p:tav>
                                        <p:tav tm="100000">
                                          <p:val>
                                            <p:strVal val="#ppt_h"/>
                                          </p:val>
                                        </p:tav>
                                      </p:tavLst>
                                    </p:anim>
                                    <p:anim calcmode="lin" valueType="num">
                                      <p:cBhvr>
                                        <p:cTn id="72" dur="500" fill="hold"/>
                                        <p:tgtEl>
                                          <p:spTgt spid="42"/>
                                        </p:tgtEl>
                                        <p:attrNameLst>
                                          <p:attrName>style.rotation</p:attrName>
                                        </p:attrNameLst>
                                      </p:cBhvr>
                                      <p:tavLst>
                                        <p:tav tm="0">
                                          <p:val>
                                            <p:fltVal val="360"/>
                                          </p:val>
                                        </p:tav>
                                        <p:tav tm="100000">
                                          <p:val>
                                            <p:fltVal val="0"/>
                                          </p:val>
                                        </p:tav>
                                      </p:tavLst>
                                    </p:anim>
                                    <p:animEffect transition="in" filter="fade">
                                      <p:cBhvr>
                                        <p:cTn id="73" dur="500"/>
                                        <p:tgtEl>
                                          <p:spTgt spid="42"/>
                                        </p:tgtEl>
                                      </p:cBhvr>
                                    </p:animEffect>
                                  </p:childTnLst>
                                </p:cTn>
                              </p:par>
                              <p:par>
                                <p:cTn id="74" presetID="10" presetClass="entr" presetSubtype="0" fill="hold" grpId="0" nodeType="withEffect">
                                  <p:stCondLst>
                                    <p:cond delay="3500"/>
                                  </p:stCondLst>
                                  <p:childTnLst>
                                    <p:set>
                                      <p:cBhvr>
                                        <p:cTn id="75" dur="1" fill="hold">
                                          <p:stCondLst>
                                            <p:cond delay="0"/>
                                          </p:stCondLst>
                                        </p:cTn>
                                        <p:tgtEl>
                                          <p:spTgt spid="46"/>
                                        </p:tgtEl>
                                        <p:attrNameLst>
                                          <p:attrName>style.visibility</p:attrName>
                                        </p:attrNameLst>
                                      </p:cBhvr>
                                      <p:to>
                                        <p:strVal val="visible"/>
                                      </p:to>
                                    </p:set>
                                    <p:animEffect transition="in" filter="fade">
                                      <p:cBhvr>
                                        <p:cTn id="76" dur="500"/>
                                        <p:tgtEl>
                                          <p:spTgt spid="46"/>
                                        </p:tgtEl>
                                      </p:cBhvr>
                                    </p:animEffect>
                                  </p:childTnLst>
                                </p:cTn>
                              </p:par>
                              <p:par>
                                <p:cTn id="77" presetID="22" presetClass="entr" presetSubtype="8" fill="hold" nodeType="withEffect">
                                  <p:stCondLst>
                                    <p:cond delay="3500"/>
                                  </p:stCondLst>
                                  <p:childTnLst>
                                    <p:set>
                                      <p:cBhvr>
                                        <p:cTn id="78" dur="1" fill="hold">
                                          <p:stCondLst>
                                            <p:cond delay="0"/>
                                          </p:stCondLst>
                                        </p:cTn>
                                        <p:tgtEl>
                                          <p:spTgt spid="60"/>
                                        </p:tgtEl>
                                        <p:attrNameLst>
                                          <p:attrName>style.visibility</p:attrName>
                                        </p:attrNameLst>
                                      </p:cBhvr>
                                      <p:to>
                                        <p:strVal val="visible"/>
                                      </p:to>
                                    </p:set>
                                    <p:animEffect transition="in" filter="wipe(left)">
                                      <p:cBhvr>
                                        <p:cTn id="79" dur="500"/>
                                        <p:tgtEl>
                                          <p:spTgt spid="60"/>
                                        </p:tgtEl>
                                      </p:cBhvr>
                                    </p:animEffect>
                                  </p:childTnLst>
                                </p:cTn>
                              </p:par>
                              <p:par>
                                <p:cTn id="80" presetID="12" presetClass="entr" presetSubtype="8" fill="hold" grpId="0" nodeType="withEffect">
                                  <p:stCondLst>
                                    <p:cond delay="4000"/>
                                  </p:stCondLst>
                                  <p:childTnLst>
                                    <p:set>
                                      <p:cBhvr>
                                        <p:cTn id="81" dur="1" fill="hold">
                                          <p:stCondLst>
                                            <p:cond delay="0"/>
                                          </p:stCondLst>
                                        </p:cTn>
                                        <p:tgtEl>
                                          <p:spTgt spid="68"/>
                                        </p:tgtEl>
                                        <p:attrNameLst>
                                          <p:attrName>style.visibility</p:attrName>
                                        </p:attrNameLst>
                                      </p:cBhvr>
                                      <p:to>
                                        <p:strVal val="visible"/>
                                      </p:to>
                                    </p:set>
                                    <p:anim calcmode="lin" valueType="num">
                                      <p:cBhvr additive="base">
                                        <p:cTn id="82" dur="500"/>
                                        <p:tgtEl>
                                          <p:spTgt spid="68"/>
                                        </p:tgtEl>
                                        <p:attrNameLst>
                                          <p:attrName>ppt_x</p:attrName>
                                        </p:attrNameLst>
                                      </p:cBhvr>
                                      <p:tavLst>
                                        <p:tav tm="0">
                                          <p:val>
                                            <p:strVal val="#ppt_x-#ppt_w*1.125000"/>
                                          </p:val>
                                        </p:tav>
                                        <p:tav tm="100000">
                                          <p:val>
                                            <p:strVal val="#ppt_x"/>
                                          </p:val>
                                        </p:tav>
                                      </p:tavLst>
                                    </p:anim>
                                    <p:animEffect transition="in" filter="wipe(right)">
                                      <p:cBhvr>
                                        <p:cTn id="83" dur="500"/>
                                        <p:tgtEl>
                                          <p:spTgt spid="68"/>
                                        </p:tgtEl>
                                      </p:cBhvr>
                                    </p:animEffect>
                                  </p:childTnLst>
                                </p:cTn>
                              </p:par>
                              <p:par>
                                <p:cTn id="84" presetID="12" presetClass="entr" presetSubtype="8" fill="hold" grpId="0" nodeType="withEffect">
                                  <p:stCondLst>
                                    <p:cond delay="4000"/>
                                  </p:stCondLst>
                                  <p:childTnLst>
                                    <p:set>
                                      <p:cBhvr>
                                        <p:cTn id="85" dur="1" fill="hold">
                                          <p:stCondLst>
                                            <p:cond delay="0"/>
                                          </p:stCondLst>
                                        </p:cTn>
                                        <p:tgtEl>
                                          <p:spTgt spid="67"/>
                                        </p:tgtEl>
                                        <p:attrNameLst>
                                          <p:attrName>style.visibility</p:attrName>
                                        </p:attrNameLst>
                                      </p:cBhvr>
                                      <p:to>
                                        <p:strVal val="visible"/>
                                      </p:to>
                                    </p:set>
                                    <p:anim calcmode="lin" valueType="num">
                                      <p:cBhvr additive="base">
                                        <p:cTn id="86" dur="500"/>
                                        <p:tgtEl>
                                          <p:spTgt spid="67"/>
                                        </p:tgtEl>
                                        <p:attrNameLst>
                                          <p:attrName>ppt_x</p:attrName>
                                        </p:attrNameLst>
                                      </p:cBhvr>
                                      <p:tavLst>
                                        <p:tav tm="0">
                                          <p:val>
                                            <p:strVal val="#ppt_x-#ppt_w*1.125000"/>
                                          </p:val>
                                        </p:tav>
                                        <p:tav tm="100000">
                                          <p:val>
                                            <p:strVal val="#ppt_x"/>
                                          </p:val>
                                        </p:tav>
                                      </p:tavLst>
                                    </p:anim>
                                    <p:animEffect transition="in" filter="wipe(right)">
                                      <p:cBhvr>
                                        <p:cTn id="87"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bldLvl="0" animBg="1"/>
      <p:bldP spid="41" grpId="0" bldLvl="0" animBg="1"/>
      <p:bldP spid="42" grpId="0" animBg="1"/>
      <p:bldP spid="43" grpId="0" animBg="1"/>
      <p:bldP spid="44" grpId="0" animBg="1"/>
      <p:bldP spid="45" grpId="0" animBg="1"/>
      <p:bldP spid="46" grpId="0" animBg="1"/>
      <p:bldP spid="61" grpId="0"/>
      <p:bldP spid="62" grpId="0"/>
      <p:bldP spid="63" grpId="0"/>
      <p:bldP spid="64" grpId="0"/>
      <p:bldP spid="65" grpId="0"/>
      <p:bldP spid="66" grpId="0"/>
      <p:bldP spid="67" grpId="0"/>
      <p:bldP spid="6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Freeform 5"/>
          <p:cNvSpPr>
            <a:spLocks noChangeArrowheads="1"/>
          </p:cNvSpPr>
          <p:nvPr/>
        </p:nvSpPr>
        <p:spPr bwMode="auto">
          <a:xfrm>
            <a:off x="4743450" y="1622425"/>
            <a:ext cx="5214938" cy="539750"/>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43" name="Oval 14"/>
          <p:cNvSpPr>
            <a:spLocks noChangeArrowheads="1"/>
          </p:cNvSpPr>
          <p:nvPr/>
        </p:nvSpPr>
        <p:spPr bwMode="auto">
          <a:xfrm>
            <a:off x="1081088" y="2325688"/>
            <a:ext cx="2473325" cy="2417762"/>
          </a:xfrm>
          <a:prstGeom prst="ellipse">
            <a:avLst/>
          </a:prstGeom>
          <a:solidFill>
            <a:srgbClr val="0070C0"/>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tIns="45718" rIns="0" bIns="45718" anchor="ctr"/>
          <a:lstStyle/>
          <a:p>
            <a:pPr algn="ctr">
              <a:defRPr/>
            </a:pPr>
            <a:endParaRPr lang="zh-CN" altLang="zh-CN" dirty="0">
              <a:solidFill>
                <a:schemeClr val="bg1"/>
              </a:solidFill>
              <a:latin typeface="微软雅黑" panose="020B0503020204020204" pitchFamily="34" charset="-122"/>
              <a:ea typeface="微软雅黑" panose="020B0503020204020204" pitchFamily="34" charset="-122"/>
              <a:sym typeface="黑体" panose="02010609060101010101" pitchFamily="49" charset="-122"/>
            </a:endParaRPr>
          </a:p>
        </p:txBody>
      </p:sp>
      <p:sp>
        <p:nvSpPr>
          <p:cNvPr id="36868" name="Freeform 15"/>
          <p:cNvSpPr>
            <a:spLocks noEditPoints="1" noChangeArrowheads="1"/>
          </p:cNvSpPr>
          <p:nvPr/>
        </p:nvSpPr>
        <p:spPr bwMode="auto">
          <a:xfrm>
            <a:off x="1779588" y="2619375"/>
            <a:ext cx="1195387" cy="1068388"/>
          </a:xfrm>
          <a:custGeom>
            <a:avLst/>
            <a:gdLst>
              <a:gd name="T0" fmla="*/ 2147483647 w 1910"/>
              <a:gd name="T1" fmla="*/ 2147483647 h 1774"/>
              <a:gd name="T2" fmla="*/ 2147483647 w 1910"/>
              <a:gd name="T3" fmla="*/ 2147483647 h 1774"/>
              <a:gd name="T4" fmla="*/ 2147483647 w 1910"/>
              <a:gd name="T5" fmla="*/ 2147483647 h 1774"/>
              <a:gd name="T6" fmla="*/ 2147483647 w 1910"/>
              <a:gd name="T7" fmla="*/ 2147483647 h 1774"/>
              <a:gd name="T8" fmla="*/ 2147483647 w 1910"/>
              <a:gd name="T9" fmla="*/ 873387918 h 1774"/>
              <a:gd name="T10" fmla="*/ 2147483647 w 1910"/>
              <a:gd name="T11" fmla="*/ 2147483647 h 1774"/>
              <a:gd name="T12" fmla="*/ 2147483647 w 1910"/>
              <a:gd name="T13" fmla="*/ 2147483647 h 1774"/>
              <a:gd name="T14" fmla="*/ 2147483647 w 1910"/>
              <a:gd name="T15" fmla="*/ 2147483647 h 1774"/>
              <a:gd name="T16" fmla="*/ 2147483647 w 1910"/>
              <a:gd name="T17" fmla="*/ 2147483647 h 1774"/>
              <a:gd name="T18" fmla="*/ 2147483647 w 1910"/>
              <a:gd name="T19" fmla="*/ 2147483647 h 1774"/>
              <a:gd name="T20" fmla="*/ 2147483647 w 1910"/>
              <a:gd name="T21" fmla="*/ 2147483647 h 1774"/>
              <a:gd name="T22" fmla="*/ 2147483647 w 1910"/>
              <a:gd name="T23" fmla="*/ 2147483647 h 1774"/>
              <a:gd name="T24" fmla="*/ 2147483647 w 1910"/>
              <a:gd name="T25" fmla="*/ 2147483647 h 1774"/>
              <a:gd name="T26" fmla="*/ 2147483647 w 1910"/>
              <a:gd name="T27" fmla="*/ 2147483647 h 1774"/>
              <a:gd name="T28" fmla="*/ 2147483647 w 1910"/>
              <a:gd name="T29" fmla="*/ 2147483647 h 1774"/>
              <a:gd name="T30" fmla="*/ 2147483647 w 1910"/>
              <a:gd name="T31" fmla="*/ 2147483647 h 1774"/>
              <a:gd name="T32" fmla="*/ 2147483647 w 1910"/>
              <a:gd name="T33" fmla="*/ 2147483647 h 1774"/>
              <a:gd name="T34" fmla="*/ 2147483647 w 1910"/>
              <a:gd name="T35" fmla="*/ 2147483647 h 1774"/>
              <a:gd name="T36" fmla="*/ 2147483647 w 1910"/>
              <a:gd name="T37" fmla="*/ 2147483647 h 1774"/>
              <a:gd name="T38" fmla="*/ 2147483647 w 1910"/>
              <a:gd name="T39" fmla="*/ 2147483647 h 1774"/>
              <a:gd name="T40" fmla="*/ 2147483647 w 1910"/>
              <a:gd name="T41" fmla="*/ 2147483647 h 1774"/>
              <a:gd name="T42" fmla="*/ 2147483647 w 1910"/>
              <a:gd name="T43" fmla="*/ 2147483647 h 1774"/>
              <a:gd name="T44" fmla="*/ 2147483647 w 1910"/>
              <a:gd name="T45" fmla="*/ 2147483647 h 1774"/>
              <a:gd name="T46" fmla="*/ 2147483647 w 1910"/>
              <a:gd name="T47" fmla="*/ 2147483647 h 1774"/>
              <a:gd name="T48" fmla="*/ 2147483647 w 1910"/>
              <a:gd name="T49" fmla="*/ 2147483647 h 1774"/>
              <a:gd name="T50" fmla="*/ 2147483647 w 1910"/>
              <a:gd name="T51" fmla="*/ 2147483647 h 1774"/>
              <a:gd name="T52" fmla="*/ 2147483647 w 1910"/>
              <a:gd name="T53" fmla="*/ 2147483647 h 1774"/>
              <a:gd name="T54" fmla="*/ 2147483647 w 1910"/>
              <a:gd name="T55" fmla="*/ 2147483647 h 1774"/>
              <a:gd name="T56" fmla="*/ 2147483647 w 1910"/>
              <a:gd name="T57" fmla="*/ 2147483647 h 1774"/>
              <a:gd name="T58" fmla="*/ 2147483647 w 1910"/>
              <a:gd name="T59" fmla="*/ 2147483647 h 1774"/>
              <a:gd name="T60" fmla="*/ 2147483647 w 1910"/>
              <a:gd name="T61" fmla="*/ 2147483647 h 1774"/>
              <a:gd name="T62" fmla="*/ 2147483647 w 1910"/>
              <a:gd name="T63" fmla="*/ 2147483647 h 1774"/>
              <a:gd name="T64" fmla="*/ 0 w 1910"/>
              <a:gd name="T65" fmla="*/ 2147483647 h 1774"/>
              <a:gd name="T66" fmla="*/ 2147483647 w 1910"/>
              <a:gd name="T67" fmla="*/ 2147483647 h 1774"/>
              <a:gd name="T68" fmla="*/ 2147483647 w 1910"/>
              <a:gd name="T69" fmla="*/ 2147483647 h 1774"/>
              <a:gd name="T70" fmla="*/ 2147483647 w 1910"/>
              <a:gd name="T71" fmla="*/ 2147483647 h 1774"/>
              <a:gd name="T72" fmla="*/ 2147483647 w 1910"/>
              <a:gd name="T73" fmla="*/ 2147483647 h 1774"/>
              <a:gd name="T74" fmla="*/ 2147483647 w 1910"/>
              <a:gd name="T75" fmla="*/ 2147483647 h 1774"/>
              <a:gd name="T76" fmla="*/ 2147483647 w 1910"/>
              <a:gd name="T77" fmla="*/ 2147483647 h 177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910"/>
              <a:gd name="T118" fmla="*/ 0 h 1774"/>
              <a:gd name="T119" fmla="*/ 1910 w 1910"/>
              <a:gd name="T120" fmla="*/ 1774 h 177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910" h="1774">
                <a:moveTo>
                  <a:pt x="848" y="1550"/>
                </a:moveTo>
                <a:lnTo>
                  <a:pt x="1051" y="1550"/>
                </a:lnTo>
                <a:lnTo>
                  <a:pt x="1122" y="1668"/>
                </a:lnTo>
                <a:lnTo>
                  <a:pt x="788" y="1668"/>
                </a:lnTo>
                <a:lnTo>
                  <a:pt x="848" y="1550"/>
                </a:lnTo>
                <a:close/>
                <a:moveTo>
                  <a:pt x="535" y="59"/>
                </a:moveTo>
                <a:lnTo>
                  <a:pt x="584" y="90"/>
                </a:lnTo>
                <a:cubicBezTo>
                  <a:pt x="587" y="92"/>
                  <a:pt x="589" y="93"/>
                  <a:pt x="591" y="95"/>
                </a:cubicBezTo>
                <a:lnTo>
                  <a:pt x="1031" y="39"/>
                </a:lnTo>
                <a:cubicBezTo>
                  <a:pt x="1020" y="15"/>
                  <a:pt x="994" y="0"/>
                  <a:pt x="963" y="4"/>
                </a:cubicBezTo>
                <a:lnTo>
                  <a:pt x="535" y="59"/>
                </a:lnTo>
                <a:close/>
                <a:moveTo>
                  <a:pt x="477" y="72"/>
                </a:moveTo>
                <a:lnTo>
                  <a:pt x="560" y="125"/>
                </a:lnTo>
                <a:cubicBezTo>
                  <a:pt x="572" y="133"/>
                  <a:pt x="582" y="155"/>
                  <a:pt x="582" y="175"/>
                </a:cubicBezTo>
                <a:lnTo>
                  <a:pt x="582" y="937"/>
                </a:lnTo>
                <a:cubicBezTo>
                  <a:pt x="582" y="957"/>
                  <a:pt x="572" y="966"/>
                  <a:pt x="560" y="959"/>
                </a:cubicBezTo>
                <a:lnTo>
                  <a:pt x="477" y="906"/>
                </a:lnTo>
                <a:cubicBezTo>
                  <a:pt x="464" y="898"/>
                  <a:pt x="454" y="875"/>
                  <a:pt x="454" y="856"/>
                </a:cubicBezTo>
                <a:lnTo>
                  <a:pt x="454" y="93"/>
                </a:lnTo>
                <a:cubicBezTo>
                  <a:pt x="454" y="74"/>
                  <a:pt x="464" y="64"/>
                  <a:pt x="477" y="72"/>
                </a:cubicBezTo>
                <a:close/>
                <a:moveTo>
                  <a:pt x="820" y="308"/>
                </a:moveTo>
                <a:lnTo>
                  <a:pt x="869" y="340"/>
                </a:lnTo>
                <a:cubicBezTo>
                  <a:pt x="872" y="341"/>
                  <a:pt x="874" y="343"/>
                  <a:pt x="877" y="345"/>
                </a:cubicBezTo>
                <a:lnTo>
                  <a:pt x="1316" y="289"/>
                </a:lnTo>
                <a:cubicBezTo>
                  <a:pt x="1305" y="264"/>
                  <a:pt x="1279" y="250"/>
                  <a:pt x="1249" y="253"/>
                </a:cubicBezTo>
                <a:lnTo>
                  <a:pt x="820" y="308"/>
                </a:lnTo>
                <a:close/>
                <a:moveTo>
                  <a:pt x="762" y="322"/>
                </a:moveTo>
                <a:lnTo>
                  <a:pt x="845" y="375"/>
                </a:lnTo>
                <a:cubicBezTo>
                  <a:pt x="857" y="382"/>
                  <a:pt x="867" y="405"/>
                  <a:pt x="867" y="424"/>
                </a:cubicBezTo>
                <a:lnTo>
                  <a:pt x="867" y="1187"/>
                </a:lnTo>
                <a:cubicBezTo>
                  <a:pt x="867" y="1206"/>
                  <a:pt x="857" y="1216"/>
                  <a:pt x="845" y="1208"/>
                </a:cubicBezTo>
                <a:lnTo>
                  <a:pt x="762" y="1155"/>
                </a:lnTo>
                <a:cubicBezTo>
                  <a:pt x="750" y="1147"/>
                  <a:pt x="740" y="1125"/>
                  <a:pt x="740" y="1105"/>
                </a:cubicBezTo>
                <a:lnTo>
                  <a:pt x="740" y="343"/>
                </a:lnTo>
                <a:cubicBezTo>
                  <a:pt x="740" y="323"/>
                  <a:pt x="750" y="314"/>
                  <a:pt x="762" y="322"/>
                </a:cubicBezTo>
                <a:close/>
                <a:moveTo>
                  <a:pt x="908" y="408"/>
                </a:moveTo>
                <a:lnTo>
                  <a:pt x="1368" y="349"/>
                </a:lnTo>
                <a:cubicBezTo>
                  <a:pt x="1407" y="344"/>
                  <a:pt x="1440" y="370"/>
                  <a:pt x="1440" y="408"/>
                </a:cubicBezTo>
                <a:lnTo>
                  <a:pt x="1440" y="1064"/>
                </a:lnTo>
                <a:cubicBezTo>
                  <a:pt x="1440" y="1102"/>
                  <a:pt x="1407" y="1137"/>
                  <a:pt x="1368" y="1142"/>
                </a:cubicBezTo>
                <a:lnTo>
                  <a:pt x="908" y="1201"/>
                </a:lnTo>
                <a:lnTo>
                  <a:pt x="908" y="408"/>
                </a:lnTo>
                <a:close/>
                <a:moveTo>
                  <a:pt x="996" y="515"/>
                </a:moveTo>
                <a:lnTo>
                  <a:pt x="1356" y="469"/>
                </a:lnTo>
                <a:lnTo>
                  <a:pt x="1356" y="631"/>
                </a:lnTo>
                <a:lnTo>
                  <a:pt x="996" y="677"/>
                </a:lnTo>
                <a:lnTo>
                  <a:pt x="996" y="515"/>
                </a:lnTo>
                <a:close/>
                <a:moveTo>
                  <a:pt x="622" y="158"/>
                </a:moveTo>
                <a:lnTo>
                  <a:pt x="1082" y="99"/>
                </a:lnTo>
                <a:cubicBezTo>
                  <a:pt x="1122" y="94"/>
                  <a:pt x="1155" y="121"/>
                  <a:pt x="1155" y="158"/>
                </a:cubicBezTo>
                <a:lnTo>
                  <a:pt x="1155" y="177"/>
                </a:lnTo>
                <a:lnTo>
                  <a:pt x="719" y="233"/>
                </a:lnTo>
                <a:cubicBezTo>
                  <a:pt x="688" y="242"/>
                  <a:pt x="676" y="262"/>
                  <a:pt x="677" y="303"/>
                </a:cubicBezTo>
                <a:lnTo>
                  <a:pt x="677" y="944"/>
                </a:lnTo>
                <a:lnTo>
                  <a:pt x="622" y="951"/>
                </a:lnTo>
                <a:lnTo>
                  <a:pt x="622" y="158"/>
                </a:lnTo>
                <a:close/>
                <a:moveTo>
                  <a:pt x="286" y="530"/>
                </a:moveTo>
                <a:lnTo>
                  <a:pt x="378" y="530"/>
                </a:lnTo>
                <a:lnTo>
                  <a:pt x="378" y="381"/>
                </a:lnTo>
                <a:lnTo>
                  <a:pt x="293" y="381"/>
                </a:lnTo>
                <a:cubicBezTo>
                  <a:pt x="215" y="381"/>
                  <a:pt x="152" y="445"/>
                  <a:pt x="152" y="523"/>
                </a:cubicBezTo>
                <a:lnTo>
                  <a:pt x="152" y="1314"/>
                </a:lnTo>
                <a:cubicBezTo>
                  <a:pt x="152" y="1378"/>
                  <a:pt x="195" y="1433"/>
                  <a:pt x="254" y="1450"/>
                </a:cubicBezTo>
                <a:lnTo>
                  <a:pt x="0" y="1651"/>
                </a:lnTo>
                <a:lnTo>
                  <a:pt x="0" y="1774"/>
                </a:lnTo>
                <a:lnTo>
                  <a:pt x="1910" y="1774"/>
                </a:lnTo>
                <a:lnTo>
                  <a:pt x="1910" y="1651"/>
                </a:lnTo>
                <a:lnTo>
                  <a:pt x="1638" y="1452"/>
                </a:lnTo>
                <a:cubicBezTo>
                  <a:pt x="1701" y="1438"/>
                  <a:pt x="1748" y="1381"/>
                  <a:pt x="1748" y="1314"/>
                </a:cubicBezTo>
                <a:lnTo>
                  <a:pt x="1748" y="523"/>
                </a:lnTo>
                <a:cubicBezTo>
                  <a:pt x="1748" y="445"/>
                  <a:pt x="1685" y="381"/>
                  <a:pt x="1607" y="381"/>
                </a:cubicBezTo>
                <a:lnTo>
                  <a:pt x="1523" y="381"/>
                </a:lnTo>
                <a:lnTo>
                  <a:pt x="1523" y="530"/>
                </a:lnTo>
                <a:lnTo>
                  <a:pt x="1614" y="530"/>
                </a:lnTo>
                <a:lnTo>
                  <a:pt x="1614" y="1336"/>
                </a:lnTo>
                <a:lnTo>
                  <a:pt x="286" y="1336"/>
                </a:lnTo>
                <a:lnTo>
                  <a:pt x="286" y="53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814" tIns="54407" rIns="108814" bIns="54407"/>
          <a:lstStyle/>
          <a:p>
            <a:endParaRPr lang="zh-CN" altLang="en-US"/>
          </a:p>
        </p:txBody>
      </p:sp>
      <p:sp>
        <p:nvSpPr>
          <p:cNvPr id="36869" name="TextBox 37"/>
          <p:cNvSpPr>
            <a:spLocks noChangeArrowheads="1"/>
          </p:cNvSpPr>
          <p:nvPr/>
        </p:nvSpPr>
        <p:spPr bwMode="auto">
          <a:xfrm>
            <a:off x="1758950" y="3765550"/>
            <a:ext cx="11176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14" tIns="54407" rIns="108814" bIns="5440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2800" b="1">
                <a:solidFill>
                  <a:srgbClr val="F8F8F8"/>
                </a:solidFill>
                <a:latin typeface="微软雅黑" panose="020B0503020204020204" pitchFamily="34" charset="-122"/>
                <a:ea typeface="微软雅黑" panose="020B0503020204020204" pitchFamily="34" charset="-122"/>
                <a:sym typeface="黑体" panose="02010609060101010101" pitchFamily="49" charset="-122"/>
              </a:rPr>
              <a:t>目录</a:t>
            </a:r>
            <a:endParaRPr lang="zh-CN" altLang="en-US" sz="2800" b="1">
              <a:solidFill>
                <a:srgbClr val="F8F8F8"/>
              </a:solidFill>
              <a:latin typeface="微软雅黑" panose="020B0503020204020204" pitchFamily="34" charset="-122"/>
              <a:ea typeface="微软雅黑" panose="020B0503020204020204" pitchFamily="34" charset="-122"/>
              <a:sym typeface="黑体" panose="02010609060101010101" pitchFamily="49" charset="-122"/>
            </a:endParaRPr>
          </a:p>
        </p:txBody>
      </p:sp>
      <p:sp>
        <p:nvSpPr>
          <p:cNvPr id="36870" name="TextBox 38"/>
          <p:cNvSpPr>
            <a:spLocks noChangeArrowheads="1"/>
          </p:cNvSpPr>
          <p:nvPr/>
        </p:nvSpPr>
        <p:spPr bwMode="auto">
          <a:xfrm>
            <a:off x="1831975" y="4257675"/>
            <a:ext cx="1081088"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14" tIns="54407" rIns="108814" bIns="5440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1200">
                <a:solidFill>
                  <a:srgbClr val="F8F8F8"/>
                </a:solidFill>
                <a:latin typeface="微软雅黑" panose="020B0503020204020204" pitchFamily="34" charset="-122"/>
                <a:ea typeface="微软雅黑" panose="020B0503020204020204" pitchFamily="34" charset="-122"/>
                <a:sym typeface="黑体" panose="02010609060101010101" pitchFamily="49" charset="-122"/>
              </a:rPr>
              <a:t>CONTENTS</a:t>
            </a:r>
            <a:endParaRPr lang="zh-CN" altLang="en-US" sz="1200">
              <a:solidFill>
                <a:srgbClr val="F8F8F8"/>
              </a:solidFill>
              <a:latin typeface="微软雅黑" panose="020B0503020204020204" pitchFamily="34" charset="-122"/>
              <a:ea typeface="微软雅黑" panose="020B0503020204020204" pitchFamily="34" charset="-122"/>
              <a:sym typeface="黑体" panose="02010609060101010101" pitchFamily="49" charset="-122"/>
            </a:endParaRPr>
          </a:p>
        </p:txBody>
      </p:sp>
      <p:sp>
        <p:nvSpPr>
          <p:cNvPr id="36871" name="Freeform 5"/>
          <p:cNvSpPr>
            <a:spLocks noChangeArrowheads="1"/>
          </p:cNvSpPr>
          <p:nvPr/>
        </p:nvSpPr>
        <p:spPr bwMode="auto">
          <a:xfrm>
            <a:off x="5568950" y="2439988"/>
            <a:ext cx="5214938" cy="541337"/>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36872" name="Freeform 5"/>
          <p:cNvSpPr>
            <a:spLocks noChangeArrowheads="1"/>
          </p:cNvSpPr>
          <p:nvPr/>
        </p:nvSpPr>
        <p:spPr bwMode="auto">
          <a:xfrm>
            <a:off x="4743450" y="3195638"/>
            <a:ext cx="5214938" cy="539750"/>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36873" name="Freeform 5"/>
          <p:cNvSpPr>
            <a:spLocks noChangeArrowheads="1"/>
          </p:cNvSpPr>
          <p:nvPr/>
        </p:nvSpPr>
        <p:spPr bwMode="auto">
          <a:xfrm>
            <a:off x="5568950" y="3949700"/>
            <a:ext cx="5214938" cy="541338"/>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9525" cap="flat" cmpd="sng">
            <a:solidFill>
              <a:srgbClr val="0070C0"/>
            </a:solidFill>
            <a:miter lim="800000"/>
          </a:ln>
        </p:spPr>
        <p:txBody>
          <a:bodyPr lIns="117222" tIns="58611" rIns="117222" bIns="58611"/>
          <a:lstStyle/>
          <a:p>
            <a:endParaRPr lang="zh-CN" altLang="en-US"/>
          </a:p>
        </p:txBody>
      </p:sp>
      <p:sp>
        <p:nvSpPr>
          <p:cNvPr id="36874" name="Freeform 5"/>
          <p:cNvSpPr>
            <a:spLocks noChangeArrowheads="1"/>
          </p:cNvSpPr>
          <p:nvPr/>
        </p:nvSpPr>
        <p:spPr bwMode="auto">
          <a:xfrm>
            <a:off x="4743450" y="4703763"/>
            <a:ext cx="5214938" cy="541337"/>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36875" name="TextBox 4"/>
          <p:cNvSpPr>
            <a:spLocks noChangeArrowheads="1"/>
          </p:cNvSpPr>
          <p:nvPr/>
        </p:nvSpPr>
        <p:spPr bwMode="auto">
          <a:xfrm>
            <a:off x="5351463" y="1738313"/>
            <a:ext cx="539750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36876" name="Freeform 6"/>
          <p:cNvSpPr>
            <a:spLocks noChangeArrowheads="1"/>
          </p:cNvSpPr>
          <p:nvPr/>
        </p:nvSpPr>
        <p:spPr bwMode="auto">
          <a:xfrm>
            <a:off x="4381500" y="1670050"/>
            <a:ext cx="482600" cy="444500"/>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36877" name="TextBox 7"/>
          <p:cNvSpPr>
            <a:spLocks noChangeArrowheads="1"/>
          </p:cNvSpPr>
          <p:nvPr/>
        </p:nvSpPr>
        <p:spPr bwMode="auto">
          <a:xfrm>
            <a:off x="4538663" y="174625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878" name="TextBox 8"/>
          <p:cNvSpPr>
            <a:spLocks noChangeArrowheads="1"/>
          </p:cNvSpPr>
          <p:nvPr/>
        </p:nvSpPr>
        <p:spPr bwMode="auto">
          <a:xfrm>
            <a:off x="6176963" y="2565400"/>
            <a:ext cx="550068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36879" name="Freeform 6"/>
          <p:cNvSpPr>
            <a:spLocks noChangeArrowheads="1"/>
          </p:cNvSpPr>
          <p:nvPr/>
        </p:nvSpPr>
        <p:spPr bwMode="auto">
          <a:xfrm>
            <a:off x="5207000" y="2486025"/>
            <a:ext cx="482600" cy="446088"/>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36880" name="TextBox 11"/>
          <p:cNvSpPr>
            <a:spLocks noChangeArrowheads="1"/>
          </p:cNvSpPr>
          <p:nvPr/>
        </p:nvSpPr>
        <p:spPr bwMode="auto">
          <a:xfrm>
            <a:off x="5364163" y="2557463"/>
            <a:ext cx="16192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881" name="TextBox 12"/>
          <p:cNvSpPr>
            <a:spLocks noChangeArrowheads="1"/>
          </p:cNvSpPr>
          <p:nvPr/>
        </p:nvSpPr>
        <p:spPr bwMode="auto">
          <a:xfrm>
            <a:off x="5435600" y="3303588"/>
            <a:ext cx="534828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36882" name="Freeform 6"/>
          <p:cNvSpPr>
            <a:spLocks noChangeArrowheads="1"/>
          </p:cNvSpPr>
          <p:nvPr/>
        </p:nvSpPr>
        <p:spPr bwMode="auto">
          <a:xfrm>
            <a:off x="4381500" y="3240088"/>
            <a:ext cx="482600" cy="446087"/>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36883" name="TextBox 15"/>
          <p:cNvSpPr>
            <a:spLocks noChangeArrowheads="1"/>
          </p:cNvSpPr>
          <p:nvPr/>
        </p:nvSpPr>
        <p:spPr bwMode="auto">
          <a:xfrm>
            <a:off x="4538663" y="334010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884" name="TextBox 16"/>
          <p:cNvSpPr>
            <a:spLocks noChangeArrowheads="1"/>
          </p:cNvSpPr>
          <p:nvPr/>
        </p:nvSpPr>
        <p:spPr bwMode="auto">
          <a:xfrm>
            <a:off x="6261100" y="4052888"/>
            <a:ext cx="5578475"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36885" name="Freeform 6"/>
          <p:cNvSpPr>
            <a:spLocks noChangeArrowheads="1"/>
          </p:cNvSpPr>
          <p:nvPr/>
        </p:nvSpPr>
        <p:spPr bwMode="auto">
          <a:xfrm>
            <a:off x="5207000" y="3997325"/>
            <a:ext cx="482600" cy="446088"/>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36886" name="TextBox 19"/>
          <p:cNvSpPr>
            <a:spLocks noChangeArrowheads="1"/>
          </p:cNvSpPr>
          <p:nvPr/>
        </p:nvSpPr>
        <p:spPr bwMode="auto">
          <a:xfrm>
            <a:off x="5364163" y="408940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887" name="TextBox 20"/>
          <p:cNvSpPr>
            <a:spLocks noChangeArrowheads="1"/>
          </p:cNvSpPr>
          <p:nvPr/>
        </p:nvSpPr>
        <p:spPr bwMode="auto">
          <a:xfrm>
            <a:off x="5435600" y="4795838"/>
            <a:ext cx="5540375"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36888" name="Freeform 6"/>
          <p:cNvSpPr>
            <a:spLocks noChangeArrowheads="1"/>
          </p:cNvSpPr>
          <p:nvPr/>
        </p:nvSpPr>
        <p:spPr bwMode="auto">
          <a:xfrm>
            <a:off x="4381500" y="4751388"/>
            <a:ext cx="482600" cy="446087"/>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36889" name="TextBox 23"/>
          <p:cNvSpPr>
            <a:spLocks noChangeArrowheads="1"/>
          </p:cNvSpPr>
          <p:nvPr/>
        </p:nvSpPr>
        <p:spPr bwMode="auto">
          <a:xfrm>
            <a:off x="4538663" y="483235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6" name="Freeform 5"/>
          <p:cNvSpPr>
            <a:spLocks noChangeArrowheads="1"/>
          </p:cNvSpPr>
          <p:nvPr/>
        </p:nvSpPr>
        <p:spPr bwMode="auto">
          <a:xfrm>
            <a:off x="5545138" y="3951288"/>
            <a:ext cx="5214937" cy="541337"/>
          </a:xfrm>
          <a:custGeom>
            <a:avLst/>
            <a:gdLst>
              <a:gd name="T0" fmla="*/ 12255 w 12769"/>
              <a:gd name="T1" fmla="*/ 31 h 1159"/>
              <a:gd name="T2" fmla="*/ 12727 w 12769"/>
              <a:gd name="T3" fmla="*/ 503 h 1159"/>
              <a:gd name="T4" fmla="*/ 12727 w 12769"/>
              <a:gd name="T5" fmla="*/ 656 h 1159"/>
              <a:gd name="T6" fmla="*/ 12255 w 12769"/>
              <a:gd name="T7" fmla="*/ 1128 h 1159"/>
              <a:gd name="T8" fmla="*/ 12180 w 12769"/>
              <a:gd name="T9" fmla="*/ 1159 h 1159"/>
              <a:gd name="T10" fmla="*/ 591 w 12769"/>
              <a:gd name="T11" fmla="*/ 1159 h 1159"/>
              <a:gd name="T12" fmla="*/ 514 w 12769"/>
              <a:gd name="T13" fmla="*/ 1128 h 1159"/>
              <a:gd name="T14" fmla="*/ 42 w 12769"/>
              <a:gd name="T15" fmla="*/ 656 h 1159"/>
              <a:gd name="T16" fmla="*/ 42 w 12769"/>
              <a:gd name="T17" fmla="*/ 503 h 1159"/>
              <a:gd name="T18" fmla="*/ 514 w 12769"/>
              <a:gd name="T19" fmla="*/ 31 h 1159"/>
              <a:gd name="T20" fmla="*/ 591 w 12769"/>
              <a:gd name="T21" fmla="*/ 0 h 1159"/>
              <a:gd name="T22" fmla="*/ 12178 w 12769"/>
              <a:gd name="T23" fmla="*/ 0 h 1159"/>
              <a:gd name="T24" fmla="*/ 12255 w 12769"/>
              <a:gd name="T25" fmla="*/ 31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rgbClr val="C00000"/>
          </a:solidFill>
          <a:ln w="12700">
            <a:solidFill>
              <a:srgbClr val="0070C0"/>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45718" rIns="0" bIns="45718" anchor="ctr"/>
          <a:lstStyle/>
          <a:p>
            <a:pPr algn="ctr">
              <a:defRPr/>
            </a:pPr>
            <a:endParaRPr lang="zh-CN" altLang="zh-CN">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 name="TextBox 4"/>
          <p:cNvSpPr>
            <a:spLocks noChangeArrowheads="1"/>
          </p:cNvSpPr>
          <p:nvPr/>
        </p:nvSpPr>
        <p:spPr bwMode="auto">
          <a:xfrm>
            <a:off x="6153150" y="4052888"/>
            <a:ext cx="5397500" cy="322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工作中的不足</a:t>
            </a:r>
            <a:endParaRPr lang="zh-CN" altLang="en-US" sz="2500" b="1">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250" fill="hold"/>
                                        <p:tgtEl>
                                          <p:spTgt spid="66"/>
                                        </p:tgtEl>
                                        <p:attrNameLst>
                                          <p:attrName>ppt_x</p:attrName>
                                        </p:attrNameLst>
                                      </p:cBhvr>
                                      <p:tavLst>
                                        <p:tav tm="0">
                                          <p:val>
                                            <p:strVal val="0-#ppt_w/2"/>
                                          </p:val>
                                        </p:tav>
                                        <p:tav tm="100000">
                                          <p:val>
                                            <p:strVal val="#ppt_x"/>
                                          </p:val>
                                        </p:tav>
                                      </p:tavLst>
                                    </p:anim>
                                    <p:anim calcmode="lin" valueType="num">
                                      <p:cBhvr>
                                        <p:cTn id="8" dur="250" fill="hold"/>
                                        <p:tgtEl>
                                          <p:spTgt spid="6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ipe(left)">
                                      <p:cBhvr>
                                        <p:cTn id="12"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5664200" y="2565400"/>
            <a:ext cx="2700338" cy="733425"/>
            <a:chOff x="5664200" y="2565400"/>
            <a:chExt cx="2700338" cy="733425"/>
          </a:xfrm>
        </p:grpSpPr>
        <p:sp>
          <p:nvSpPr>
            <p:cNvPr id="37903" name="Rectangle 120"/>
            <p:cNvSpPr>
              <a:spLocks noChangeArrowheads="1"/>
            </p:cNvSpPr>
            <p:nvPr/>
          </p:nvSpPr>
          <p:spPr bwMode="auto">
            <a:xfrm>
              <a:off x="5664200" y="2565400"/>
              <a:ext cx="746125" cy="733425"/>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AU" altLang="en-US" sz="2400" b="1">
                  <a:solidFill>
                    <a:srgbClr val="FFFFFF"/>
                  </a:solidFill>
                  <a:latin typeface="Arial" panose="020B0604020202020204" pitchFamily="34" charset="0"/>
                  <a:ea typeface="微软雅黑" panose="020B0503020204020204" pitchFamily="34" charset="-122"/>
                  <a:sym typeface="Arial" panose="020B0604020202020204" pitchFamily="34" charset="0"/>
                </a:rPr>
                <a:t>1</a:t>
              </a:r>
              <a:endParaRPr lang="en-AU" altLang="en-US" sz="2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7904" name="TextBox 13"/>
            <p:cNvSpPr txBox="1">
              <a:spLocks noChangeArrowheads="1"/>
            </p:cNvSpPr>
            <p:nvPr/>
          </p:nvSpPr>
          <p:spPr bwMode="auto">
            <a:xfrm>
              <a:off x="6608763" y="2601913"/>
              <a:ext cx="1755775"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rgbClr val="445469"/>
                  </a:solidFill>
                  <a:latin typeface="Arial" panose="020B0604020202020204" pitchFamily="34" charset="0"/>
                  <a:ea typeface="微软雅黑" panose="020B0503020204020204" pitchFamily="34" charset="-122"/>
                  <a:sym typeface="Arial" panose="020B0604020202020204" pitchFamily="34" charset="0"/>
                </a:rPr>
                <a:t>单枪匹马</a:t>
              </a:r>
              <a:endParaRPr lang="en-US" altLang="zh-CN" sz="14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组合 2"/>
          <p:cNvGrpSpPr/>
          <p:nvPr/>
        </p:nvGrpSpPr>
        <p:grpSpPr bwMode="auto">
          <a:xfrm>
            <a:off x="8643938" y="2565400"/>
            <a:ext cx="2738437" cy="733425"/>
            <a:chOff x="8643938" y="2565400"/>
            <a:chExt cx="2738437" cy="733425"/>
          </a:xfrm>
        </p:grpSpPr>
        <p:sp>
          <p:nvSpPr>
            <p:cNvPr id="22543" name="Rectangle 127"/>
            <p:cNvSpPr>
              <a:spLocks noChangeArrowheads="1"/>
            </p:cNvSpPr>
            <p:nvPr/>
          </p:nvSpPr>
          <p:spPr bwMode="auto">
            <a:xfrm>
              <a:off x="8643938" y="2565400"/>
              <a:ext cx="746125" cy="733425"/>
            </a:xfrm>
            <a:prstGeom prst="rect">
              <a:avLst/>
            </a:prstGeom>
            <a:solidFill>
              <a:srgbClr val="C00000"/>
            </a:solidFill>
            <a:ln>
              <a:noFill/>
            </a:ln>
          </p:spPr>
          <p:txBody>
            <a:bodyPr anchor="ctr"/>
            <a:lstStyle/>
            <a:p>
              <a:pPr algn="ctr" eaLnBrk="1" hangingPunct="1">
                <a:defRPr/>
              </a:pPr>
              <a:r>
                <a:rPr lang="en-AU" altLang="en-US" sz="2400" b="1">
                  <a:solidFill>
                    <a:srgbClr val="FFFFFF"/>
                  </a:solidFill>
                  <a:latin typeface="Arial" panose="020B0604020202020204" pitchFamily="34" charset="0"/>
                  <a:ea typeface="微软雅黑" panose="020B0503020204020204" pitchFamily="34" charset="-122"/>
                  <a:sym typeface="Arial" panose="020B0604020202020204" pitchFamily="34" charset="0"/>
                </a:rPr>
                <a:t>2</a:t>
              </a:r>
              <a:endParaRPr lang="id-ID" altLang="en-US" sz="2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7902" name="TextBox 13"/>
            <p:cNvSpPr txBox="1">
              <a:spLocks noChangeArrowheads="1"/>
            </p:cNvSpPr>
            <p:nvPr/>
          </p:nvSpPr>
          <p:spPr bwMode="auto">
            <a:xfrm>
              <a:off x="9626600" y="2601913"/>
              <a:ext cx="1755775"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zh-CN" sz="1400">
                  <a:solidFill>
                    <a:srgbClr val="445469"/>
                  </a:solidFill>
                  <a:latin typeface="Arial" panose="020B0604020202020204" pitchFamily="34" charset="0"/>
                  <a:ea typeface="微软雅黑" panose="020B0503020204020204" pitchFamily="34" charset="-122"/>
                  <a:sym typeface="Arial" panose="020B0604020202020204" pitchFamily="34" charset="0"/>
                </a:rPr>
                <a:t>落实情况</a:t>
              </a:r>
              <a:endParaRPr lang="zh-CN" altLang="zh-CN" sz="14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组合 4"/>
          <p:cNvGrpSpPr/>
          <p:nvPr/>
        </p:nvGrpSpPr>
        <p:grpSpPr bwMode="auto">
          <a:xfrm>
            <a:off x="8643938" y="4057650"/>
            <a:ext cx="2738437" cy="731838"/>
            <a:chOff x="8643938" y="4057650"/>
            <a:chExt cx="2738437" cy="731838"/>
          </a:xfrm>
        </p:grpSpPr>
        <p:sp>
          <p:nvSpPr>
            <p:cNvPr id="37899" name="Rectangle 139"/>
            <p:cNvSpPr>
              <a:spLocks noChangeArrowheads="1"/>
            </p:cNvSpPr>
            <p:nvPr/>
          </p:nvSpPr>
          <p:spPr bwMode="auto">
            <a:xfrm>
              <a:off x="8643938" y="4057650"/>
              <a:ext cx="746125" cy="731838"/>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AU" altLang="en-US" sz="2400" b="1">
                  <a:solidFill>
                    <a:srgbClr val="FFFFFF"/>
                  </a:solidFill>
                  <a:latin typeface="Arial" panose="020B0604020202020204" pitchFamily="34" charset="0"/>
                  <a:ea typeface="微软雅黑" panose="020B0503020204020204" pitchFamily="34" charset="-122"/>
                  <a:sym typeface="Arial" panose="020B0604020202020204" pitchFamily="34" charset="0"/>
                </a:rPr>
                <a:t>4</a:t>
              </a:r>
              <a:endParaRPr lang="en-US" altLang="zh-CN" sz="2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7900" name="TextBox 13"/>
            <p:cNvSpPr txBox="1">
              <a:spLocks noChangeArrowheads="1"/>
            </p:cNvSpPr>
            <p:nvPr/>
          </p:nvSpPr>
          <p:spPr bwMode="auto">
            <a:xfrm>
              <a:off x="9626600" y="4100513"/>
              <a:ext cx="1755775"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rgbClr val="445469"/>
                  </a:solidFill>
                  <a:latin typeface="Arial" panose="020B0604020202020204" pitchFamily="34" charset="0"/>
                  <a:ea typeface="微软雅黑" panose="020B0503020204020204" pitchFamily="34" charset="-122"/>
                  <a:sym typeface="Arial" panose="020B0604020202020204" pitchFamily="34" charset="0"/>
                </a:rPr>
                <a:t>重在摸底</a:t>
              </a:r>
              <a:endParaRPr lang="en-US" altLang="zh-CN" sz="14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组合 3"/>
          <p:cNvGrpSpPr/>
          <p:nvPr/>
        </p:nvGrpSpPr>
        <p:grpSpPr bwMode="auto">
          <a:xfrm>
            <a:off x="5664200" y="4057650"/>
            <a:ext cx="2700338" cy="731838"/>
            <a:chOff x="5664200" y="4057650"/>
            <a:chExt cx="2700338" cy="731838"/>
          </a:xfrm>
        </p:grpSpPr>
        <p:sp>
          <p:nvSpPr>
            <p:cNvPr id="22544" name="Rectangle 136"/>
            <p:cNvSpPr>
              <a:spLocks noChangeArrowheads="1"/>
            </p:cNvSpPr>
            <p:nvPr/>
          </p:nvSpPr>
          <p:spPr bwMode="auto">
            <a:xfrm>
              <a:off x="5664200" y="4057650"/>
              <a:ext cx="746125" cy="731838"/>
            </a:xfrm>
            <a:prstGeom prst="rect">
              <a:avLst/>
            </a:prstGeom>
            <a:solidFill>
              <a:srgbClr val="C00000"/>
            </a:solidFill>
            <a:ln>
              <a:noFill/>
            </a:ln>
          </p:spPr>
          <p:txBody>
            <a:bodyPr anchor="ctr"/>
            <a:lstStyle/>
            <a:p>
              <a:pPr algn="ctr" eaLnBrk="1" hangingPunct="1">
                <a:defRPr/>
              </a:pPr>
              <a:r>
                <a:rPr lang="en-AU" altLang="en-US" sz="2400" b="1">
                  <a:solidFill>
                    <a:srgbClr val="FFFFFF"/>
                  </a:solidFill>
                  <a:latin typeface="Arial" panose="020B0604020202020204" pitchFamily="34" charset="0"/>
                  <a:ea typeface="微软雅黑" panose="020B0503020204020204" pitchFamily="34" charset="-122"/>
                  <a:sym typeface="Arial" panose="020B0604020202020204" pitchFamily="34" charset="0"/>
                </a:rPr>
                <a:t>3</a:t>
              </a:r>
              <a:endParaRPr lang="en-US" sz="24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7898" name="TextBox 13"/>
            <p:cNvSpPr txBox="1">
              <a:spLocks noChangeArrowheads="1"/>
            </p:cNvSpPr>
            <p:nvPr/>
          </p:nvSpPr>
          <p:spPr bwMode="auto">
            <a:xfrm>
              <a:off x="6608763" y="4100513"/>
              <a:ext cx="1755775"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rgbClr val="445469"/>
                  </a:solidFill>
                  <a:latin typeface="Arial" panose="020B0604020202020204" pitchFamily="34" charset="0"/>
                  <a:ea typeface="微软雅黑" panose="020B0503020204020204" pitchFamily="34" charset="-122"/>
                  <a:sym typeface="Arial" panose="020B0604020202020204" pitchFamily="34" charset="0"/>
                </a:rPr>
                <a:t>自身思想</a:t>
              </a:r>
              <a:endParaRPr lang="en-US" altLang="zh-CN" sz="14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pic>
        <p:nvPicPr>
          <p:cNvPr id="22" name="Picture 2" descr="D:\360data\重要数据\桌面\ttg.png"/>
          <p:cNvPicPr>
            <a:picLocks noChangeAspect="1" noChangeArrowheads="1"/>
          </p:cNvPicPr>
          <p:nvPr/>
        </p:nvPicPr>
        <p:blipFill>
          <a:blip r:embed="rId1" cstate="screen"/>
          <a:srcRect/>
          <a:stretch>
            <a:fillRect/>
          </a:stretch>
        </p:blipFill>
        <p:spPr bwMode="auto">
          <a:xfrm>
            <a:off x="930275" y="2206625"/>
            <a:ext cx="4052888"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3" descr="F:\出售\PPT\______________图片素材\59f5225d4dd36b09f8ade3e55c755816.jpg"/>
          <p:cNvPicPr>
            <a:picLocks noChangeAspect="1" noChangeArrowheads="1"/>
          </p:cNvPicPr>
          <p:nvPr/>
        </p:nvPicPr>
        <p:blipFill>
          <a:blip r:embed="rId2" cstate="screen"/>
          <a:srcRect/>
          <a:stretch>
            <a:fillRect/>
          </a:stretch>
        </p:blipFill>
        <p:spPr bwMode="auto">
          <a:xfrm>
            <a:off x="1090613" y="2362200"/>
            <a:ext cx="3738562" cy="209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资助工作中的不足</a:t>
            </a:r>
            <a:endParaRPr sz="2400" b="1" kern="1200" dirty="0">
              <a:solidFill>
                <a:srgbClr val="445469"/>
              </a:solidFill>
              <a:latin typeface="Arial" panose="020B0604020202020204" pitchFamily="34" charset="0"/>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50"/>
                                        <p:tgtEl>
                                          <p:spTgt spid="22"/>
                                        </p:tgtEl>
                                      </p:cBhvr>
                                    </p:animEffect>
                                    <p:anim calcmode="lin" valueType="num">
                                      <p:cBhvr>
                                        <p:cTn id="8" dur="250" fill="hold"/>
                                        <p:tgtEl>
                                          <p:spTgt spid="22"/>
                                        </p:tgtEl>
                                        <p:attrNameLst>
                                          <p:attrName>ppt_x</p:attrName>
                                        </p:attrNameLst>
                                      </p:cBhvr>
                                      <p:tavLst>
                                        <p:tav tm="0">
                                          <p:val>
                                            <p:strVal val="#ppt_x"/>
                                          </p:val>
                                        </p:tav>
                                        <p:tav tm="100000">
                                          <p:val>
                                            <p:strVal val="#ppt_x"/>
                                          </p:val>
                                        </p:tav>
                                      </p:tavLst>
                                    </p:anim>
                                    <p:anim calcmode="lin" valueType="num">
                                      <p:cBhvr>
                                        <p:cTn id="9" dur="25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250"/>
                                        <p:tgtEl>
                                          <p:spTgt spid="23"/>
                                        </p:tgtEl>
                                      </p:cBhvr>
                                    </p:animEffect>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ppt_x"/>
                                          </p:val>
                                        </p:tav>
                                        <p:tav tm="100000">
                                          <p:val>
                                            <p:strVal val="#ppt_x"/>
                                          </p:val>
                                        </p:tav>
                                      </p:tavLst>
                                    </p:anim>
                                    <p:anim calcmode="lin" valueType="num">
                                      <p:cBhvr additive="base">
                                        <p:cTn id="3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602" name="Straight Line buttom"/>
          <p:cNvCxnSpPr>
            <a:cxnSpLocks noChangeShapeType="1"/>
          </p:cNvCxnSpPr>
          <p:nvPr/>
        </p:nvCxnSpPr>
        <p:spPr bwMode="auto">
          <a:xfrm>
            <a:off x="865188" y="3136900"/>
            <a:ext cx="10363200" cy="0"/>
          </a:xfrm>
          <a:prstGeom prst="line">
            <a:avLst/>
          </a:prstGeom>
          <a:noFill/>
          <a:ln w="19050">
            <a:solidFill>
              <a:srgbClr val="8497B0"/>
            </a:solidFill>
            <a:prstDash val="sysDot"/>
            <a:round/>
          </a:ln>
          <a:extLst>
            <a:ext uri="{909E8E84-426E-40DD-AFC4-6F175D3DCCD1}">
              <a14:hiddenFill xmlns:a14="http://schemas.microsoft.com/office/drawing/2010/main">
                <a:noFill/>
              </a14:hiddenFill>
            </a:ext>
          </a:extLst>
        </p:spPr>
      </p:cxnSp>
      <p:sp>
        <p:nvSpPr>
          <p:cNvPr id="25603" name="Oval 4"/>
          <p:cNvSpPr>
            <a:spLocks noChangeArrowheads="1"/>
          </p:cNvSpPr>
          <p:nvPr/>
        </p:nvSpPr>
        <p:spPr bwMode="auto">
          <a:xfrm>
            <a:off x="2147888" y="2579688"/>
            <a:ext cx="1114425" cy="1114425"/>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1</a:t>
            </a:r>
            <a:endPar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5604" name="Oval 8"/>
          <p:cNvSpPr>
            <a:spLocks noChangeArrowheads="1"/>
          </p:cNvSpPr>
          <p:nvPr/>
        </p:nvSpPr>
        <p:spPr bwMode="auto">
          <a:xfrm>
            <a:off x="3467100" y="2406650"/>
            <a:ext cx="1458913" cy="1460500"/>
          </a:xfrm>
          <a:prstGeom prst="ellipse">
            <a:avLst/>
          </a:prstGeom>
          <a:solidFill>
            <a:srgbClr val="C00000"/>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200" b="1">
                <a:solidFill>
                  <a:srgbClr val="FFFFFF"/>
                </a:solidFill>
                <a:latin typeface="Arial" panose="020B0604020202020204" pitchFamily="34" charset="0"/>
                <a:ea typeface="微软雅黑" panose="020B0503020204020204" pitchFamily="34" charset="-122"/>
                <a:sym typeface="Arial" panose="020B0604020202020204" pitchFamily="34" charset="0"/>
              </a:rPr>
              <a:t>2</a:t>
            </a:r>
            <a:endParaRPr lang="en-US" altLang="zh-CN" sz="42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5605" name="Oval 12"/>
          <p:cNvSpPr>
            <a:spLocks noChangeArrowheads="1"/>
          </p:cNvSpPr>
          <p:nvPr/>
        </p:nvSpPr>
        <p:spPr bwMode="auto">
          <a:xfrm>
            <a:off x="5132388" y="2243138"/>
            <a:ext cx="1789112" cy="1787525"/>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000" b="1">
                <a:solidFill>
                  <a:srgbClr val="FFFFFF"/>
                </a:solidFill>
                <a:latin typeface="Arial" panose="020B0604020202020204" pitchFamily="34" charset="0"/>
                <a:ea typeface="微软雅黑" panose="020B0503020204020204" pitchFamily="34" charset="-122"/>
                <a:sym typeface="Arial" panose="020B0604020202020204" pitchFamily="34" charset="0"/>
              </a:rPr>
              <a:t>3</a:t>
            </a:r>
            <a:endParaRPr lang="en-US" altLang="zh-CN" sz="60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5606" name="Oval 16"/>
          <p:cNvSpPr>
            <a:spLocks noChangeArrowheads="1"/>
          </p:cNvSpPr>
          <p:nvPr/>
        </p:nvSpPr>
        <p:spPr bwMode="auto">
          <a:xfrm>
            <a:off x="7126288" y="2406650"/>
            <a:ext cx="1460500" cy="1460500"/>
          </a:xfrm>
          <a:prstGeom prst="ellipse">
            <a:avLst/>
          </a:prstGeom>
          <a:solidFill>
            <a:srgbClr val="C00000"/>
          </a:solidFill>
          <a:ln>
            <a:noFill/>
          </a:ln>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200" b="1">
                <a:solidFill>
                  <a:srgbClr val="FFFFFF"/>
                </a:solidFill>
                <a:latin typeface="Arial" panose="020B0604020202020204" pitchFamily="34" charset="0"/>
                <a:ea typeface="微软雅黑" panose="020B0503020204020204" pitchFamily="34" charset="-122"/>
                <a:sym typeface="Arial" panose="020B0604020202020204" pitchFamily="34" charset="0"/>
              </a:rPr>
              <a:t>4</a:t>
            </a:r>
            <a:endParaRPr lang="en-US" altLang="zh-CN" sz="42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5607" name="Oval 19"/>
          <p:cNvSpPr>
            <a:spLocks noChangeArrowheads="1"/>
          </p:cNvSpPr>
          <p:nvPr/>
        </p:nvSpPr>
        <p:spPr bwMode="auto">
          <a:xfrm>
            <a:off x="8791575" y="2579688"/>
            <a:ext cx="1114425" cy="1114425"/>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5</a:t>
            </a:r>
            <a:endPar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5608" name="矩形 10"/>
          <p:cNvSpPr>
            <a:spLocks noChangeArrowheads="1"/>
          </p:cNvSpPr>
          <p:nvPr/>
        </p:nvSpPr>
        <p:spPr bwMode="auto">
          <a:xfrm>
            <a:off x="1176338" y="5240338"/>
            <a:ext cx="9529762" cy="589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Bef>
                <a:spcPct val="20000"/>
              </a:spcBef>
            </a:pPr>
            <a:r>
              <a:rPr lang="zh-CN" altLang="en-US" sz="1600">
                <a:solidFill>
                  <a:srgbClr val="445469"/>
                </a:solidFill>
                <a:latin typeface="Arial" panose="020B0604020202020204" pitchFamily="34" charset="0"/>
                <a:ea typeface="微软雅黑" panose="020B0503020204020204" pitchFamily="34" charset="-122"/>
                <a:sym typeface="Arial" panose="020B0604020202020204" pitchFamily="34" charset="0"/>
              </a:rPr>
              <a:t>学生资助工作是一项民生工程，复杂繁重，环环相扣，需要特别细心，精准摸底，做好准备才是做好学生资助工作的关键，马虎不得，唯有做细做实</a:t>
            </a:r>
            <a:endParaRPr lang="en-US" altLang="zh-CN" sz="16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5609" name="TextBox 13"/>
          <p:cNvSpPr txBox="1">
            <a:spLocks noChangeArrowheads="1"/>
          </p:cNvSpPr>
          <p:nvPr/>
        </p:nvSpPr>
        <p:spPr bwMode="auto">
          <a:xfrm>
            <a:off x="2406650" y="3849688"/>
            <a:ext cx="855663"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轻摸底</a:t>
            </a:r>
            <a:endParaRPr lang="en-US" altLang="zh-CN"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5610" name="TextBox 13"/>
          <p:cNvSpPr txBox="1">
            <a:spLocks noChangeArrowheads="1"/>
          </p:cNvSpPr>
          <p:nvPr/>
        </p:nvSpPr>
        <p:spPr bwMode="auto">
          <a:xfrm>
            <a:off x="3867150" y="4105275"/>
            <a:ext cx="855663"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人手不足</a:t>
            </a:r>
            <a:endParaRPr lang="en-US" altLang="zh-CN"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5611" name="TextBox 13"/>
          <p:cNvSpPr txBox="1">
            <a:spLocks noChangeArrowheads="1"/>
          </p:cNvSpPr>
          <p:nvPr/>
        </p:nvSpPr>
        <p:spPr bwMode="auto">
          <a:xfrm>
            <a:off x="5721350" y="4306888"/>
            <a:ext cx="855663" cy="245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制度缺失</a:t>
            </a:r>
            <a:endParaRPr lang="en-US" altLang="zh-CN"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5612" name="TextBox 13"/>
          <p:cNvSpPr txBox="1">
            <a:spLocks noChangeArrowheads="1"/>
          </p:cNvSpPr>
          <p:nvPr/>
        </p:nvSpPr>
        <p:spPr bwMode="auto">
          <a:xfrm>
            <a:off x="7550150" y="4029075"/>
            <a:ext cx="85566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创新动力不足</a:t>
            </a:r>
            <a:endParaRPr lang="en-US" altLang="zh-CN"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5613" name="TextBox 13"/>
          <p:cNvSpPr txBox="1">
            <a:spLocks noChangeArrowheads="1"/>
          </p:cNvSpPr>
          <p:nvPr/>
        </p:nvSpPr>
        <p:spPr bwMode="auto">
          <a:xfrm>
            <a:off x="9034463" y="3849688"/>
            <a:ext cx="8540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600" b="1">
                <a:solidFill>
                  <a:srgbClr val="445469"/>
                </a:solidFill>
                <a:latin typeface="Arial" panose="020B0604020202020204" pitchFamily="34" charset="0"/>
                <a:ea typeface="微软雅黑" panose="020B0503020204020204" pitchFamily="34" charset="-122"/>
                <a:sym typeface="Arial" panose="020B0604020202020204" pitchFamily="34" charset="0"/>
              </a:rPr>
              <a:t>学习能力不足</a:t>
            </a:r>
            <a:endParaRPr lang="en-US" altLang="zh-CN" sz="16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资助工作中的不足</a:t>
            </a:r>
            <a:endParaRPr sz="2400" b="1" kern="1200" dirty="0">
              <a:solidFill>
                <a:srgbClr val="445469"/>
              </a:solidFill>
              <a:latin typeface="Arial" panose="020B0604020202020204" pitchFamily="34" charset="0"/>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5602"/>
                                        </p:tgtEl>
                                        <p:attrNameLst>
                                          <p:attrName>style.visibility</p:attrName>
                                        </p:attrNameLst>
                                      </p:cBhvr>
                                      <p:to>
                                        <p:strVal val="visible"/>
                                      </p:to>
                                    </p:set>
                                    <p:anim calcmode="lin" valueType="num">
                                      <p:cBhvr additive="base">
                                        <p:cTn id="7" dur="500" fill="hold"/>
                                        <p:tgtEl>
                                          <p:spTgt spid="25602"/>
                                        </p:tgtEl>
                                        <p:attrNameLst>
                                          <p:attrName>ppt_x</p:attrName>
                                        </p:attrNameLst>
                                      </p:cBhvr>
                                      <p:tavLst>
                                        <p:tav tm="0">
                                          <p:val>
                                            <p:strVal val="#ppt_x"/>
                                          </p:val>
                                        </p:tav>
                                        <p:tav tm="100000">
                                          <p:val>
                                            <p:strVal val="#ppt_x"/>
                                          </p:val>
                                        </p:tav>
                                      </p:tavLst>
                                    </p:anim>
                                    <p:anim calcmode="lin" valueType="num">
                                      <p:cBhvr additive="base">
                                        <p:cTn id="8" dur="500" fill="hold"/>
                                        <p:tgtEl>
                                          <p:spTgt spid="2560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5603"/>
                                        </p:tgtEl>
                                        <p:attrNameLst>
                                          <p:attrName>style.visibility</p:attrName>
                                        </p:attrNameLst>
                                      </p:cBhvr>
                                      <p:to>
                                        <p:strVal val="visible"/>
                                      </p:to>
                                    </p:set>
                                    <p:anim calcmode="lin" valueType="num">
                                      <p:cBhvr additive="base">
                                        <p:cTn id="12" dur="500" fill="hold"/>
                                        <p:tgtEl>
                                          <p:spTgt spid="25603"/>
                                        </p:tgtEl>
                                        <p:attrNameLst>
                                          <p:attrName>ppt_x</p:attrName>
                                        </p:attrNameLst>
                                      </p:cBhvr>
                                      <p:tavLst>
                                        <p:tav tm="0">
                                          <p:val>
                                            <p:strVal val="#ppt_x"/>
                                          </p:val>
                                        </p:tav>
                                        <p:tav tm="100000">
                                          <p:val>
                                            <p:strVal val="#ppt_x"/>
                                          </p:val>
                                        </p:tav>
                                      </p:tavLst>
                                    </p:anim>
                                    <p:anim calcmode="lin" valueType="num">
                                      <p:cBhvr additive="base">
                                        <p:cTn id="13" dur="500" fill="hold"/>
                                        <p:tgtEl>
                                          <p:spTgt spid="2560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25604"/>
                                        </p:tgtEl>
                                        <p:attrNameLst>
                                          <p:attrName>style.visibility</p:attrName>
                                        </p:attrNameLst>
                                      </p:cBhvr>
                                      <p:to>
                                        <p:strVal val="visible"/>
                                      </p:to>
                                    </p:set>
                                    <p:anim calcmode="lin" valueType="num">
                                      <p:cBhvr additive="base">
                                        <p:cTn id="17" dur="500" fill="hold"/>
                                        <p:tgtEl>
                                          <p:spTgt spid="25604"/>
                                        </p:tgtEl>
                                        <p:attrNameLst>
                                          <p:attrName>ppt_x</p:attrName>
                                        </p:attrNameLst>
                                      </p:cBhvr>
                                      <p:tavLst>
                                        <p:tav tm="0">
                                          <p:val>
                                            <p:strVal val="#ppt_x"/>
                                          </p:val>
                                        </p:tav>
                                        <p:tav tm="100000">
                                          <p:val>
                                            <p:strVal val="#ppt_x"/>
                                          </p:val>
                                        </p:tav>
                                      </p:tavLst>
                                    </p:anim>
                                    <p:anim calcmode="lin" valueType="num">
                                      <p:cBhvr additive="base">
                                        <p:cTn id="18" dur="500" fill="hold"/>
                                        <p:tgtEl>
                                          <p:spTgt spid="2560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25605"/>
                                        </p:tgtEl>
                                        <p:attrNameLst>
                                          <p:attrName>style.visibility</p:attrName>
                                        </p:attrNameLst>
                                      </p:cBhvr>
                                      <p:to>
                                        <p:strVal val="visible"/>
                                      </p:to>
                                    </p:set>
                                    <p:anim calcmode="lin" valueType="num">
                                      <p:cBhvr additive="base">
                                        <p:cTn id="22" dur="500" fill="hold"/>
                                        <p:tgtEl>
                                          <p:spTgt spid="25605"/>
                                        </p:tgtEl>
                                        <p:attrNameLst>
                                          <p:attrName>ppt_x</p:attrName>
                                        </p:attrNameLst>
                                      </p:cBhvr>
                                      <p:tavLst>
                                        <p:tav tm="0">
                                          <p:val>
                                            <p:strVal val="#ppt_x"/>
                                          </p:val>
                                        </p:tav>
                                        <p:tav tm="100000">
                                          <p:val>
                                            <p:strVal val="#ppt_x"/>
                                          </p:val>
                                        </p:tav>
                                      </p:tavLst>
                                    </p:anim>
                                    <p:anim calcmode="lin" valueType="num">
                                      <p:cBhvr additive="base">
                                        <p:cTn id="23" dur="500" fill="hold"/>
                                        <p:tgtEl>
                                          <p:spTgt spid="25605"/>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25606"/>
                                        </p:tgtEl>
                                        <p:attrNameLst>
                                          <p:attrName>style.visibility</p:attrName>
                                        </p:attrNameLst>
                                      </p:cBhvr>
                                      <p:to>
                                        <p:strVal val="visible"/>
                                      </p:to>
                                    </p:set>
                                    <p:anim calcmode="lin" valueType="num">
                                      <p:cBhvr additive="base">
                                        <p:cTn id="27" dur="500" fill="hold"/>
                                        <p:tgtEl>
                                          <p:spTgt spid="25606"/>
                                        </p:tgtEl>
                                        <p:attrNameLst>
                                          <p:attrName>ppt_x</p:attrName>
                                        </p:attrNameLst>
                                      </p:cBhvr>
                                      <p:tavLst>
                                        <p:tav tm="0">
                                          <p:val>
                                            <p:strVal val="#ppt_x"/>
                                          </p:val>
                                        </p:tav>
                                        <p:tav tm="100000">
                                          <p:val>
                                            <p:strVal val="#ppt_x"/>
                                          </p:val>
                                        </p:tav>
                                      </p:tavLst>
                                    </p:anim>
                                    <p:anim calcmode="lin" valueType="num">
                                      <p:cBhvr additive="base">
                                        <p:cTn id="28" dur="500" fill="hold"/>
                                        <p:tgtEl>
                                          <p:spTgt spid="25606"/>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5607"/>
                                        </p:tgtEl>
                                        <p:attrNameLst>
                                          <p:attrName>style.visibility</p:attrName>
                                        </p:attrNameLst>
                                      </p:cBhvr>
                                      <p:to>
                                        <p:strVal val="visible"/>
                                      </p:to>
                                    </p:set>
                                    <p:anim calcmode="lin" valueType="num">
                                      <p:cBhvr additive="base">
                                        <p:cTn id="32" dur="500" fill="hold"/>
                                        <p:tgtEl>
                                          <p:spTgt spid="25607"/>
                                        </p:tgtEl>
                                        <p:attrNameLst>
                                          <p:attrName>ppt_x</p:attrName>
                                        </p:attrNameLst>
                                      </p:cBhvr>
                                      <p:tavLst>
                                        <p:tav tm="0">
                                          <p:val>
                                            <p:strVal val="#ppt_x"/>
                                          </p:val>
                                        </p:tav>
                                        <p:tav tm="100000">
                                          <p:val>
                                            <p:strVal val="#ppt_x"/>
                                          </p:val>
                                        </p:tav>
                                      </p:tavLst>
                                    </p:anim>
                                    <p:anim calcmode="lin" valueType="num">
                                      <p:cBhvr additive="base">
                                        <p:cTn id="33" dur="500" fill="hold"/>
                                        <p:tgtEl>
                                          <p:spTgt spid="25607"/>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25609"/>
                                        </p:tgtEl>
                                        <p:attrNameLst>
                                          <p:attrName>style.visibility</p:attrName>
                                        </p:attrNameLst>
                                      </p:cBhvr>
                                      <p:to>
                                        <p:strVal val="visible"/>
                                      </p:to>
                                    </p:set>
                                    <p:anim calcmode="lin" valueType="num">
                                      <p:cBhvr additive="base">
                                        <p:cTn id="37" dur="500" fill="hold"/>
                                        <p:tgtEl>
                                          <p:spTgt spid="25609"/>
                                        </p:tgtEl>
                                        <p:attrNameLst>
                                          <p:attrName>ppt_x</p:attrName>
                                        </p:attrNameLst>
                                      </p:cBhvr>
                                      <p:tavLst>
                                        <p:tav tm="0">
                                          <p:val>
                                            <p:strVal val="#ppt_x"/>
                                          </p:val>
                                        </p:tav>
                                        <p:tav tm="100000">
                                          <p:val>
                                            <p:strVal val="#ppt_x"/>
                                          </p:val>
                                        </p:tav>
                                      </p:tavLst>
                                    </p:anim>
                                    <p:anim calcmode="lin" valueType="num">
                                      <p:cBhvr additive="base">
                                        <p:cTn id="38" dur="500" fill="hold"/>
                                        <p:tgtEl>
                                          <p:spTgt spid="25609"/>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5610"/>
                                        </p:tgtEl>
                                        <p:attrNameLst>
                                          <p:attrName>style.visibility</p:attrName>
                                        </p:attrNameLst>
                                      </p:cBhvr>
                                      <p:to>
                                        <p:strVal val="visible"/>
                                      </p:to>
                                    </p:set>
                                    <p:anim calcmode="lin" valueType="num">
                                      <p:cBhvr additive="base">
                                        <p:cTn id="42" dur="500" fill="hold"/>
                                        <p:tgtEl>
                                          <p:spTgt spid="25610"/>
                                        </p:tgtEl>
                                        <p:attrNameLst>
                                          <p:attrName>ppt_x</p:attrName>
                                        </p:attrNameLst>
                                      </p:cBhvr>
                                      <p:tavLst>
                                        <p:tav tm="0">
                                          <p:val>
                                            <p:strVal val="#ppt_x"/>
                                          </p:val>
                                        </p:tav>
                                        <p:tav tm="100000">
                                          <p:val>
                                            <p:strVal val="#ppt_x"/>
                                          </p:val>
                                        </p:tav>
                                      </p:tavLst>
                                    </p:anim>
                                    <p:anim calcmode="lin" valueType="num">
                                      <p:cBhvr additive="base">
                                        <p:cTn id="43" dur="500" fill="hold"/>
                                        <p:tgtEl>
                                          <p:spTgt spid="25610"/>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25611"/>
                                        </p:tgtEl>
                                        <p:attrNameLst>
                                          <p:attrName>style.visibility</p:attrName>
                                        </p:attrNameLst>
                                      </p:cBhvr>
                                      <p:to>
                                        <p:strVal val="visible"/>
                                      </p:to>
                                    </p:set>
                                    <p:anim calcmode="lin" valueType="num">
                                      <p:cBhvr additive="base">
                                        <p:cTn id="47" dur="500" fill="hold"/>
                                        <p:tgtEl>
                                          <p:spTgt spid="25611"/>
                                        </p:tgtEl>
                                        <p:attrNameLst>
                                          <p:attrName>ppt_x</p:attrName>
                                        </p:attrNameLst>
                                      </p:cBhvr>
                                      <p:tavLst>
                                        <p:tav tm="0">
                                          <p:val>
                                            <p:strVal val="#ppt_x"/>
                                          </p:val>
                                        </p:tav>
                                        <p:tav tm="100000">
                                          <p:val>
                                            <p:strVal val="#ppt_x"/>
                                          </p:val>
                                        </p:tav>
                                      </p:tavLst>
                                    </p:anim>
                                    <p:anim calcmode="lin" valueType="num">
                                      <p:cBhvr additive="base">
                                        <p:cTn id="48" dur="500" fill="hold"/>
                                        <p:tgtEl>
                                          <p:spTgt spid="25611"/>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25612"/>
                                        </p:tgtEl>
                                        <p:attrNameLst>
                                          <p:attrName>style.visibility</p:attrName>
                                        </p:attrNameLst>
                                      </p:cBhvr>
                                      <p:to>
                                        <p:strVal val="visible"/>
                                      </p:to>
                                    </p:set>
                                    <p:anim calcmode="lin" valueType="num">
                                      <p:cBhvr additive="base">
                                        <p:cTn id="52" dur="500" fill="hold"/>
                                        <p:tgtEl>
                                          <p:spTgt spid="25612"/>
                                        </p:tgtEl>
                                        <p:attrNameLst>
                                          <p:attrName>ppt_x</p:attrName>
                                        </p:attrNameLst>
                                      </p:cBhvr>
                                      <p:tavLst>
                                        <p:tav tm="0">
                                          <p:val>
                                            <p:strVal val="#ppt_x"/>
                                          </p:val>
                                        </p:tav>
                                        <p:tav tm="100000">
                                          <p:val>
                                            <p:strVal val="#ppt_x"/>
                                          </p:val>
                                        </p:tav>
                                      </p:tavLst>
                                    </p:anim>
                                    <p:anim calcmode="lin" valueType="num">
                                      <p:cBhvr additive="base">
                                        <p:cTn id="53" dur="500" fill="hold"/>
                                        <p:tgtEl>
                                          <p:spTgt spid="25612"/>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25613"/>
                                        </p:tgtEl>
                                        <p:attrNameLst>
                                          <p:attrName>style.visibility</p:attrName>
                                        </p:attrNameLst>
                                      </p:cBhvr>
                                      <p:to>
                                        <p:strVal val="visible"/>
                                      </p:to>
                                    </p:set>
                                    <p:anim calcmode="lin" valueType="num">
                                      <p:cBhvr additive="base">
                                        <p:cTn id="57" dur="500" fill="hold"/>
                                        <p:tgtEl>
                                          <p:spTgt spid="25613"/>
                                        </p:tgtEl>
                                        <p:attrNameLst>
                                          <p:attrName>ppt_x</p:attrName>
                                        </p:attrNameLst>
                                      </p:cBhvr>
                                      <p:tavLst>
                                        <p:tav tm="0">
                                          <p:val>
                                            <p:strVal val="#ppt_x"/>
                                          </p:val>
                                        </p:tav>
                                        <p:tav tm="100000">
                                          <p:val>
                                            <p:strVal val="#ppt_x"/>
                                          </p:val>
                                        </p:tav>
                                      </p:tavLst>
                                    </p:anim>
                                    <p:anim calcmode="lin" valueType="num">
                                      <p:cBhvr additive="base">
                                        <p:cTn id="58" dur="500" fill="hold"/>
                                        <p:tgtEl>
                                          <p:spTgt spid="25613"/>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2" presetClass="entr" presetSubtype="8" fill="hold" grpId="0" nodeType="afterEffect">
                                  <p:stCondLst>
                                    <p:cond delay="0"/>
                                  </p:stCondLst>
                                  <p:iterate type="wd">
                                    <p:tmPct val="10000"/>
                                  </p:iterate>
                                  <p:childTnLst>
                                    <p:set>
                                      <p:cBhvr>
                                        <p:cTn id="61" dur="1" fill="hold">
                                          <p:stCondLst>
                                            <p:cond delay="0"/>
                                          </p:stCondLst>
                                        </p:cTn>
                                        <p:tgtEl>
                                          <p:spTgt spid="25608"/>
                                        </p:tgtEl>
                                        <p:attrNameLst>
                                          <p:attrName>style.visibility</p:attrName>
                                        </p:attrNameLst>
                                      </p:cBhvr>
                                      <p:to>
                                        <p:strVal val="visible"/>
                                      </p:to>
                                    </p:set>
                                    <p:animEffect transition="in" filter="wipe(left)">
                                      <p:cBhvr>
                                        <p:cTn id="62" dur="300"/>
                                        <p:tgtEl>
                                          <p:spTgt spid="256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animBg="1"/>
      <p:bldP spid="25604" grpId="0" animBg="1"/>
      <p:bldP spid="25605" grpId="0" animBg="1"/>
      <p:bldP spid="25606" grpId="0" animBg="1"/>
      <p:bldP spid="25607" grpId="0" animBg="1"/>
      <p:bldP spid="25608" grpId="0"/>
      <p:bldP spid="25609" grpId="0"/>
      <p:bldP spid="25610" grpId="0"/>
      <p:bldP spid="25611" grpId="0"/>
      <p:bldP spid="25612" grpId="0"/>
      <p:bldP spid="2561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矩形 17"/>
          <p:cNvSpPr>
            <a:spLocks noChangeArrowheads="1"/>
          </p:cNvSpPr>
          <p:nvPr/>
        </p:nvSpPr>
        <p:spPr bwMode="auto">
          <a:xfrm>
            <a:off x="1262063" y="4365625"/>
            <a:ext cx="2206625" cy="441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200">
                <a:solidFill>
                  <a:srgbClr val="445469"/>
                </a:solidFill>
                <a:latin typeface="微软雅黑" panose="020B0503020204020204" pitchFamily="34" charset="-122"/>
                <a:ea typeface="微软雅黑" panose="020B0503020204020204" pitchFamily="34" charset="-122"/>
                <a:sym typeface="Arial" panose="020B0604020202020204" pitchFamily="34" charset="0"/>
              </a:rPr>
              <a:t>理清学生资助台账，方便管理与查询。</a:t>
            </a:r>
            <a:endParaRPr lang="en-US" altLang="zh-CN" sz="120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9939" name="矩形 19"/>
          <p:cNvSpPr>
            <a:spLocks noChangeArrowheads="1"/>
          </p:cNvSpPr>
          <p:nvPr/>
        </p:nvSpPr>
        <p:spPr bwMode="auto">
          <a:xfrm>
            <a:off x="3940175" y="4365625"/>
            <a:ext cx="2206625" cy="441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200">
                <a:solidFill>
                  <a:srgbClr val="445469"/>
                </a:solidFill>
                <a:latin typeface="微软雅黑" panose="020B0503020204020204" pitchFamily="34" charset="-122"/>
                <a:ea typeface="微软雅黑" panose="020B0503020204020204" pitchFamily="34" charset="-122"/>
                <a:sym typeface="Arial" panose="020B0604020202020204" pitchFamily="34" charset="0"/>
              </a:rPr>
              <a:t>记录一些重要的办公事项，使工作节点有据可查。</a:t>
            </a:r>
            <a:endParaRPr lang="en-US" altLang="zh-CN" sz="120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9940" name="矩形 21"/>
          <p:cNvSpPr>
            <a:spLocks noChangeArrowheads="1"/>
          </p:cNvSpPr>
          <p:nvPr/>
        </p:nvSpPr>
        <p:spPr bwMode="auto">
          <a:xfrm>
            <a:off x="6399213" y="4365625"/>
            <a:ext cx="2206625" cy="884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200">
                <a:solidFill>
                  <a:srgbClr val="445469"/>
                </a:solidFill>
                <a:latin typeface="微软雅黑" panose="020B0503020204020204" pitchFamily="34" charset="-122"/>
                <a:ea typeface="微软雅黑" panose="020B0503020204020204" pitchFamily="34" charset="-122"/>
                <a:sym typeface="Arial" panose="020B0604020202020204" pitchFamily="34" charset="0"/>
              </a:rPr>
              <a:t>学生资料匹配提前，更加有效地推进报名流程，消灭排队长龙现象，以及新分班班主任及任课老师得到学生的第一手资料。</a:t>
            </a:r>
            <a:endParaRPr lang="en-US" altLang="zh-CN" sz="120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9941" name="矩形 23"/>
          <p:cNvSpPr>
            <a:spLocks noChangeArrowheads="1"/>
          </p:cNvSpPr>
          <p:nvPr/>
        </p:nvSpPr>
        <p:spPr bwMode="auto">
          <a:xfrm>
            <a:off x="8975725" y="4365625"/>
            <a:ext cx="2206625" cy="441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spcBef>
                <a:spcPct val="20000"/>
              </a:spcBef>
            </a:pPr>
            <a:r>
              <a:rPr lang="zh-CN" altLang="en-US" sz="1200">
                <a:solidFill>
                  <a:srgbClr val="445469"/>
                </a:solidFill>
                <a:latin typeface="微软雅黑" panose="020B0503020204020204" pitchFamily="34" charset="-122"/>
                <a:ea typeface="微软雅黑" panose="020B0503020204020204" pitchFamily="34" charset="-122"/>
                <a:sym typeface="Arial" panose="020B0604020202020204" pitchFamily="34" charset="0"/>
              </a:rPr>
              <a:t>对于一些高频次的、零星的填报，可以进行移动化操作。</a:t>
            </a:r>
            <a:endParaRPr lang="en-US" altLang="zh-CN" sz="1200">
              <a:solidFill>
                <a:srgbClr val="445469"/>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 name="组合 1"/>
          <p:cNvGrpSpPr/>
          <p:nvPr/>
        </p:nvGrpSpPr>
        <p:grpSpPr bwMode="auto">
          <a:xfrm>
            <a:off x="1452880" y="2205038"/>
            <a:ext cx="2116138" cy="1627187"/>
            <a:chOff x="1438275" y="2205038"/>
            <a:chExt cx="2116138" cy="1627187"/>
          </a:xfrm>
        </p:grpSpPr>
        <p:pic>
          <p:nvPicPr>
            <p:cNvPr id="39953" name="Picture 2"/>
            <p:cNvPicPr>
              <a:picLocks noChangeAspect="1" noChangeArrowheads="1"/>
            </p:cNvPicPr>
            <p:nvPr/>
          </p:nvPicPr>
          <p:blipFill>
            <a:blip r:embed="rId1" cstate="screen"/>
            <a:srcRect/>
            <a:stretch>
              <a:fillRect/>
            </a:stretch>
          </p:blipFill>
          <p:spPr bwMode="auto">
            <a:xfrm>
              <a:off x="1441450" y="2205038"/>
              <a:ext cx="2112963" cy="1222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54" name="矩形 45"/>
            <p:cNvSpPr>
              <a:spLocks noChangeArrowheads="1"/>
            </p:cNvSpPr>
            <p:nvPr/>
          </p:nvSpPr>
          <p:spPr bwMode="auto">
            <a:xfrm>
              <a:off x="1438275" y="3427413"/>
              <a:ext cx="2116138" cy="404812"/>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FFFFFF"/>
                  </a:solidFill>
                  <a:latin typeface="Arial" panose="020B0604020202020204" pitchFamily="34" charset="0"/>
                  <a:ea typeface="微软雅黑" panose="020B0503020204020204" pitchFamily="34" charset="-122"/>
                </a:rPr>
                <a:t>学生资助台账</a:t>
              </a:r>
              <a:endParaRPr lang="zh-CN" altLang="en-US">
                <a:solidFill>
                  <a:srgbClr val="FFFFFF"/>
                </a:solidFill>
                <a:latin typeface="Arial" panose="020B0604020202020204" pitchFamily="34" charset="0"/>
                <a:ea typeface="微软雅黑" panose="020B0503020204020204" pitchFamily="34" charset="-122"/>
              </a:endParaRPr>
            </a:p>
          </p:txBody>
        </p:sp>
      </p:grpSp>
      <p:grpSp>
        <p:nvGrpSpPr>
          <p:cNvPr id="4" name="组合 3"/>
          <p:cNvGrpSpPr/>
          <p:nvPr/>
        </p:nvGrpSpPr>
        <p:grpSpPr bwMode="auto">
          <a:xfrm>
            <a:off x="6356350" y="2205038"/>
            <a:ext cx="2120900" cy="1627187"/>
            <a:chOff x="6356350" y="2205038"/>
            <a:chExt cx="2120900" cy="1627187"/>
          </a:xfrm>
        </p:grpSpPr>
        <p:pic>
          <p:nvPicPr>
            <p:cNvPr id="39951" name="Picture 3"/>
            <p:cNvPicPr>
              <a:picLocks noChangeAspect="1" noChangeArrowheads="1"/>
            </p:cNvPicPr>
            <p:nvPr/>
          </p:nvPicPr>
          <p:blipFill>
            <a:blip r:embed="rId2" cstate="screen"/>
            <a:srcRect/>
            <a:stretch>
              <a:fillRect/>
            </a:stretch>
          </p:blipFill>
          <p:spPr bwMode="auto">
            <a:xfrm>
              <a:off x="6356350" y="2205038"/>
              <a:ext cx="2120900" cy="1222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52" name="矩形 50"/>
            <p:cNvSpPr>
              <a:spLocks noChangeArrowheads="1"/>
            </p:cNvSpPr>
            <p:nvPr/>
          </p:nvSpPr>
          <p:spPr bwMode="auto">
            <a:xfrm>
              <a:off x="6359525" y="3427413"/>
              <a:ext cx="2117725" cy="404812"/>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FFFFFF"/>
                  </a:solidFill>
                  <a:latin typeface="Arial" panose="020B0604020202020204" pitchFamily="34" charset="0"/>
                  <a:ea typeface="微软雅黑" panose="020B0503020204020204" pitchFamily="34" charset="-122"/>
                </a:rPr>
                <a:t>学生报名检录</a:t>
              </a:r>
              <a:endParaRPr lang="zh-CN" altLang="en-US">
                <a:solidFill>
                  <a:srgbClr val="FFFFFF"/>
                </a:solidFill>
                <a:latin typeface="Arial" panose="020B0604020202020204" pitchFamily="34" charset="0"/>
                <a:ea typeface="微软雅黑" panose="020B0503020204020204" pitchFamily="34" charset="-122"/>
              </a:endParaRPr>
            </a:p>
          </p:txBody>
        </p:sp>
      </p:grpSp>
      <p:grpSp>
        <p:nvGrpSpPr>
          <p:cNvPr id="3" name="组合 2"/>
          <p:cNvGrpSpPr/>
          <p:nvPr/>
        </p:nvGrpSpPr>
        <p:grpSpPr bwMode="auto">
          <a:xfrm>
            <a:off x="3906838" y="2214563"/>
            <a:ext cx="2116137" cy="1617662"/>
            <a:chOff x="3906838" y="2214563"/>
            <a:chExt cx="2116137" cy="1617662"/>
          </a:xfrm>
        </p:grpSpPr>
        <p:pic>
          <p:nvPicPr>
            <p:cNvPr id="39949" name="Picture 4"/>
            <p:cNvPicPr>
              <a:picLocks noChangeAspect="1" noChangeArrowheads="1"/>
            </p:cNvPicPr>
            <p:nvPr/>
          </p:nvPicPr>
          <p:blipFill>
            <a:blip r:embed="rId3" cstate="screen"/>
            <a:srcRect/>
            <a:stretch>
              <a:fillRect/>
            </a:stretch>
          </p:blipFill>
          <p:spPr bwMode="auto">
            <a:xfrm>
              <a:off x="3911600" y="2214563"/>
              <a:ext cx="2111375" cy="1212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2" name="矩形 51"/>
            <p:cNvSpPr>
              <a:spLocks noChangeArrowheads="1"/>
            </p:cNvSpPr>
            <p:nvPr/>
          </p:nvSpPr>
          <p:spPr bwMode="auto">
            <a:xfrm>
              <a:off x="3906838" y="3427413"/>
              <a:ext cx="2116137" cy="404812"/>
            </a:xfrm>
            <a:prstGeom prst="rect">
              <a:avLst/>
            </a:prstGeom>
            <a:solidFill>
              <a:srgbClr val="C00000"/>
            </a:solidFill>
            <a:ln>
              <a:noFill/>
            </a:ln>
          </p:spPr>
          <p:txBody>
            <a:bodyPr anchor="ctr"/>
            <a:lstStyle/>
            <a:p>
              <a:pPr algn="ctr" defTabSz="1374775" eaLnBrk="1" hangingPunct="1">
                <a:defRPr/>
              </a:pPr>
              <a:r>
                <a:rPr lang="zh-CN" altLang="en-US" dirty="0">
                  <a:solidFill>
                    <a:srgbClr val="FFFFFF"/>
                  </a:solidFill>
                  <a:latin typeface="Arial" panose="020B0604020202020204" pitchFamily="34" charset="0"/>
                  <a:ea typeface="微软雅黑" panose="020B0503020204020204" pitchFamily="34" charset="-122"/>
                </a:rPr>
                <a:t>日常办公台账</a:t>
              </a:r>
              <a:endParaRPr lang="zh-CN" altLang="en-US" dirty="0">
                <a:solidFill>
                  <a:srgbClr val="FFFFFF"/>
                </a:solidFill>
                <a:latin typeface="Arial" panose="020B0604020202020204" pitchFamily="34" charset="0"/>
                <a:ea typeface="微软雅黑" panose="020B0503020204020204" pitchFamily="34" charset="-122"/>
              </a:endParaRPr>
            </a:p>
          </p:txBody>
        </p:sp>
      </p:grpSp>
      <p:grpSp>
        <p:nvGrpSpPr>
          <p:cNvPr id="5" name="组合 4"/>
          <p:cNvGrpSpPr/>
          <p:nvPr/>
        </p:nvGrpSpPr>
        <p:grpSpPr bwMode="auto">
          <a:xfrm>
            <a:off x="8829675" y="2214563"/>
            <a:ext cx="2116138" cy="1617662"/>
            <a:chOff x="8829675" y="2214563"/>
            <a:chExt cx="2116138" cy="1617662"/>
          </a:xfrm>
        </p:grpSpPr>
        <p:pic>
          <p:nvPicPr>
            <p:cNvPr id="39947" name="Picture 5"/>
            <p:cNvPicPr>
              <a:picLocks noChangeAspect="1" noChangeArrowheads="1"/>
            </p:cNvPicPr>
            <p:nvPr/>
          </p:nvPicPr>
          <p:blipFill>
            <a:blip r:embed="rId4" cstate="screen"/>
            <a:srcRect/>
            <a:stretch>
              <a:fillRect/>
            </a:stretch>
          </p:blipFill>
          <p:spPr bwMode="auto">
            <a:xfrm>
              <a:off x="8832850" y="2214563"/>
              <a:ext cx="2112963" cy="1212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 name="矩形 52"/>
            <p:cNvSpPr>
              <a:spLocks noChangeArrowheads="1"/>
            </p:cNvSpPr>
            <p:nvPr/>
          </p:nvSpPr>
          <p:spPr bwMode="auto">
            <a:xfrm>
              <a:off x="8829675" y="3427413"/>
              <a:ext cx="2116138" cy="404812"/>
            </a:xfrm>
            <a:prstGeom prst="rect">
              <a:avLst/>
            </a:prstGeom>
            <a:solidFill>
              <a:srgbClr val="C00000"/>
            </a:solidFill>
            <a:ln>
              <a:noFill/>
            </a:ln>
          </p:spPr>
          <p:txBody>
            <a:bodyPr anchor="ctr"/>
            <a:lstStyle/>
            <a:p>
              <a:pPr algn="ctr" defTabSz="1374775" eaLnBrk="1" hangingPunct="1">
                <a:defRPr/>
              </a:pPr>
              <a:r>
                <a:rPr lang="zh-CN" altLang="en-US" dirty="0">
                  <a:solidFill>
                    <a:srgbClr val="FFFFFF"/>
                  </a:solidFill>
                  <a:latin typeface="Arial" panose="020B0604020202020204" pitchFamily="34" charset="0"/>
                  <a:ea typeface="微软雅黑" panose="020B0503020204020204" pitchFamily="34" charset="-122"/>
                </a:rPr>
                <a:t>数据移动填报</a:t>
              </a:r>
              <a:endParaRPr lang="zh-CN" altLang="en-US" dirty="0">
                <a:solidFill>
                  <a:srgbClr val="FFFFFF"/>
                </a:solidFill>
                <a:latin typeface="Arial" panose="020B0604020202020204" pitchFamily="34" charset="0"/>
                <a:ea typeface="微软雅黑" panose="020B0503020204020204" pitchFamily="34" charset="-122"/>
              </a:endParaRPr>
            </a:p>
          </p:txBody>
        </p:sp>
      </p:grpSp>
      <p:sp>
        <p:nvSpPr>
          <p:cNvPr id="57"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魔方网表的应用展示</a:t>
            </a:r>
            <a:endParaRPr sz="2400" b="1" kern="1200" dirty="0">
              <a:solidFill>
                <a:srgbClr val="445469"/>
              </a:solidFill>
              <a:latin typeface="Arial" panose="020B0604020202020204" pitchFamily="34" charset="0"/>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9938"/>
                                        </p:tgtEl>
                                        <p:attrNameLst>
                                          <p:attrName>style.visibility</p:attrName>
                                        </p:attrNameLst>
                                      </p:cBhvr>
                                      <p:to>
                                        <p:strVal val="visible"/>
                                      </p:to>
                                    </p:set>
                                    <p:anim calcmode="lin" valueType="num">
                                      <p:cBhvr additive="base">
                                        <p:cTn id="12" dur="500" fill="hold"/>
                                        <p:tgtEl>
                                          <p:spTgt spid="39938"/>
                                        </p:tgtEl>
                                        <p:attrNameLst>
                                          <p:attrName>ppt_x</p:attrName>
                                        </p:attrNameLst>
                                      </p:cBhvr>
                                      <p:tavLst>
                                        <p:tav tm="0">
                                          <p:val>
                                            <p:strVal val="#ppt_x"/>
                                          </p:val>
                                        </p:tav>
                                        <p:tav tm="100000">
                                          <p:val>
                                            <p:strVal val="#ppt_x"/>
                                          </p:val>
                                        </p:tav>
                                      </p:tavLst>
                                    </p:anim>
                                    <p:anim calcmode="lin" valueType="num">
                                      <p:cBhvr additive="base">
                                        <p:cTn id="13" dur="500" fill="hold"/>
                                        <p:tgtEl>
                                          <p:spTgt spid="3993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39939"/>
                                        </p:tgtEl>
                                        <p:attrNameLst>
                                          <p:attrName>style.visibility</p:attrName>
                                        </p:attrNameLst>
                                      </p:cBhvr>
                                      <p:to>
                                        <p:strVal val="visible"/>
                                      </p:to>
                                    </p:set>
                                    <p:anim calcmode="lin" valueType="num">
                                      <p:cBhvr additive="base">
                                        <p:cTn id="22" dur="500" fill="hold"/>
                                        <p:tgtEl>
                                          <p:spTgt spid="39939"/>
                                        </p:tgtEl>
                                        <p:attrNameLst>
                                          <p:attrName>ppt_x</p:attrName>
                                        </p:attrNameLst>
                                      </p:cBhvr>
                                      <p:tavLst>
                                        <p:tav tm="0">
                                          <p:val>
                                            <p:strVal val="#ppt_x"/>
                                          </p:val>
                                        </p:tav>
                                        <p:tav tm="100000">
                                          <p:val>
                                            <p:strVal val="#ppt_x"/>
                                          </p:val>
                                        </p:tav>
                                      </p:tavLst>
                                    </p:anim>
                                    <p:anim calcmode="lin" valueType="num">
                                      <p:cBhvr additive="base">
                                        <p:cTn id="23" dur="500" fill="hold"/>
                                        <p:tgtEl>
                                          <p:spTgt spid="3993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39940"/>
                                        </p:tgtEl>
                                        <p:attrNameLst>
                                          <p:attrName>style.visibility</p:attrName>
                                        </p:attrNameLst>
                                      </p:cBhvr>
                                      <p:to>
                                        <p:strVal val="visible"/>
                                      </p:to>
                                    </p:set>
                                    <p:anim calcmode="lin" valueType="num">
                                      <p:cBhvr additive="base">
                                        <p:cTn id="32" dur="500" fill="hold"/>
                                        <p:tgtEl>
                                          <p:spTgt spid="39940"/>
                                        </p:tgtEl>
                                        <p:attrNameLst>
                                          <p:attrName>ppt_x</p:attrName>
                                        </p:attrNameLst>
                                      </p:cBhvr>
                                      <p:tavLst>
                                        <p:tav tm="0">
                                          <p:val>
                                            <p:strVal val="#ppt_x"/>
                                          </p:val>
                                        </p:tav>
                                        <p:tav tm="100000">
                                          <p:val>
                                            <p:strVal val="#ppt_x"/>
                                          </p:val>
                                        </p:tav>
                                      </p:tavLst>
                                    </p:anim>
                                    <p:anim calcmode="lin" valueType="num">
                                      <p:cBhvr additive="base">
                                        <p:cTn id="33" dur="500" fill="hold"/>
                                        <p:tgtEl>
                                          <p:spTgt spid="39940"/>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ppt_x"/>
                                          </p:val>
                                        </p:tav>
                                        <p:tav tm="100000">
                                          <p:val>
                                            <p:strVal val="#ppt_x"/>
                                          </p:val>
                                        </p:tav>
                                      </p:tavLst>
                                    </p:anim>
                                    <p:anim calcmode="lin" valueType="num">
                                      <p:cBhvr additive="base">
                                        <p:cTn id="38" dur="500" fill="hold"/>
                                        <p:tgtEl>
                                          <p:spTgt spid="5"/>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39941"/>
                                        </p:tgtEl>
                                        <p:attrNameLst>
                                          <p:attrName>style.visibility</p:attrName>
                                        </p:attrNameLst>
                                      </p:cBhvr>
                                      <p:to>
                                        <p:strVal val="visible"/>
                                      </p:to>
                                    </p:set>
                                    <p:anim calcmode="lin" valueType="num">
                                      <p:cBhvr additive="base">
                                        <p:cTn id="42" dur="500" fill="hold"/>
                                        <p:tgtEl>
                                          <p:spTgt spid="39941"/>
                                        </p:tgtEl>
                                        <p:attrNameLst>
                                          <p:attrName>ppt_x</p:attrName>
                                        </p:attrNameLst>
                                      </p:cBhvr>
                                      <p:tavLst>
                                        <p:tav tm="0">
                                          <p:val>
                                            <p:strVal val="#ppt_x"/>
                                          </p:val>
                                        </p:tav>
                                        <p:tav tm="100000">
                                          <p:val>
                                            <p:strVal val="#ppt_x"/>
                                          </p:val>
                                        </p:tav>
                                      </p:tavLst>
                                    </p:anim>
                                    <p:anim calcmode="lin" valueType="num">
                                      <p:cBhvr additive="base">
                                        <p:cTn id="43" dur="500" fill="hold"/>
                                        <p:tgtEl>
                                          <p:spTgt spid="399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p:bldP spid="39939" grpId="0"/>
      <p:bldP spid="39940" grpId="0"/>
      <p:bldP spid="3994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Freeform 5"/>
          <p:cNvSpPr>
            <a:spLocks noChangeArrowheads="1"/>
          </p:cNvSpPr>
          <p:nvPr/>
        </p:nvSpPr>
        <p:spPr bwMode="auto">
          <a:xfrm>
            <a:off x="4743450" y="1622425"/>
            <a:ext cx="5214938" cy="539750"/>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43" name="Oval 14"/>
          <p:cNvSpPr>
            <a:spLocks noChangeArrowheads="1"/>
          </p:cNvSpPr>
          <p:nvPr/>
        </p:nvSpPr>
        <p:spPr bwMode="auto">
          <a:xfrm>
            <a:off x="1081088" y="2325688"/>
            <a:ext cx="2473325" cy="2417762"/>
          </a:xfrm>
          <a:prstGeom prst="ellipse">
            <a:avLst/>
          </a:prstGeom>
          <a:solidFill>
            <a:srgbClr val="0070C0"/>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tIns="45718" rIns="0" bIns="45718" anchor="ctr"/>
          <a:lstStyle/>
          <a:p>
            <a:pPr algn="ctr">
              <a:defRPr/>
            </a:pPr>
            <a:endParaRPr lang="zh-CN" altLang="zh-CN" dirty="0">
              <a:solidFill>
                <a:schemeClr val="bg1"/>
              </a:solidFill>
              <a:latin typeface="微软雅黑" panose="020B0503020204020204" pitchFamily="34" charset="-122"/>
              <a:ea typeface="微软雅黑" panose="020B0503020204020204" pitchFamily="34" charset="-122"/>
              <a:sym typeface="黑体" panose="02010609060101010101" pitchFamily="49" charset="-122"/>
            </a:endParaRPr>
          </a:p>
        </p:txBody>
      </p:sp>
      <p:sp>
        <p:nvSpPr>
          <p:cNvPr id="41988" name="Freeform 15"/>
          <p:cNvSpPr>
            <a:spLocks noEditPoints="1" noChangeArrowheads="1"/>
          </p:cNvSpPr>
          <p:nvPr/>
        </p:nvSpPr>
        <p:spPr bwMode="auto">
          <a:xfrm>
            <a:off x="1779588" y="2619375"/>
            <a:ext cx="1195387" cy="1068388"/>
          </a:xfrm>
          <a:custGeom>
            <a:avLst/>
            <a:gdLst>
              <a:gd name="T0" fmla="*/ 2147483647 w 1910"/>
              <a:gd name="T1" fmla="*/ 2147483647 h 1774"/>
              <a:gd name="T2" fmla="*/ 2147483647 w 1910"/>
              <a:gd name="T3" fmla="*/ 2147483647 h 1774"/>
              <a:gd name="T4" fmla="*/ 2147483647 w 1910"/>
              <a:gd name="T5" fmla="*/ 2147483647 h 1774"/>
              <a:gd name="T6" fmla="*/ 2147483647 w 1910"/>
              <a:gd name="T7" fmla="*/ 2147483647 h 1774"/>
              <a:gd name="T8" fmla="*/ 2147483647 w 1910"/>
              <a:gd name="T9" fmla="*/ 873387918 h 1774"/>
              <a:gd name="T10" fmla="*/ 2147483647 w 1910"/>
              <a:gd name="T11" fmla="*/ 2147483647 h 1774"/>
              <a:gd name="T12" fmla="*/ 2147483647 w 1910"/>
              <a:gd name="T13" fmla="*/ 2147483647 h 1774"/>
              <a:gd name="T14" fmla="*/ 2147483647 w 1910"/>
              <a:gd name="T15" fmla="*/ 2147483647 h 1774"/>
              <a:gd name="T16" fmla="*/ 2147483647 w 1910"/>
              <a:gd name="T17" fmla="*/ 2147483647 h 1774"/>
              <a:gd name="T18" fmla="*/ 2147483647 w 1910"/>
              <a:gd name="T19" fmla="*/ 2147483647 h 1774"/>
              <a:gd name="T20" fmla="*/ 2147483647 w 1910"/>
              <a:gd name="T21" fmla="*/ 2147483647 h 1774"/>
              <a:gd name="T22" fmla="*/ 2147483647 w 1910"/>
              <a:gd name="T23" fmla="*/ 2147483647 h 1774"/>
              <a:gd name="T24" fmla="*/ 2147483647 w 1910"/>
              <a:gd name="T25" fmla="*/ 2147483647 h 1774"/>
              <a:gd name="T26" fmla="*/ 2147483647 w 1910"/>
              <a:gd name="T27" fmla="*/ 2147483647 h 1774"/>
              <a:gd name="T28" fmla="*/ 2147483647 w 1910"/>
              <a:gd name="T29" fmla="*/ 2147483647 h 1774"/>
              <a:gd name="T30" fmla="*/ 2147483647 w 1910"/>
              <a:gd name="T31" fmla="*/ 2147483647 h 1774"/>
              <a:gd name="T32" fmla="*/ 2147483647 w 1910"/>
              <a:gd name="T33" fmla="*/ 2147483647 h 1774"/>
              <a:gd name="T34" fmla="*/ 2147483647 w 1910"/>
              <a:gd name="T35" fmla="*/ 2147483647 h 1774"/>
              <a:gd name="T36" fmla="*/ 2147483647 w 1910"/>
              <a:gd name="T37" fmla="*/ 2147483647 h 1774"/>
              <a:gd name="T38" fmla="*/ 2147483647 w 1910"/>
              <a:gd name="T39" fmla="*/ 2147483647 h 1774"/>
              <a:gd name="T40" fmla="*/ 2147483647 w 1910"/>
              <a:gd name="T41" fmla="*/ 2147483647 h 1774"/>
              <a:gd name="T42" fmla="*/ 2147483647 w 1910"/>
              <a:gd name="T43" fmla="*/ 2147483647 h 1774"/>
              <a:gd name="T44" fmla="*/ 2147483647 w 1910"/>
              <a:gd name="T45" fmla="*/ 2147483647 h 1774"/>
              <a:gd name="T46" fmla="*/ 2147483647 w 1910"/>
              <a:gd name="T47" fmla="*/ 2147483647 h 1774"/>
              <a:gd name="T48" fmla="*/ 2147483647 w 1910"/>
              <a:gd name="T49" fmla="*/ 2147483647 h 1774"/>
              <a:gd name="T50" fmla="*/ 2147483647 w 1910"/>
              <a:gd name="T51" fmla="*/ 2147483647 h 1774"/>
              <a:gd name="T52" fmla="*/ 2147483647 w 1910"/>
              <a:gd name="T53" fmla="*/ 2147483647 h 1774"/>
              <a:gd name="T54" fmla="*/ 2147483647 w 1910"/>
              <a:gd name="T55" fmla="*/ 2147483647 h 1774"/>
              <a:gd name="T56" fmla="*/ 2147483647 w 1910"/>
              <a:gd name="T57" fmla="*/ 2147483647 h 1774"/>
              <a:gd name="T58" fmla="*/ 2147483647 w 1910"/>
              <a:gd name="T59" fmla="*/ 2147483647 h 1774"/>
              <a:gd name="T60" fmla="*/ 2147483647 w 1910"/>
              <a:gd name="T61" fmla="*/ 2147483647 h 1774"/>
              <a:gd name="T62" fmla="*/ 2147483647 w 1910"/>
              <a:gd name="T63" fmla="*/ 2147483647 h 1774"/>
              <a:gd name="T64" fmla="*/ 0 w 1910"/>
              <a:gd name="T65" fmla="*/ 2147483647 h 1774"/>
              <a:gd name="T66" fmla="*/ 2147483647 w 1910"/>
              <a:gd name="T67" fmla="*/ 2147483647 h 1774"/>
              <a:gd name="T68" fmla="*/ 2147483647 w 1910"/>
              <a:gd name="T69" fmla="*/ 2147483647 h 1774"/>
              <a:gd name="T70" fmla="*/ 2147483647 w 1910"/>
              <a:gd name="T71" fmla="*/ 2147483647 h 1774"/>
              <a:gd name="T72" fmla="*/ 2147483647 w 1910"/>
              <a:gd name="T73" fmla="*/ 2147483647 h 1774"/>
              <a:gd name="T74" fmla="*/ 2147483647 w 1910"/>
              <a:gd name="T75" fmla="*/ 2147483647 h 1774"/>
              <a:gd name="T76" fmla="*/ 2147483647 w 1910"/>
              <a:gd name="T77" fmla="*/ 2147483647 h 177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910"/>
              <a:gd name="T118" fmla="*/ 0 h 1774"/>
              <a:gd name="T119" fmla="*/ 1910 w 1910"/>
              <a:gd name="T120" fmla="*/ 1774 h 177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910" h="1774">
                <a:moveTo>
                  <a:pt x="848" y="1550"/>
                </a:moveTo>
                <a:lnTo>
                  <a:pt x="1051" y="1550"/>
                </a:lnTo>
                <a:lnTo>
                  <a:pt x="1122" y="1668"/>
                </a:lnTo>
                <a:lnTo>
                  <a:pt x="788" y="1668"/>
                </a:lnTo>
                <a:lnTo>
                  <a:pt x="848" y="1550"/>
                </a:lnTo>
                <a:close/>
                <a:moveTo>
                  <a:pt x="535" y="59"/>
                </a:moveTo>
                <a:lnTo>
                  <a:pt x="584" y="90"/>
                </a:lnTo>
                <a:cubicBezTo>
                  <a:pt x="587" y="92"/>
                  <a:pt x="589" y="93"/>
                  <a:pt x="591" y="95"/>
                </a:cubicBezTo>
                <a:lnTo>
                  <a:pt x="1031" y="39"/>
                </a:lnTo>
                <a:cubicBezTo>
                  <a:pt x="1020" y="15"/>
                  <a:pt x="994" y="0"/>
                  <a:pt x="963" y="4"/>
                </a:cubicBezTo>
                <a:lnTo>
                  <a:pt x="535" y="59"/>
                </a:lnTo>
                <a:close/>
                <a:moveTo>
                  <a:pt x="477" y="72"/>
                </a:moveTo>
                <a:lnTo>
                  <a:pt x="560" y="125"/>
                </a:lnTo>
                <a:cubicBezTo>
                  <a:pt x="572" y="133"/>
                  <a:pt x="582" y="155"/>
                  <a:pt x="582" y="175"/>
                </a:cubicBezTo>
                <a:lnTo>
                  <a:pt x="582" y="937"/>
                </a:lnTo>
                <a:cubicBezTo>
                  <a:pt x="582" y="957"/>
                  <a:pt x="572" y="966"/>
                  <a:pt x="560" y="959"/>
                </a:cubicBezTo>
                <a:lnTo>
                  <a:pt x="477" y="906"/>
                </a:lnTo>
                <a:cubicBezTo>
                  <a:pt x="464" y="898"/>
                  <a:pt x="454" y="875"/>
                  <a:pt x="454" y="856"/>
                </a:cubicBezTo>
                <a:lnTo>
                  <a:pt x="454" y="93"/>
                </a:lnTo>
                <a:cubicBezTo>
                  <a:pt x="454" y="74"/>
                  <a:pt x="464" y="64"/>
                  <a:pt x="477" y="72"/>
                </a:cubicBezTo>
                <a:close/>
                <a:moveTo>
                  <a:pt x="820" y="308"/>
                </a:moveTo>
                <a:lnTo>
                  <a:pt x="869" y="340"/>
                </a:lnTo>
                <a:cubicBezTo>
                  <a:pt x="872" y="341"/>
                  <a:pt x="874" y="343"/>
                  <a:pt x="877" y="345"/>
                </a:cubicBezTo>
                <a:lnTo>
                  <a:pt x="1316" y="289"/>
                </a:lnTo>
                <a:cubicBezTo>
                  <a:pt x="1305" y="264"/>
                  <a:pt x="1279" y="250"/>
                  <a:pt x="1249" y="253"/>
                </a:cubicBezTo>
                <a:lnTo>
                  <a:pt x="820" y="308"/>
                </a:lnTo>
                <a:close/>
                <a:moveTo>
                  <a:pt x="762" y="322"/>
                </a:moveTo>
                <a:lnTo>
                  <a:pt x="845" y="375"/>
                </a:lnTo>
                <a:cubicBezTo>
                  <a:pt x="857" y="382"/>
                  <a:pt x="867" y="405"/>
                  <a:pt x="867" y="424"/>
                </a:cubicBezTo>
                <a:lnTo>
                  <a:pt x="867" y="1187"/>
                </a:lnTo>
                <a:cubicBezTo>
                  <a:pt x="867" y="1206"/>
                  <a:pt x="857" y="1216"/>
                  <a:pt x="845" y="1208"/>
                </a:cubicBezTo>
                <a:lnTo>
                  <a:pt x="762" y="1155"/>
                </a:lnTo>
                <a:cubicBezTo>
                  <a:pt x="750" y="1147"/>
                  <a:pt x="740" y="1125"/>
                  <a:pt x="740" y="1105"/>
                </a:cubicBezTo>
                <a:lnTo>
                  <a:pt x="740" y="343"/>
                </a:lnTo>
                <a:cubicBezTo>
                  <a:pt x="740" y="323"/>
                  <a:pt x="750" y="314"/>
                  <a:pt x="762" y="322"/>
                </a:cubicBezTo>
                <a:close/>
                <a:moveTo>
                  <a:pt x="908" y="408"/>
                </a:moveTo>
                <a:lnTo>
                  <a:pt x="1368" y="349"/>
                </a:lnTo>
                <a:cubicBezTo>
                  <a:pt x="1407" y="344"/>
                  <a:pt x="1440" y="370"/>
                  <a:pt x="1440" y="408"/>
                </a:cubicBezTo>
                <a:lnTo>
                  <a:pt x="1440" y="1064"/>
                </a:lnTo>
                <a:cubicBezTo>
                  <a:pt x="1440" y="1102"/>
                  <a:pt x="1407" y="1137"/>
                  <a:pt x="1368" y="1142"/>
                </a:cubicBezTo>
                <a:lnTo>
                  <a:pt x="908" y="1201"/>
                </a:lnTo>
                <a:lnTo>
                  <a:pt x="908" y="408"/>
                </a:lnTo>
                <a:close/>
                <a:moveTo>
                  <a:pt x="996" y="515"/>
                </a:moveTo>
                <a:lnTo>
                  <a:pt x="1356" y="469"/>
                </a:lnTo>
                <a:lnTo>
                  <a:pt x="1356" y="631"/>
                </a:lnTo>
                <a:lnTo>
                  <a:pt x="996" y="677"/>
                </a:lnTo>
                <a:lnTo>
                  <a:pt x="996" y="515"/>
                </a:lnTo>
                <a:close/>
                <a:moveTo>
                  <a:pt x="622" y="158"/>
                </a:moveTo>
                <a:lnTo>
                  <a:pt x="1082" y="99"/>
                </a:lnTo>
                <a:cubicBezTo>
                  <a:pt x="1122" y="94"/>
                  <a:pt x="1155" y="121"/>
                  <a:pt x="1155" y="158"/>
                </a:cubicBezTo>
                <a:lnTo>
                  <a:pt x="1155" y="177"/>
                </a:lnTo>
                <a:lnTo>
                  <a:pt x="719" y="233"/>
                </a:lnTo>
                <a:cubicBezTo>
                  <a:pt x="688" y="242"/>
                  <a:pt x="676" y="262"/>
                  <a:pt x="677" y="303"/>
                </a:cubicBezTo>
                <a:lnTo>
                  <a:pt x="677" y="944"/>
                </a:lnTo>
                <a:lnTo>
                  <a:pt x="622" y="951"/>
                </a:lnTo>
                <a:lnTo>
                  <a:pt x="622" y="158"/>
                </a:lnTo>
                <a:close/>
                <a:moveTo>
                  <a:pt x="286" y="530"/>
                </a:moveTo>
                <a:lnTo>
                  <a:pt x="378" y="530"/>
                </a:lnTo>
                <a:lnTo>
                  <a:pt x="378" y="381"/>
                </a:lnTo>
                <a:lnTo>
                  <a:pt x="293" y="381"/>
                </a:lnTo>
                <a:cubicBezTo>
                  <a:pt x="215" y="381"/>
                  <a:pt x="152" y="445"/>
                  <a:pt x="152" y="523"/>
                </a:cubicBezTo>
                <a:lnTo>
                  <a:pt x="152" y="1314"/>
                </a:lnTo>
                <a:cubicBezTo>
                  <a:pt x="152" y="1378"/>
                  <a:pt x="195" y="1433"/>
                  <a:pt x="254" y="1450"/>
                </a:cubicBezTo>
                <a:lnTo>
                  <a:pt x="0" y="1651"/>
                </a:lnTo>
                <a:lnTo>
                  <a:pt x="0" y="1774"/>
                </a:lnTo>
                <a:lnTo>
                  <a:pt x="1910" y="1774"/>
                </a:lnTo>
                <a:lnTo>
                  <a:pt x="1910" y="1651"/>
                </a:lnTo>
                <a:lnTo>
                  <a:pt x="1638" y="1452"/>
                </a:lnTo>
                <a:cubicBezTo>
                  <a:pt x="1701" y="1438"/>
                  <a:pt x="1748" y="1381"/>
                  <a:pt x="1748" y="1314"/>
                </a:cubicBezTo>
                <a:lnTo>
                  <a:pt x="1748" y="523"/>
                </a:lnTo>
                <a:cubicBezTo>
                  <a:pt x="1748" y="445"/>
                  <a:pt x="1685" y="381"/>
                  <a:pt x="1607" y="381"/>
                </a:cubicBezTo>
                <a:lnTo>
                  <a:pt x="1523" y="381"/>
                </a:lnTo>
                <a:lnTo>
                  <a:pt x="1523" y="530"/>
                </a:lnTo>
                <a:lnTo>
                  <a:pt x="1614" y="530"/>
                </a:lnTo>
                <a:lnTo>
                  <a:pt x="1614" y="1336"/>
                </a:lnTo>
                <a:lnTo>
                  <a:pt x="286" y="1336"/>
                </a:lnTo>
                <a:lnTo>
                  <a:pt x="286" y="53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814" tIns="54407" rIns="108814" bIns="54407"/>
          <a:lstStyle/>
          <a:p>
            <a:endParaRPr lang="zh-CN" altLang="en-US"/>
          </a:p>
        </p:txBody>
      </p:sp>
      <p:sp>
        <p:nvSpPr>
          <p:cNvPr id="41989" name="TextBox 37"/>
          <p:cNvSpPr>
            <a:spLocks noChangeArrowheads="1"/>
          </p:cNvSpPr>
          <p:nvPr/>
        </p:nvSpPr>
        <p:spPr bwMode="auto">
          <a:xfrm>
            <a:off x="1758950" y="3765550"/>
            <a:ext cx="11176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14" tIns="54407" rIns="108814" bIns="5440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2800" b="1">
                <a:solidFill>
                  <a:srgbClr val="F8F8F8"/>
                </a:solidFill>
                <a:latin typeface="微软雅黑" panose="020B0503020204020204" pitchFamily="34" charset="-122"/>
                <a:ea typeface="微软雅黑" panose="020B0503020204020204" pitchFamily="34" charset="-122"/>
                <a:sym typeface="黑体" panose="02010609060101010101" pitchFamily="49" charset="-122"/>
              </a:rPr>
              <a:t>目录</a:t>
            </a:r>
            <a:endParaRPr lang="zh-CN" altLang="en-US" sz="2800" b="1">
              <a:solidFill>
                <a:srgbClr val="F8F8F8"/>
              </a:solidFill>
              <a:latin typeface="微软雅黑" panose="020B0503020204020204" pitchFamily="34" charset="-122"/>
              <a:ea typeface="微软雅黑" panose="020B0503020204020204" pitchFamily="34" charset="-122"/>
              <a:sym typeface="黑体" panose="02010609060101010101" pitchFamily="49" charset="-122"/>
            </a:endParaRPr>
          </a:p>
        </p:txBody>
      </p:sp>
      <p:sp>
        <p:nvSpPr>
          <p:cNvPr id="41990" name="TextBox 38"/>
          <p:cNvSpPr>
            <a:spLocks noChangeArrowheads="1"/>
          </p:cNvSpPr>
          <p:nvPr/>
        </p:nvSpPr>
        <p:spPr bwMode="auto">
          <a:xfrm>
            <a:off x="1831975" y="4257675"/>
            <a:ext cx="1081088"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814" tIns="54407" rIns="108814" bIns="54407">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1200">
                <a:solidFill>
                  <a:srgbClr val="F8F8F8"/>
                </a:solidFill>
                <a:latin typeface="微软雅黑" panose="020B0503020204020204" pitchFamily="34" charset="-122"/>
                <a:ea typeface="微软雅黑" panose="020B0503020204020204" pitchFamily="34" charset="-122"/>
                <a:sym typeface="黑体" panose="02010609060101010101" pitchFamily="49" charset="-122"/>
              </a:rPr>
              <a:t>CONTENTS</a:t>
            </a:r>
            <a:endParaRPr lang="zh-CN" altLang="en-US" sz="1200">
              <a:solidFill>
                <a:srgbClr val="F8F8F8"/>
              </a:solidFill>
              <a:latin typeface="微软雅黑" panose="020B0503020204020204" pitchFamily="34" charset="-122"/>
              <a:ea typeface="微软雅黑" panose="020B0503020204020204" pitchFamily="34" charset="-122"/>
              <a:sym typeface="黑体" panose="02010609060101010101" pitchFamily="49" charset="-122"/>
            </a:endParaRPr>
          </a:p>
        </p:txBody>
      </p:sp>
      <p:sp>
        <p:nvSpPr>
          <p:cNvPr id="41991" name="Freeform 5"/>
          <p:cNvSpPr>
            <a:spLocks noChangeArrowheads="1"/>
          </p:cNvSpPr>
          <p:nvPr/>
        </p:nvSpPr>
        <p:spPr bwMode="auto">
          <a:xfrm>
            <a:off x="5568950" y="2439988"/>
            <a:ext cx="5214938" cy="541337"/>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41992" name="Freeform 5"/>
          <p:cNvSpPr>
            <a:spLocks noChangeArrowheads="1"/>
          </p:cNvSpPr>
          <p:nvPr/>
        </p:nvSpPr>
        <p:spPr bwMode="auto">
          <a:xfrm>
            <a:off x="4743450" y="3195638"/>
            <a:ext cx="5214938" cy="539750"/>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41993" name="Freeform 5"/>
          <p:cNvSpPr>
            <a:spLocks noChangeArrowheads="1"/>
          </p:cNvSpPr>
          <p:nvPr/>
        </p:nvSpPr>
        <p:spPr bwMode="auto">
          <a:xfrm>
            <a:off x="5568950" y="3949700"/>
            <a:ext cx="5214938" cy="541338"/>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9525" cap="flat" cmpd="sng">
            <a:solidFill>
              <a:srgbClr val="0070C0"/>
            </a:solidFill>
            <a:miter lim="800000"/>
          </a:ln>
        </p:spPr>
        <p:txBody>
          <a:bodyPr lIns="117222" tIns="58611" rIns="117222" bIns="58611"/>
          <a:lstStyle/>
          <a:p>
            <a:endParaRPr lang="zh-CN" altLang="en-US"/>
          </a:p>
        </p:txBody>
      </p:sp>
      <p:sp>
        <p:nvSpPr>
          <p:cNvPr id="41994" name="Freeform 5"/>
          <p:cNvSpPr>
            <a:spLocks noChangeArrowheads="1"/>
          </p:cNvSpPr>
          <p:nvPr/>
        </p:nvSpPr>
        <p:spPr bwMode="auto">
          <a:xfrm>
            <a:off x="4743450" y="4703763"/>
            <a:ext cx="5214938" cy="541337"/>
          </a:xfrm>
          <a:custGeom>
            <a:avLst/>
            <a:gdLst>
              <a:gd name="T0" fmla="*/ 2147483647 w 12769"/>
              <a:gd name="T1" fmla="*/ 2147483647 h 1159"/>
              <a:gd name="T2" fmla="*/ 2147483647 w 12769"/>
              <a:gd name="T3" fmla="*/ 2147483647 h 1159"/>
              <a:gd name="T4" fmla="*/ 2147483647 w 12769"/>
              <a:gd name="T5" fmla="*/ 2147483647 h 1159"/>
              <a:gd name="T6" fmla="*/ 2147483647 w 12769"/>
              <a:gd name="T7" fmla="*/ 2147483647 h 1159"/>
              <a:gd name="T8" fmla="*/ 2147483647 w 12769"/>
              <a:gd name="T9" fmla="*/ 2147483647 h 1159"/>
              <a:gd name="T10" fmla="*/ 2147483647 w 12769"/>
              <a:gd name="T11" fmla="*/ 2147483647 h 1159"/>
              <a:gd name="T12" fmla="*/ 2147483647 w 12769"/>
              <a:gd name="T13" fmla="*/ 2147483647 h 1159"/>
              <a:gd name="T14" fmla="*/ 2147483647 w 12769"/>
              <a:gd name="T15" fmla="*/ 2147483647 h 1159"/>
              <a:gd name="T16" fmla="*/ 2147483647 w 12769"/>
              <a:gd name="T17" fmla="*/ 2147483647 h 1159"/>
              <a:gd name="T18" fmla="*/ 2147483647 w 12769"/>
              <a:gd name="T19" fmla="*/ 2147483647 h 1159"/>
              <a:gd name="T20" fmla="*/ 2147483647 w 12769"/>
              <a:gd name="T21" fmla="*/ 0 h 1159"/>
              <a:gd name="T22" fmla="*/ 2147483647 w 12769"/>
              <a:gd name="T23" fmla="*/ 0 h 1159"/>
              <a:gd name="T24" fmla="*/ 2147483647 w 12769"/>
              <a:gd name="T25" fmla="*/ 2147483647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chemeClr val="bg1">
              <a:alpha val="56862"/>
            </a:schemeClr>
          </a:solidFill>
          <a:ln w="12700" cap="flat" cmpd="sng">
            <a:solidFill>
              <a:srgbClr val="0070C0"/>
            </a:solidFill>
            <a:miter lim="800000"/>
          </a:ln>
        </p:spPr>
        <p:txBody>
          <a:bodyPr lIns="117222" tIns="58611" rIns="117222" bIns="58611"/>
          <a:lstStyle/>
          <a:p>
            <a:endParaRPr lang="zh-CN" altLang="en-US"/>
          </a:p>
        </p:txBody>
      </p:sp>
      <p:sp>
        <p:nvSpPr>
          <p:cNvPr id="41995" name="TextBox 4"/>
          <p:cNvSpPr>
            <a:spLocks noChangeArrowheads="1"/>
          </p:cNvSpPr>
          <p:nvPr/>
        </p:nvSpPr>
        <p:spPr bwMode="auto">
          <a:xfrm>
            <a:off x="5351463" y="1738313"/>
            <a:ext cx="539750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41996" name="Freeform 6"/>
          <p:cNvSpPr>
            <a:spLocks noChangeArrowheads="1"/>
          </p:cNvSpPr>
          <p:nvPr/>
        </p:nvSpPr>
        <p:spPr bwMode="auto">
          <a:xfrm>
            <a:off x="4381500" y="1670050"/>
            <a:ext cx="482600" cy="444500"/>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41997" name="TextBox 7"/>
          <p:cNvSpPr>
            <a:spLocks noChangeArrowheads="1"/>
          </p:cNvSpPr>
          <p:nvPr/>
        </p:nvSpPr>
        <p:spPr bwMode="auto">
          <a:xfrm>
            <a:off x="4538663" y="174625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998" name="TextBox 8"/>
          <p:cNvSpPr>
            <a:spLocks noChangeArrowheads="1"/>
          </p:cNvSpPr>
          <p:nvPr/>
        </p:nvSpPr>
        <p:spPr bwMode="auto">
          <a:xfrm>
            <a:off x="6176963" y="2565400"/>
            <a:ext cx="550068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41999" name="Freeform 6"/>
          <p:cNvSpPr>
            <a:spLocks noChangeArrowheads="1"/>
          </p:cNvSpPr>
          <p:nvPr/>
        </p:nvSpPr>
        <p:spPr bwMode="auto">
          <a:xfrm>
            <a:off x="5207000" y="2486025"/>
            <a:ext cx="482600" cy="446088"/>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42000" name="TextBox 11"/>
          <p:cNvSpPr>
            <a:spLocks noChangeArrowheads="1"/>
          </p:cNvSpPr>
          <p:nvPr/>
        </p:nvSpPr>
        <p:spPr bwMode="auto">
          <a:xfrm>
            <a:off x="5364163" y="2557463"/>
            <a:ext cx="161925"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2001" name="TextBox 12"/>
          <p:cNvSpPr>
            <a:spLocks noChangeArrowheads="1"/>
          </p:cNvSpPr>
          <p:nvPr/>
        </p:nvSpPr>
        <p:spPr bwMode="auto">
          <a:xfrm>
            <a:off x="5435600" y="3303588"/>
            <a:ext cx="534828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42002" name="Freeform 6"/>
          <p:cNvSpPr>
            <a:spLocks noChangeArrowheads="1"/>
          </p:cNvSpPr>
          <p:nvPr/>
        </p:nvSpPr>
        <p:spPr bwMode="auto">
          <a:xfrm>
            <a:off x="4381500" y="3240088"/>
            <a:ext cx="482600" cy="446087"/>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42003" name="TextBox 15"/>
          <p:cNvSpPr>
            <a:spLocks noChangeArrowheads="1"/>
          </p:cNvSpPr>
          <p:nvPr/>
        </p:nvSpPr>
        <p:spPr bwMode="auto">
          <a:xfrm>
            <a:off x="4538663" y="334010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2004" name="TextBox 16"/>
          <p:cNvSpPr>
            <a:spLocks noChangeArrowheads="1"/>
          </p:cNvSpPr>
          <p:nvPr/>
        </p:nvSpPr>
        <p:spPr bwMode="auto">
          <a:xfrm>
            <a:off x="6261100" y="4052888"/>
            <a:ext cx="5578475"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42005" name="Freeform 6"/>
          <p:cNvSpPr>
            <a:spLocks noChangeArrowheads="1"/>
          </p:cNvSpPr>
          <p:nvPr/>
        </p:nvSpPr>
        <p:spPr bwMode="auto">
          <a:xfrm>
            <a:off x="5207000" y="3997325"/>
            <a:ext cx="482600" cy="446088"/>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42006" name="TextBox 19"/>
          <p:cNvSpPr>
            <a:spLocks noChangeArrowheads="1"/>
          </p:cNvSpPr>
          <p:nvPr/>
        </p:nvSpPr>
        <p:spPr bwMode="auto">
          <a:xfrm>
            <a:off x="5364163" y="408940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2007" name="TextBox 20"/>
          <p:cNvSpPr>
            <a:spLocks noChangeArrowheads="1"/>
          </p:cNvSpPr>
          <p:nvPr/>
        </p:nvSpPr>
        <p:spPr bwMode="auto">
          <a:xfrm>
            <a:off x="5435600" y="4795838"/>
            <a:ext cx="5540375"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rgbClr val="0070C0"/>
                </a:solidFill>
                <a:latin typeface="微软雅黑" panose="020B0503020204020204" pitchFamily="34" charset="-122"/>
                <a:ea typeface="微软雅黑" panose="020B0503020204020204" pitchFamily="34" charset="-122"/>
                <a:sym typeface="微软雅黑" panose="020B0503020204020204" pitchFamily="34" charset="-122"/>
              </a:rPr>
              <a:t>点击输入你想添加的标题</a:t>
            </a:r>
            <a:endParaRPr lang="zh-CN" altLang="en-US" sz="2500" b="1">
              <a:solidFill>
                <a:srgbClr val="0070C0"/>
              </a:solidFill>
            </a:endParaRPr>
          </a:p>
        </p:txBody>
      </p:sp>
      <p:sp>
        <p:nvSpPr>
          <p:cNvPr id="42008" name="Freeform 6"/>
          <p:cNvSpPr>
            <a:spLocks noChangeArrowheads="1"/>
          </p:cNvSpPr>
          <p:nvPr/>
        </p:nvSpPr>
        <p:spPr bwMode="auto">
          <a:xfrm>
            <a:off x="4381500" y="4751388"/>
            <a:ext cx="482600" cy="446087"/>
          </a:xfrm>
          <a:custGeom>
            <a:avLst/>
            <a:gdLst>
              <a:gd name="T0" fmla="*/ 2147483647 w 956"/>
              <a:gd name="T1" fmla="*/ 2147483647 h 956"/>
              <a:gd name="T2" fmla="*/ 2147483647 w 956"/>
              <a:gd name="T3" fmla="*/ 2147483647 h 956"/>
              <a:gd name="T4" fmla="*/ 2147483647 w 956"/>
              <a:gd name="T5" fmla="*/ 2147483647 h 956"/>
              <a:gd name="T6" fmla="*/ 2147483647 w 956"/>
              <a:gd name="T7" fmla="*/ 2147483647 h 956"/>
              <a:gd name="T8" fmla="*/ 2147483647 w 956"/>
              <a:gd name="T9" fmla="*/ 2147483647 h 956"/>
              <a:gd name="T10" fmla="*/ 2147483647 w 956"/>
              <a:gd name="T11" fmla="*/ 2147483647 h 956"/>
              <a:gd name="T12" fmla="*/ 2147483647 w 956"/>
              <a:gd name="T13" fmla="*/ 2147483647 h 956"/>
              <a:gd name="T14" fmla="*/ 2147483647 w 956"/>
              <a:gd name="T15" fmla="*/ 2147483647 h 956"/>
              <a:gd name="T16" fmla="*/ 2147483647 w 956"/>
              <a:gd name="T17" fmla="*/ 2147483647 h 9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56"/>
              <a:gd name="T28" fmla="*/ 0 h 956"/>
              <a:gd name="T29" fmla="*/ 956 w 956"/>
              <a:gd name="T30" fmla="*/ 956 h 9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56" h="956">
                <a:moveTo>
                  <a:pt x="563" y="46"/>
                </a:moveTo>
                <a:lnTo>
                  <a:pt x="910" y="393"/>
                </a:lnTo>
                <a:cubicBezTo>
                  <a:pt x="956" y="439"/>
                  <a:pt x="956" y="516"/>
                  <a:pt x="910" y="563"/>
                </a:cubicBezTo>
                <a:lnTo>
                  <a:pt x="563" y="909"/>
                </a:lnTo>
                <a:cubicBezTo>
                  <a:pt x="517" y="956"/>
                  <a:pt x="440" y="956"/>
                  <a:pt x="393" y="909"/>
                </a:cubicBezTo>
                <a:lnTo>
                  <a:pt x="47" y="563"/>
                </a:lnTo>
                <a:cubicBezTo>
                  <a:pt x="0" y="516"/>
                  <a:pt x="0" y="439"/>
                  <a:pt x="47" y="393"/>
                </a:cubicBezTo>
                <a:lnTo>
                  <a:pt x="393" y="46"/>
                </a:lnTo>
                <a:cubicBezTo>
                  <a:pt x="440" y="0"/>
                  <a:pt x="517" y="0"/>
                  <a:pt x="563" y="46"/>
                </a:cubicBezTo>
                <a:close/>
              </a:path>
            </a:pathLst>
          </a:custGeom>
          <a:solidFill>
            <a:srgbClr val="0070C0"/>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17222" tIns="58611" rIns="117222" bIns="58611"/>
          <a:lstStyle/>
          <a:p>
            <a:endParaRPr lang="zh-CN" altLang="en-US"/>
          </a:p>
        </p:txBody>
      </p:sp>
      <p:sp>
        <p:nvSpPr>
          <p:cNvPr id="42009" name="TextBox 23"/>
          <p:cNvSpPr>
            <a:spLocks noChangeArrowheads="1"/>
          </p:cNvSpPr>
          <p:nvPr/>
        </p:nvSpPr>
        <p:spPr bwMode="auto">
          <a:xfrm>
            <a:off x="4538663" y="4832350"/>
            <a:ext cx="1619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6" name="Freeform 5"/>
          <p:cNvSpPr>
            <a:spLocks noChangeArrowheads="1"/>
          </p:cNvSpPr>
          <p:nvPr/>
        </p:nvSpPr>
        <p:spPr bwMode="auto">
          <a:xfrm>
            <a:off x="4770438" y="4686300"/>
            <a:ext cx="5214937" cy="541338"/>
          </a:xfrm>
          <a:custGeom>
            <a:avLst/>
            <a:gdLst>
              <a:gd name="T0" fmla="*/ 12255 w 12769"/>
              <a:gd name="T1" fmla="*/ 31 h 1159"/>
              <a:gd name="T2" fmla="*/ 12727 w 12769"/>
              <a:gd name="T3" fmla="*/ 503 h 1159"/>
              <a:gd name="T4" fmla="*/ 12727 w 12769"/>
              <a:gd name="T5" fmla="*/ 656 h 1159"/>
              <a:gd name="T6" fmla="*/ 12255 w 12769"/>
              <a:gd name="T7" fmla="*/ 1128 h 1159"/>
              <a:gd name="T8" fmla="*/ 12180 w 12769"/>
              <a:gd name="T9" fmla="*/ 1159 h 1159"/>
              <a:gd name="T10" fmla="*/ 591 w 12769"/>
              <a:gd name="T11" fmla="*/ 1159 h 1159"/>
              <a:gd name="T12" fmla="*/ 514 w 12769"/>
              <a:gd name="T13" fmla="*/ 1128 h 1159"/>
              <a:gd name="T14" fmla="*/ 42 w 12769"/>
              <a:gd name="T15" fmla="*/ 656 h 1159"/>
              <a:gd name="T16" fmla="*/ 42 w 12769"/>
              <a:gd name="T17" fmla="*/ 503 h 1159"/>
              <a:gd name="T18" fmla="*/ 514 w 12769"/>
              <a:gd name="T19" fmla="*/ 31 h 1159"/>
              <a:gd name="T20" fmla="*/ 591 w 12769"/>
              <a:gd name="T21" fmla="*/ 0 h 1159"/>
              <a:gd name="T22" fmla="*/ 12178 w 12769"/>
              <a:gd name="T23" fmla="*/ 0 h 1159"/>
              <a:gd name="T24" fmla="*/ 12255 w 12769"/>
              <a:gd name="T25" fmla="*/ 31 h 11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769"/>
              <a:gd name="T40" fmla="*/ 0 h 1159"/>
              <a:gd name="T41" fmla="*/ 12769 w 12769"/>
              <a:gd name="T42" fmla="*/ 1159 h 11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769" h="1159">
                <a:moveTo>
                  <a:pt x="12255" y="31"/>
                </a:moveTo>
                <a:lnTo>
                  <a:pt x="12727" y="503"/>
                </a:lnTo>
                <a:cubicBezTo>
                  <a:pt x="12769" y="545"/>
                  <a:pt x="12769" y="614"/>
                  <a:pt x="12727" y="656"/>
                </a:cubicBezTo>
                <a:lnTo>
                  <a:pt x="12255" y="1128"/>
                </a:lnTo>
                <a:cubicBezTo>
                  <a:pt x="12235" y="1148"/>
                  <a:pt x="12208" y="1159"/>
                  <a:pt x="12180" y="1159"/>
                </a:cubicBezTo>
                <a:lnTo>
                  <a:pt x="591" y="1159"/>
                </a:lnTo>
                <a:cubicBezTo>
                  <a:pt x="563" y="1159"/>
                  <a:pt x="535" y="1149"/>
                  <a:pt x="514" y="1128"/>
                </a:cubicBezTo>
                <a:lnTo>
                  <a:pt x="42" y="656"/>
                </a:lnTo>
                <a:cubicBezTo>
                  <a:pt x="0" y="614"/>
                  <a:pt x="0" y="545"/>
                  <a:pt x="42" y="503"/>
                </a:cubicBezTo>
                <a:lnTo>
                  <a:pt x="514" y="31"/>
                </a:lnTo>
                <a:cubicBezTo>
                  <a:pt x="535" y="10"/>
                  <a:pt x="563" y="0"/>
                  <a:pt x="591" y="0"/>
                </a:cubicBezTo>
                <a:lnTo>
                  <a:pt x="12178" y="0"/>
                </a:lnTo>
                <a:cubicBezTo>
                  <a:pt x="12207" y="0"/>
                  <a:pt x="12235" y="11"/>
                  <a:pt x="12255" y="31"/>
                </a:cubicBezTo>
                <a:close/>
              </a:path>
            </a:pathLst>
          </a:custGeom>
          <a:solidFill>
            <a:srgbClr val="C00000"/>
          </a:solidFill>
          <a:ln w="12700">
            <a:solidFill>
              <a:srgbClr val="0070C0"/>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45718" rIns="0" bIns="45718" anchor="ctr"/>
          <a:lstStyle/>
          <a:p>
            <a:pPr algn="ctr">
              <a:defRPr/>
            </a:pPr>
            <a:endParaRPr lang="zh-CN" altLang="zh-CN">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 name="TextBox 4"/>
          <p:cNvSpPr>
            <a:spLocks noChangeArrowheads="1"/>
          </p:cNvSpPr>
          <p:nvPr/>
        </p:nvSpPr>
        <p:spPr bwMode="auto">
          <a:xfrm>
            <a:off x="5378450" y="4787900"/>
            <a:ext cx="5397500" cy="322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今后资助工作的展望</a:t>
            </a:r>
            <a:endParaRPr lang="zh-CN" altLang="en-US" sz="2500" b="1">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250" fill="hold"/>
                                        <p:tgtEl>
                                          <p:spTgt spid="66"/>
                                        </p:tgtEl>
                                        <p:attrNameLst>
                                          <p:attrName>ppt_x</p:attrName>
                                        </p:attrNameLst>
                                      </p:cBhvr>
                                      <p:tavLst>
                                        <p:tav tm="0">
                                          <p:val>
                                            <p:strVal val="0-#ppt_w/2"/>
                                          </p:val>
                                        </p:tav>
                                        <p:tav tm="100000">
                                          <p:val>
                                            <p:strVal val="#ppt_x"/>
                                          </p:val>
                                        </p:tav>
                                      </p:tavLst>
                                    </p:anim>
                                    <p:anim calcmode="lin" valueType="num">
                                      <p:cBhvr>
                                        <p:cTn id="8" dur="250" fill="hold"/>
                                        <p:tgtEl>
                                          <p:spTgt spid="6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ipe(left)">
                                      <p:cBhvr>
                                        <p:cTn id="12"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基层资助业务人员的诉求</a:t>
            </a:r>
            <a:endParaRPr sz="2400" b="1" kern="1200" dirty="0">
              <a:solidFill>
                <a:srgbClr val="445469"/>
              </a:solidFill>
              <a:latin typeface="Arial" panose="020B0604020202020204" pitchFamily="34" charset="0"/>
              <a:cs typeface="+mn-cs"/>
            </a:endParaRPr>
          </a:p>
        </p:txBody>
      </p:sp>
      <p:sp>
        <p:nvSpPr>
          <p:cNvPr id="48" name="椭圆 3"/>
          <p:cNvSpPr>
            <a:spLocks noChangeArrowheads="1"/>
          </p:cNvSpPr>
          <p:nvPr/>
        </p:nvSpPr>
        <p:spPr bwMode="auto">
          <a:xfrm>
            <a:off x="1757363" y="2728913"/>
            <a:ext cx="2206625" cy="1987550"/>
          </a:xfrm>
          <a:prstGeom prst="ellipse">
            <a:avLst/>
          </a:prstGeom>
          <a:solidFill>
            <a:srgbClr val="0070C0"/>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zh-CN">
              <a:solidFill>
                <a:srgbClr val="FFFFFF"/>
              </a:solidFill>
              <a:latin typeface="Arial" panose="020B0604020202020204" pitchFamily="34" charset="0"/>
              <a:ea typeface="微软雅黑" panose="020B0503020204020204" pitchFamily="34" charset="-122"/>
              <a:sym typeface="宋体" panose="02010600030101010101" pitchFamily="2" charset="-122"/>
            </a:endParaRPr>
          </a:p>
        </p:txBody>
      </p:sp>
      <p:sp>
        <p:nvSpPr>
          <p:cNvPr id="49" name="椭圆 4"/>
          <p:cNvSpPr>
            <a:spLocks noChangeArrowheads="1"/>
          </p:cNvSpPr>
          <p:nvPr/>
        </p:nvSpPr>
        <p:spPr bwMode="auto">
          <a:xfrm>
            <a:off x="1255713" y="2276475"/>
            <a:ext cx="3209925" cy="2890838"/>
          </a:xfrm>
          <a:prstGeom prst="ellipse">
            <a:avLst/>
          </a:prstGeom>
          <a:noFill/>
          <a:ln w="3175" cap="flat" cmpd="sng">
            <a:solidFill>
              <a:srgbClr val="268CD4"/>
            </a:solidFill>
            <a:miter lim="800000"/>
          </a:ln>
          <a:extLst>
            <a:ext uri="{909E8E84-426E-40DD-AFC4-6F175D3DCCD1}">
              <a14:hiddenFill xmlns:a14="http://schemas.microsoft.com/office/drawing/2010/main">
                <a:solidFill>
                  <a:srgbClr val="FFFFFF"/>
                </a:solidFill>
              </a14:hiddenFill>
            </a:ext>
          </a:extLst>
        </p:spPr>
        <p:txBody>
          <a:bodyPr lIns="117226" tIns="58613" rIns="117226" bIns="58613" anchor="ctr"/>
          <a:lstStyle/>
          <a:p>
            <a:pPr algn="ctr" eaLnBrk="1" fontAlgn="auto" hangingPunct="1">
              <a:spcBef>
                <a:spcPts val="0"/>
              </a:spcBef>
              <a:spcAft>
                <a:spcPts val="0"/>
              </a:spcAft>
              <a:buFontTx/>
              <a:buNone/>
              <a:defRPr/>
            </a:pPr>
            <a:endParaRPr lang="zh-CN" altLang="zh-CN" kern="0">
              <a:solidFill>
                <a:srgbClr val="FFFFFF"/>
              </a:solidFill>
              <a:latin typeface="宋体" panose="02010600030101010101" pitchFamily="2" charset="-122"/>
              <a:sym typeface="宋体" panose="02010600030101010101" pitchFamily="2" charset="-122"/>
            </a:endParaRPr>
          </a:p>
        </p:txBody>
      </p:sp>
      <p:sp>
        <p:nvSpPr>
          <p:cNvPr id="50" name="等腰三角形 5"/>
          <p:cNvSpPr>
            <a:spLocks noChangeArrowheads="1"/>
          </p:cNvSpPr>
          <p:nvPr/>
        </p:nvSpPr>
        <p:spPr bwMode="auto">
          <a:xfrm rot="5400000">
            <a:off x="4087813" y="3625850"/>
            <a:ext cx="134938" cy="192087"/>
          </a:xfrm>
          <a:prstGeom prst="triangle">
            <a:avLst>
              <a:gd name="adj" fmla="val 50000"/>
            </a:avLst>
          </a:prstGeom>
          <a:solidFill>
            <a:srgbClr val="268CD4"/>
          </a:solidFill>
          <a:ln>
            <a:noFill/>
          </a:ln>
        </p:spPr>
        <p:txBody>
          <a:bodyPr lIns="117226" tIns="58613" rIns="117226" bIns="58613" anchor="ctr"/>
          <a:lstStyle/>
          <a:p>
            <a:pPr algn="ctr" eaLnBrk="1" fontAlgn="auto" hangingPunct="1">
              <a:spcBef>
                <a:spcPts val="0"/>
              </a:spcBef>
              <a:spcAft>
                <a:spcPts val="0"/>
              </a:spcAft>
              <a:buFontTx/>
              <a:buNone/>
              <a:defRPr/>
            </a:pPr>
            <a:endParaRPr lang="zh-CN" altLang="zh-CN" kern="0">
              <a:solidFill>
                <a:srgbClr val="FFFFFF"/>
              </a:solidFill>
              <a:latin typeface="宋体" panose="02010600030101010101" pitchFamily="2" charset="-122"/>
              <a:sym typeface="宋体" panose="02010600030101010101" pitchFamily="2" charset="-122"/>
            </a:endParaRPr>
          </a:p>
        </p:txBody>
      </p:sp>
      <p:sp>
        <p:nvSpPr>
          <p:cNvPr id="51" name="等腰三角形 7"/>
          <p:cNvSpPr>
            <a:spLocks noChangeArrowheads="1"/>
          </p:cNvSpPr>
          <p:nvPr/>
        </p:nvSpPr>
        <p:spPr bwMode="auto">
          <a:xfrm rot="2700000">
            <a:off x="3766344" y="2774156"/>
            <a:ext cx="134938" cy="193675"/>
          </a:xfrm>
          <a:prstGeom prst="triangle">
            <a:avLst>
              <a:gd name="adj" fmla="val 50000"/>
            </a:avLst>
          </a:prstGeom>
          <a:solidFill>
            <a:srgbClr val="268CD4"/>
          </a:solidFill>
          <a:ln>
            <a:noFill/>
          </a:ln>
        </p:spPr>
        <p:txBody>
          <a:bodyPr lIns="117226" tIns="58613" rIns="117226" bIns="58613" anchor="ctr"/>
          <a:lstStyle/>
          <a:p>
            <a:pPr algn="ctr" eaLnBrk="1" fontAlgn="auto" hangingPunct="1">
              <a:spcBef>
                <a:spcPts val="0"/>
              </a:spcBef>
              <a:spcAft>
                <a:spcPts val="0"/>
              </a:spcAft>
              <a:buFontTx/>
              <a:buNone/>
              <a:defRPr/>
            </a:pPr>
            <a:endParaRPr lang="zh-CN" altLang="zh-CN" kern="0">
              <a:solidFill>
                <a:srgbClr val="FFFFFF"/>
              </a:solidFill>
              <a:latin typeface="宋体" panose="02010600030101010101" pitchFamily="2" charset="-122"/>
              <a:sym typeface="宋体" panose="02010600030101010101" pitchFamily="2" charset="-122"/>
            </a:endParaRPr>
          </a:p>
        </p:txBody>
      </p:sp>
      <p:sp>
        <p:nvSpPr>
          <p:cNvPr id="52" name="等腰三角形 9"/>
          <p:cNvSpPr>
            <a:spLocks noChangeArrowheads="1"/>
          </p:cNvSpPr>
          <p:nvPr/>
        </p:nvSpPr>
        <p:spPr bwMode="auto">
          <a:xfrm rot="18900000" flipV="1">
            <a:off x="3758407" y="4507706"/>
            <a:ext cx="150812" cy="174625"/>
          </a:xfrm>
          <a:prstGeom prst="triangle">
            <a:avLst>
              <a:gd name="adj" fmla="val 50000"/>
            </a:avLst>
          </a:prstGeom>
          <a:solidFill>
            <a:srgbClr val="268CD4"/>
          </a:solidFill>
          <a:ln>
            <a:noFill/>
          </a:ln>
        </p:spPr>
        <p:txBody>
          <a:bodyPr lIns="117226" tIns="58613" rIns="117226" bIns="58613" anchor="ctr"/>
          <a:lstStyle/>
          <a:p>
            <a:pPr algn="ctr" eaLnBrk="1" fontAlgn="auto" hangingPunct="1">
              <a:spcBef>
                <a:spcPts val="0"/>
              </a:spcBef>
              <a:spcAft>
                <a:spcPts val="0"/>
              </a:spcAft>
              <a:buFontTx/>
              <a:buNone/>
              <a:defRPr/>
            </a:pPr>
            <a:endParaRPr lang="zh-CN" altLang="zh-CN" kern="0">
              <a:solidFill>
                <a:srgbClr val="FFFFFF"/>
              </a:solidFill>
              <a:latin typeface="宋体" panose="02010600030101010101" pitchFamily="2" charset="-122"/>
              <a:sym typeface="宋体" panose="02010600030101010101" pitchFamily="2" charset="-122"/>
            </a:endParaRPr>
          </a:p>
        </p:txBody>
      </p:sp>
      <p:sp>
        <p:nvSpPr>
          <p:cNvPr id="53" name="直接连接符 13"/>
          <p:cNvSpPr>
            <a:spLocks noChangeShapeType="1"/>
          </p:cNvSpPr>
          <p:nvPr/>
        </p:nvSpPr>
        <p:spPr bwMode="auto">
          <a:xfrm>
            <a:off x="4465638" y="3722688"/>
            <a:ext cx="939800" cy="0"/>
          </a:xfrm>
          <a:prstGeom prst="line">
            <a:avLst/>
          </a:prstGeom>
          <a:noFill/>
          <a:ln w="6350" cap="flat" cmpd="sng">
            <a:solidFill>
              <a:srgbClr val="268CD4"/>
            </a:solidFill>
            <a:miter lim="800000"/>
            <a:headEnd type="oval" w="sm" len="sm"/>
          </a:ln>
          <a:extLst>
            <a:ext uri="{909E8E84-426E-40DD-AFC4-6F175D3DCCD1}">
              <a14:hiddenFill xmlns:a14="http://schemas.microsoft.com/office/drawing/2010/main">
                <a:noFill/>
              </a14:hiddenFill>
            </a:ext>
          </a:extLst>
        </p:spPr>
        <p:txBody>
          <a:bodyPr lIns="117226" tIns="58613" rIns="117226" bIns="58613"/>
          <a:lstStyle/>
          <a:p>
            <a:pPr eaLnBrk="1" fontAlgn="auto" hangingPunct="1">
              <a:spcBef>
                <a:spcPts val="0"/>
              </a:spcBef>
              <a:spcAft>
                <a:spcPts val="0"/>
              </a:spcAft>
              <a:buFontTx/>
              <a:buNone/>
              <a:defRPr/>
            </a:pPr>
            <a:endParaRPr lang="zh-CN" altLang="en-US" kern="0">
              <a:solidFill>
                <a:sysClr val="windowText" lastClr="000000"/>
              </a:solidFill>
            </a:endParaRPr>
          </a:p>
        </p:txBody>
      </p:sp>
      <p:grpSp>
        <p:nvGrpSpPr>
          <p:cNvPr id="54" name="组合 25"/>
          <p:cNvGrpSpPr/>
          <p:nvPr/>
        </p:nvGrpSpPr>
        <p:grpSpPr bwMode="auto">
          <a:xfrm>
            <a:off x="4025900" y="2276475"/>
            <a:ext cx="1379538" cy="450850"/>
            <a:chOff x="0" y="0"/>
            <a:chExt cx="1033496" cy="374062"/>
          </a:xfrm>
        </p:grpSpPr>
        <p:sp>
          <p:nvSpPr>
            <p:cNvPr id="55" name="直接连接符 11"/>
            <p:cNvSpPr>
              <a:spLocks noChangeShapeType="1"/>
            </p:cNvSpPr>
            <p:nvPr/>
          </p:nvSpPr>
          <p:spPr bwMode="auto">
            <a:xfrm flipV="1">
              <a:off x="0" y="0"/>
              <a:ext cx="374628" cy="374062"/>
            </a:xfrm>
            <a:prstGeom prst="line">
              <a:avLst/>
            </a:prstGeom>
            <a:noFill/>
            <a:ln w="6350" cap="flat" cmpd="sng">
              <a:solidFill>
                <a:srgbClr val="268CD4"/>
              </a:solidFill>
              <a:miter lim="800000"/>
              <a:headEnd type="oval" w="sm" len="sm"/>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56" name="直接连接符 19"/>
            <p:cNvSpPr>
              <a:spLocks noChangeShapeType="1"/>
            </p:cNvSpPr>
            <p:nvPr/>
          </p:nvSpPr>
          <p:spPr bwMode="auto">
            <a:xfrm>
              <a:off x="374628" y="0"/>
              <a:ext cx="658868" cy="0"/>
            </a:xfrm>
            <a:prstGeom prst="line">
              <a:avLst/>
            </a:prstGeom>
            <a:noFill/>
            <a:ln w="6350" cap="flat" cmpd="sng">
              <a:solidFill>
                <a:srgbClr val="268CD4"/>
              </a:solidFill>
              <a:miter lim="800000"/>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buFontTx/>
                <a:buNone/>
                <a:defRPr/>
              </a:pPr>
              <a:endParaRPr lang="zh-CN" altLang="en-US" kern="0">
                <a:solidFill>
                  <a:sysClr val="windowText" lastClr="000000"/>
                </a:solidFill>
              </a:endParaRPr>
            </a:p>
          </p:txBody>
        </p:sp>
      </p:grpSp>
      <p:sp>
        <p:nvSpPr>
          <p:cNvPr id="57" name="矩形 22"/>
          <p:cNvSpPr>
            <a:spLocks noChangeArrowheads="1"/>
          </p:cNvSpPr>
          <p:nvPr/>
        </p:nvSpPr>
        <p:spPr bwMode="auto">
          <a:xfrm>
            <a:off x="5500688" y="1657350"/>
            <a:ext cx="5375275" cy="1238250"/>
          </a:xfrm>
          <a:prstGeom prst="rect">
            <a:avLst/>
          </a:prstGeom>
          <a:solidFill>
            <a:srgbClr val="FFFFFF">
              <a:alpha val="85881"/>
            </a:srgbClr>
          </a:solidFill>
          <a:ln w="12700">
            <a:solidFill>
              <a:srgbClr val="ADBACA"/>
            </a:solidFill>
            <a:miter lim="800000"/>
          </a:ln>
        </p:spPr>
        <p:txBody>
          <a:bodyPr anchor="ct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zh-CN" sz="3100">
              <a:solidFill>
                <a:srgbClr val="000000"/>
              </a:solidFill>
              <a:sym typeface="宋体" panose="02010600030101010101" pitchFamily="2" charset="-122"/>
            </a:endParaRPr>
          </a:p>
        </p:txBody>
      </p:sp>
      <p:sp>
        <p:nvSpPr>
          <p:cNvPr id="58" name="矩形 23"/>
          <p:cNvSpPr>
            <a:spLocks noChangeArrowheads="1"/>
          </p:cNvSpPr>
          <p:nvPr/>
        </p:nvSpPr>
        <p:spPr bwMode="auto">
          <a:xfrm>
            <a:off x="5500688" y="3105150"/>
            <a:ext cx="5375275" cy="1241425"/>
          </a:xfrm>
          <a:prstGeom prst="rect">
            <a:avLst/>
          </a:prstGeom>
          <a:solidFill>
            <a:srgbClr val="FFFFFF">
              <a:alpha val="85881"/>
            </a:srgbClr>
          </a:solidFill>
          <a:ln w="12700">
            <a:solidFill>
              <a:srgbClr val="ADBACA"/>
            </a:solidFill>
            <a:miter lim="800000"/>
          </a:ln>
        </p:spPr>
        <p:txBody>
          <a:bodyPr anchor="ct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zh-CN" sz="3100">
              <a:solidFill>
                <a:srgbClr val="000000"/>
              </a:solidFill>
              <a:sym typeface="宋体" panose="02010600030101010101" pitchFamily="2" charset="-122"/>
            </a:endParaRPr>
          </a:p>
        </p:txBody>
      </p:sp>
      <p:sp>
        <p:nvSpPr>
          <p:cNvPr id="59" name="矩形 24"/>
          <p:cNvSpPr>
            <a:spLocks noChangeArrowheads="1"/>
          </p:cNvSpPr>
          <p:nvPr/>
        </p:nvSpPr>
        <p:spPr bwMode="auto">
          <a:xfrm>
            <a:off x="5500688" y="4556125"/>
            <a:ext cx="5375275" cy="1239838"/>
          </a:xfrm>
          <a:prstGeom prst="rect">
            <a:avLst/>
          </a:prstGeom>
          <a:solidFill>
            <a:srgbClr val="FFFFFF">
              <a:alpha val="85881"/>
            </a:srgbClr>
          </a:solidFill>
          <a:ln w="12700">
            <a:solidFill>
              <a:srgbClr val="ADBACA"/>
            </a:solidFill>
            <a:miter lim="800000"/>
          </a:ln>
        </p:spPr>
        <p:txBody>
          <a:bodyPr anchor="ct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zh-CN" sz="3100">
              <a:solidFill>
                <a:srgbClr val="000000"/>
              </a:solidFill>
              <a:sym typeface="宋体" panose="02010600030101010101" pitchFamily="2" charset="-122"/>
            </a:endParaRPr>
          </a:p>
        </p:txBody>
      </p:sp>
      <p:grpSp>
        <p:nvGrpSpPr>
          <p:cNvPr id="85" name="组合 26"/>
          <p:cNvGrpSpPr/>
          <p:nvPr/>
        </p:nvGrpSpPr>
        <p:grpSpPr bwMode="auto">
          <a:xfrm flipV="1">
            <a:off x="4025900" y="4725988"/>
            <a:ext cx="1379538" cy="449262"/>
            <a:chOff x="0" y="0"/>
            <a:chExt cx="1033496" cy="374062"/>
          </a:xfrm>
        </p:grpSpPr>
        <p:sp>
          <p:nvSpPr>
            <p:cNvPr id="86" name="直接连接符 27"/>
            <p:cNvSpPr>
              <a:spLocks noChangeShapeType="1"/>
            </p:cNvSpPr>
            <p:nvPr/>
          </p:nvSpPr>
          <p:spPr bwMode="auto">
            <a:xfrm flipV="1">
              <a:off x="0" y="0"/>
              <a:ext cx="374628" cy="374062"/>
            </a:xfrm>
            <a:prstGeom prst="line">
              <a:avLst/>
            </a:prstGeom>
            <a:noFill/>
            <a:ln w="6350" cap="flat" cmpd="sng">
              <a:solidFill>
                <a:srgbClr val="268CD4"/>
              </a:solidFill>
              <a:miter lim="800000"/>
              <a:headEnd type="oval" w="sm" len="sm"/>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87" name="直接连接符 28"/>
            <p:cNvSpPr>
              <a:spLocks noChangeShapeType="1"/>
            </p:cNvSpPr>
            <p:nvPr/>
          </p:nvSpPr>
          <p:spPr bwMode="auto">
            <a:xfrm>
              <a:off x="374628" y="0"/>
              <a:ext cx="658868" cy="0"/>
            </a:xfrm>
            <a:prstGeom prst="line">
              <a:avLst/>
            </a:prstGeom>
            <a:noFill/>
            <a:ln w="6350" cap="flat" cmpd="sng">
              <a:solidFill>
                <a:srgbClr val="268CD4"/>
              </a:solidFill>
              <a:miter lim="800000"/>
            </a:ln>
            <a:extLst>
              <a:ext uri="{909E8E84-426E-40DD-AFC4-6F175D3DCCD1}">
                <a14:hiddenFill xmlns:a14="http://schemas.microsoft.com/office/drawing/2010/main">
                  <a:noFill/>
                </a14:hiddenFill>
              </a:ext>
            </a:extLst>
          </p:spPr>
          <p:txBody>
            <a:bodyPr/>
            <a:lstStyle/>
            <a:p>
              <a:pPr eaLnBrk="1" fontAlgn="auto" hangingPunct="1">
                <a:spcBef>
                  <a:spcPts val="0"/>
                </a:spcBef>
                <a:spcAft>
                  <a:spcPts val="0"/>
                </a:spcAft>
                <a:buFontTx/>
                <a:buNone/>
                <a:defRPr/>
              </a:pPr>
              <a:endParaRPr lang="zh-CN" altLang="en-US" kern="0">
                <a:solidFill>
                  <a:sysClr val="windowText" lastClr="000000"/>
                </a:solidFill>
              </a:endParaRPr>
            </a:p>
          </p:txBody>
        </p:sp>
      </p:grpSp>
      <p:sp>
        <p:nvSpPr>
          <p:cNvPr id="88" name="TextBox 29"/>
          <p:cNvSpPr>
            <a:spLocks noChangeArrowheads="1"/>
          </p:cNvSpPr>
          <p:nvPr/>
        </p:nvSpPr>
        <p:spPr bwMode="auto">
          <a:xfrm>
            <a:off x="2101215" y="3425825"/>
            <a:ext cx="1519238" cy="430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spcBef>
                <a:spcPts val="0"/>
              </a:spcBef>
              <a:spcAft>
                <a:spcPts val="0"/>
              </a:spcAft>
              <a:buFontTx/>
              <a:buNone/>
              <a:defRPr/>
            </a:pPr>
            <a:r>
              <a:rPr lang="zh-CN" altLang="en-US" sz="2800" b="1" kern="0" dirty="0">
                <a:solidFill>
                  <a:srgbClr val="FFFFFF"/>
                </a:solidFill>
                <a:latin typeface="微软雅黑" panose="020B0503020204020204" pitchFamily="34" charset="-122"/>
                <a:ea typeface="微软雅黑" panose="020B0503020204020204" pitchFamily="34" charset="-122"/>
              </a:rPr>
              <a:t>展望明天</a:t>
            </a:r>
            <a:endParaRPr lang="zh-CN" altLang="en-US" sz="2800" b="1" kern="0" dirty="0">
              <a:solidFill>
                <a:srgbClr val="FFFFFF"/>
              </a:solidFill>
              <a:latin typeface="微软雅黑" panose="020B0503020204020204" pitchFamily="34" charset="-122"/>
              <a:ea typeface="微软雅黑" panose="020B0503020204020204" pitchFamily="34" charset="-122"/>
            </a:endParaRPr>
          </a:p>
        </p:txBody>
      </p:sp>
      <p:sp>
        <p:nvSpPr>
          <p:cNvPr id="89" name="TextBox 30"/>
          <p:cNvSpPr>
            <a:spLocks noChangeArrowheads="1"/>
          </p:cNvSpPr>
          <p:nvPr/>
        </p:nvSpPr>
        <p:spPr bwMode="auto">
          <a:xfrm>
            <a:off x="5883275" y="1978025"/>
            <a:ext cx="4606925" cy="46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defRPr/>
            </a:pPr>
            <a:r>
              <a:rPr lang="zh-CN" altLang="en-US" sz="1300" b="1" kern="0" dirty="0">
                <a:solidFill>
                  <a:srgbClr val="268CD4"/>
                </a:solidFill>
                <a:latin typeface="微软雅黑" panose="020B0503020204020204" pitchFamily="34" charset="-122"/>
                <a:ea typeface="微软雅黑" panose="020B0503020204020204" pitchFamily="34" charset="-122"/>
              </a:rPr>
              <a:t>渴望上级填报统计更智慧：</a:t>
            </a:r>
            <a:r>
              <a:rPr lang="zh-CN" altLang="en-US" sz="1200" dirty="0">
                <a:solidFill>
                  <a:srgbClr val="445469"/>
                </a:solidFill>
                <a:latin typeface="微软雅黑" panose="020B0503020204020204" pitchFamily="34" charset="-122"/>
                <a:ea typeface="微软雅黑" panose="020B0503020204020204" pitchFamily="34" charset="-122"/>
              </a:rPr>
              <a:t>对于只有一行记录的概况性的统计，希望不再用发邮箱，发</a:t>
            </a:r>
            <a:r>
              <a:rPr lang="en-US" altLang="zh-CN" sz="1200" dirty="0">
                <a:solidFill>
                  <a:srgbClr val="445469"/>
                </a:solidFill>
                <a:latin typeface="微软雅黑" panose="020B0503020204020204" pitchFamily="34" charset="-122"/>
                <a:ea typeface="微软雅黑" panose="020B0503020204020204" pitchFamily="34" charset="-122"/>
              </a:rPr>
              <a:t>QQ</a:t>
            </a:r>
            <a:r>
              <a:rPr lang="zh-CN" altLang="en-US" sz="1200" dirty="0">
                <a:solidFill>
                  <a:srgbClr val="445469"/>
                </a:solidFill>
                <a:latin typeface="微软雅黑" panose="020B0503020204020204" pitchFamily="34" charset="-122"/>
                <a:ea typeface="微软雅黑" panose="020B0503020204020204" pitchFamily="34" charset="-122"/>
              </a:rPr>
              <a:t>等方式进行了。</a:t>
            </a:r>
            <a:endParaRPr lang="en-US" sz="1200" dirty="0">
              <a:solidFill>
                <a:srgbClr val="445469"/>
              </a:solidFill>
              <a:latin typeface="微软雅黑" panose="020B0503020204020204" pitchFamily="34" charset="-122"/>
              <a:ea typeface="微软雅黑" panose="020B0503020204020204" pitchFamily="34" charset="-122"/>
            </a:endParaRPr>
          </a:p>
        </p:txBody>
      </p:sp>
      <p:sp>
        <p:nvSpPr>
          <p:cNvPr id="90" name="TextBox 31"/>
          <p:cNvSpPr>
            <a:spLocks noChangeArrowheads="1"/>
          </p:cNvSpPr>
          <p:nvPr/>
        </p:nvSpPr>
        <p:spPr bwMode="auto">
          <a:xfrm>
            <a:off x="5883275" y="3425825"/>
            <a:ext cx="4606925" cy="46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defRPr/>
            </a:pPr>
            <a:r>
              <a:rPr lang="zh-CN" altLang="en-US" sz="1300" b="1" kern="0" dirty="0">
                <a:solidFill>
                  <a:srgbClr val="268CD4"/>
                </a:solidFill>
                <a:latin typeface="微软雅黑" panose="020B0503020204020204" pitchFamily="34" charset="-122"/>
                <a:ea typeface="微软雅黑" panose="020B0503020204020204" pitchFamily="34" charset="-122"/>
              </a:rPr>
              <a:t>期待领导对学生资助工作更重视：</a:t>
            </a:r>
            <a:r>
              <a:rPr lang="zh-CN" altLang="en-US" sz="1200" dirty="0">
                <a:solidFill>
                  <a:srgbClr val="445469"/>
                </a:solidFill>
                <a:latin typeface="微软雅黑" panose="020B0503020204020204" pitchFamily="34" charset="-122"/>
                <a:ea typeface="微软雅黑" panose="020B0503020204020204" pitchFamily="34" charset="-122"/>
              </a:rPr>
              <a:t>希望配齐人手，对口部门才能持续指导。</a:t>
            </a:r>
            <a:endParaRPr lang="en-US" sz="1200" dirty="0">
              <a:solidFill>
                <a:srgbClr val="445469"/>
              </a:solidFill>
              <a:latin typeface="微软雅黑" panose="020B0503020204020204" pitchFamily="34" charset="-122"/>
              <a:ea typeface="微软雅黑" panose="020B0503020204020204" pitchFamily="34" charset="-122"/>
            </a:endParaRPr>
          </a:p>
        </p:txBody>
      </p:sp>
      <p:sp>
        <p:nvSpPr>
          <p:cNvPr id="91" name="TextBox 32"/>
          <p:cNvSpPr>
            <a:spLocks noChangeArrowheads="1"/>
          </p:cNvSpPr>
          <p:nvPr/>
        </p:nvSpPr>
        <p:spPr bwMode="auto">
          <a:xfrm>
            <a:off x="5883275" y="4876800"/>
            <a:ext cx="4606925" cy="46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6025" eaLnBrk="1" hangingPunct="1">
              <a:lnSpc>
                <a:spcPct val="120000"/>
              </a:lnSpc>
              <a:spcBef>
                <a:spcPct val="20000"/>
              </a:spcBef>
              <a:defRPr/>
            </a:pPr>
            <a:r>
              <a:rPr lang="zh-CN" altLang="en-US" sz="1300" b="1" kern="0" dirty="0">
                <a:solidFill>
                  <a:srgbClr val="268CD4"/>
                </a:solidFill>
                <a:latin typeface="微软雅黑" panose="020B0503020204020204" pitchFamily="34" charset="-122"/>
                <a:ea typeface="微软雅黑" panose="020B0503020204020204" pitchFamily="34" charset="-122"/>
              </a:rPr>
              <a:t>强烈要求自身稳中求进：</a:t>
            </a:r>
            <a:r>
              <a:rPr lang="zh-CN" altLang="en-US" sz="1200" dirty="0">
                <a:solidFill>
                  <a:srgbClr val="445469"/>
                </a:solidFill>
                <a:latin typeface="微软雅黑" panose="020B0503020204020204" pitchFamily="34" charset="-122"/>
                <a:ea typeface="微软雅黑" panose="020B0503020204020204" pitchFamily="34" charset="-122"/>
              </a:rPr>
              <a:t>完成任务是基本目的、如何更加有效、科学、省力的完成是我们一线业务员需要思考的问题。</a:t>
            </a:r>
            <a:endParaRPr lang="en-US" sz="1200" dirty="0">
              <a:solidFill>
                <a:srgbClr val="445469"/>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8"/>
                                        </p:tgtEl>
                                        <p:attrNameLst>
                                          <p:attrName>style.visibility</p:attrName>
                                        </p:attrNameLst>
                                      </p:cBhvr>
                                      <p:to>
                                        <p:strVal val="visible"/>
                                      </p:to>
                                    </p:set>
                                    <p:anim calcmode="lin" valueType="num">
                                      <p:cBhvr>
                                        <p:cTn id="7" dur="500" fill="hold"/>
                                        <p:tgtEl>
                                          <p:spTgt spid="88"/>
                                        </p:tgtEl>
                                        <p:attrNameLst>
                                          <p:attrName>ppt_w</p:attrName>
                                        </p:attrNameLst>
                                      </p:cBhvr>
                                      <p:tavLst>
                                        <p:tav tm="0">
                                          <p:val>
                                            <p:fltVal val="0"/>
                                          </p:val>
                                        </p:tav>
                                        <p:tav tm="100000">
                                          <p:val>
                                            <p:strVal val="#ppt_w"/>
                                          </p:val>
                                        </p:tav>
                                      </p:tavLst>
                                    </p:anim>
                                    <p:anim calcmode="lin" valueType="num">
                                      <p:cBhvr>
                                        <p:cTn id="8" dur="500" fill="hold"/>
                                        <p:tgtEl>
                                          <p:spTgt spid="88"/>
                                        </p:tgtEl>
                                        <p:attrNameLst>
                                          <p:attrName>ppt_h</p:attrName>
                                        </p:attrNameLst>
                                      </p:cBhvr>
                                      <p:tavLst>
                                        <p:tav tm="0">
                                          <p:val>
                                            <p:fltVal val="0"/>
                                          </p:val>
                                        </p:tav>
                                        <p:tav tm="100000">
                                          <p:val>
                                            <p:strVal val="#ppt_h"/>
                                          </p:val>
                                        </p:tav>
                                      </p:tavLst>
                                    </p:anim>
                                    <p:animEffect>
                                      <p:cBhvr>
                                        <p:cTn id="9" dur="500"/>
                                        <p:tgtEl>
                                          <p:spTgt spid="88"/>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48"/>
                                        </p:tgtEl>
                                        <p:attrNameLst>
                                          <p:attrName>style.visibility</p:attrName>
                                        </p:attrNameLst>
                                      </p:cBhvr>
                                      <p:to>
                                        <p:strVal val="visible"/>
                                      </p:to>
                                    </p:set>
                                    <p:anim calcmode="lin" valueType="num">
                                      <p:cBhvr>
                                        <p:cTn id="12" dur="500" fill="hold"/>
                                        <p:tgtEl>
                                          <p:spTgt spid="48"/>
                                        </p:tgtEl>
                                        <p:attrNameLst>
                                          <p:attrName>ppt_w</p:attrName>
                                        </p:attrNameLst>
                                      </p:cBhvr>
                                      <p:tavLst>
                                        <p:tav tm="0">
                                          <p:val>
                                            <p:fltVal val="0"/>
                                          </p:val>
                                        </p:tav>
                                        <p:tav tm="100000">
                                          <p:val>
                                            <p:strVal val="#ppt_w"/>
                                          </p:val>
                                        </p:tav>
                                      </p:tavLst>
                                    </p:anim>
                                    <p:anim calcmode="lin" valueType="num">
                                      <p:cBhvr>
                                        <p:cTn id="13" dur="500" fill="hold"/>
                                        <p:tgtEl>
                                          <p:spTgt spid="48"/>
                                        </p:tgtEl>
                                        <p:attrNameLst>
                                          <p:attrName>ppt_h</p:attrName>
                                        </p:attrNameLst>
                                      </p:cBhvr>
                                      <p:tavLst>
                                        <p:tav tm="0">
                                          <p:val>
                                            <p:fltVal val="0"/>
                                          </p:val>
                                        </p:tav>
                                        <p:tav tm="100000">
                                          <p:val>
                                            <p:strVal val="#ppt_h"/>
                                          </p:val>
                                        </p:tav>
                                      </p:tavLst>
                                    </p:anim>
                                    <p:animEffect>
                                      <p:cBhvr>
                                        <p:cTn id="14" dur="500"/>
                                        <p:tgtEl>
                                          <p:spTgt spid="48"/>
                                        </p:tgtEl>
                                      </p:cBhvr>
                                    </p:animEffect>
                                  </p:childTnLst>
                                </p:cTn>
                              </p:par>
                            </p:childTnLst>
                          </p:cTn>
                        </p:par>
                        <p:par>
                          <p:cTn id="15" fill="hold">
                            <p:stCondLst>
                              <p:cond delay="500"/>
                            </p:stCondLst>
                            <p:childTnLst>
                              <p:par>
                                <p:cTn id="16" presetID="21" presetClass="entr" presetSubtype="1" fill="hold" grpId="0" nodeType="afterEffect">
                                  <p:stCondLst>
                                    <p:cond delay="0"/>
                                  </p:stCondLst>
                                  <p:childTnLst>
                                    <p:set>
                                      <p:cBhvr>
                                        <p:cTn id="17" dur="1" fill="hold">
                                          <p:stCondLst>
                                            <p:cond delay="0"/>
                                          </p:stCondLst>
                                        </p:cTn>
                                        <p:tgtEl>
                                          <p:spTgt spid="49"/>
                                        </p:tgtEl>
                                        <p:attrNameLst>
                                          <p:attrName>style.visibility</p:attrName>
                                        </p:attrNameLst>
                                      </p:cBhvr>
                                      <p:to>
                                        <p:strVal val="visible"/>
                                      </p:to>
                                    </p:set>
                                    <p:animEffect>
                                      <p:cBhvr>
                                        <p:cTn id="18" dur="1000"/>
                                        <p:tgtEl>
                                          <p:spTgt spid="4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51"/>
                                        </p:tgtEl>
                                        <p:attrNameLst>
                                          <p:attrName>style.visibility</p:attrName>
                                        </p:attrNameLst>
                                      </p:cBhvr>
                                      <p:to>
                                        <p:strVal val="visible"/>
                                      </p:to>
                                    </p:set>
                                    <p:animEffect>
                                      <p:cBhvr>
                                        <p:cTn id="22" dur="500"/>
                                        <p:tgtEl>
                                          <p:spTgt spid="51"/>
                                        </p:tgtEl>
                                      </p:cBhvr>
                                    </p:animEffect>
                                  </p:childTnLst>
                                </p:cTn>
                              </p:par>
                              <p:par>
                                <p:cTn id="23" presetID="10" presetClass="entr" presetSubtype="0" fill="hold" grpId="0" nodeType="withEffect">
                                  <p:stCondLst>
                                    <p:cond delay="200"/>
                                  </p:stCondLst>
                                  <p:childTnLst>
                                    <p:set>
                                      <p:cBhvr>
                                        <p:cTn id="24" dur="1" fill="hold">
                                          <p:stCondLst>
                                            <p:cond delay="0"/>
                                          </p:stCondLst>
                                        </p:cTn>
                                        <p:tgtEl>
                                          <p:spTgt spid="50"/>
                                        </p:tgtEl>
                                        <p:attrNameLst>
                                          <p:attrName>style.visibility</p:attrName>
                                        </p:attrNameLst>
                                      </p:cBhvr>
                                      <p:to>
                                        <p:strVal val="visible"/>
                                      </p:to>
                                    </p:set>
                                    <p:animEffect>
                                      <p:cBhvr>
                                        <p:cTn id="25" dur="500"/>
                                        <p:tgtEl>
                                          <p:spTgt spid="50"/>
                                        </p:tgtEl>
                                      </p:cBhvr>
                                    </p:animEffect>
                                  </p:childTnLst>
                                </p:cTn>
                              </p:par>
                              <p:par>
                                <p:cTn id="26" presetID="10" presetClass="entr" presetSubtype="0" fill="hold" grpId="0" nodeType="withEffect">
                                  <p:stCondLst>
                                    <p:cond delay="400"/>
                                  </p:stCondLst>
                                  <p:childTnLst>
                                    <p:set>
                                      <p:cBhvr>
                                        <p:cTn id="27" dur="1" fill="hold">
                                          <p:stCondLst>
                                            <p:cond delay="0"/>
                                          </p:stCondLst>
                                        </p:cTn>
                                        <p:tgtEl>
                                          <p:spTgt spid="52"/>
                                        </p:tgtEl>
                                        <p:attrNameLst>
                                          <p:attrName>style.visibility</p:attrName>
                                        </p:attrNameLst>
                                      </p:cBhvr>
                                      <p:to>
                                        <p:strVal val="visible"/>
                                      </p:to>
                                    </p:set>
                                    <p:animEffect>
                                      <p:cBhvr>
                                        <p:cTn id="28" dur="500"/>
                                        <p:tgtEl>
                                          <p:spTgt spid="52"/>
                                        </p:tgtEl>
                                      </p:cBhvr>
                                    </p:animEffect>
                                  </p:childTnLst>
                                </p:cTn>
                              </p:par>
                            </p:childTnLst>
                          </p:cTn>
                        </p:par>
                        <p:par>
                          <p:cTn id="29" fill="hold">
                            <p:stCondLst>
                              <p:cond delay="2000"/>
                            </p:stCondLst>
                            <p:childTnLst>
                              <p:par>
                                <p:cTn id="30" presetID="22" presetClass="entr" presetSubtype="8" fill="hold" nodeType="afterEffect">
                                  <p:stCondLst>
                                    <p:cond delay="0"/>
                                  </p:stCondLst>
                                  <p:childTnLst>
                                    <p:set>
                                      <p:cBhvr>
                                        <p:cTn id="31" dur="1" fill="hold">
                                          <p:stCondLst>
                                            <p:cond delay="0"/>
                                          </p:stCondLst>
                                        </p:cTn>
                                        <p:tgtEl>
                                          <p:spTgt spid="54"/>
                                        </p:tgtEl>
                                        <p:attrNameLst>
                                          <p:attrName>style.visibility</p:attrName>
                                        </p:attrNameLst>
                                      </p:cBhvr>
                                      <p:to>
                                        <p:strVal val="visible"/>
                                      </p:to>
                                    </p:set>
                                    <p:animEffect>
                                      <p:cBhvr>
                                        <p:cTn id="32" dur="500"/>
                                        <p:tgtEl>
                                          <p:spTgt spid="54"/>
                                        </p:tgtEl>
                                      </p:cBhvr>
                                    </p:animEffect>
                                  </p:childTnLst>
                                </p:cTn>
                              </p:par>
                            </p:childTnLst>
                          </p:cTn>
                        </p:par>
                        <p:par>
                          <p:cTn id="33" fill="hold">
                            <p:stCondLst>
                              <p:cond delay="2500"/>
                            </p:stCondLst>
                            <p:childTnLst>
                              <p:par>
                                <p:cTn id="34" presetID="22" presetClass="entr" presetSubtype="8" fill="hold" grpId="0" nodeType="afterEffect">
                                  <p:stCondLst>
                                    <p:cond delay="0"/>
                                  </p:stCondLst>
                                  <p:childTnLst>
                                    <p:set>
                                      <p:cBhvr>
                                        <p:cTn id="35" dur="1" fill="hold">
                                          <p:stCondLst>
                                            <p:cond delay="0"/>
                                          </p:stCondLst>
                                        </p:cTn>
                                        <p:tgtEl>
                                          <p:spTgt spid="89"/>
                                        </p:tgtEl>
                                        <p:attrNameLst>
                                          <p:attrName>style.visibility</p:attrName>
                                        </p:attrNameLst>
                                      </p:cBhvr>
                                      <p:to>
                                        <p:strVal val="visible"/>
                                      </p:to>
                                    </p:set>
                                    <p:animEffect>
                                      <p:cBhvr>
                                        <p:cTn id="36" dur="500"/>
                                        <p:tgtEl>
                                          <p:spTgt spid="89"/>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57"/>
                                        </p:tgtEl>
                                        <p:attrNameLst>
                                          <p:attrName>style.visibility</p:attrName>
                                        </p:attrNameLst>
                                      </p:cBhvr>
                                      <p:to>
                                        <p:strVal val="visible"/>
                                      </p:to>
                                    </p:set>
                                    <p:animEffect>
                                      <p:cBhvr>
                                        <p:cTn id="39" dur="500"/>
                                        <p:tgtEl>
                                          <p:spTgt spid="57"/>
                                        </p:tgtEl>
                                      </p:cBhvr>
                                    </p:animEffect>
                                  </p:childTnLst>
                                </p:cTn>
                              </p:par>
                            </p:childTnLst>
                          </p:cTn>
                        </p:par>
                        <p:par>
                          <p:cTn id="40" fill="hold">
                            <p:stCondLst>
                              <p:cond delay="3000"/>
                            </p:stCondLst>
                            <p:childTnLst>
                              <p:par>
                                <p:cTn id="41" presetID="22" presetClass="entr" presetSubtype="4" fill="hold" nodeType="afterEffect">
                                  <p:stCondLst>
                                    <p:cond delay="0"/>
                                  </p:stCondLst>
                                  <p:childTnLst>
                                    <p:set>
                                      <p:cBhvr>
                                        <p:cTn id="42" dur="1" fill="hold">
                                          <p:stCondLst>
                                            <p:cond delay="0"/>
                                          </p:stCondLst>
                                        </p:cTn>
                                        <p:tgtEl>
                                          <p:spTgt spid="53"/>
                                        </p:tgtEl>
                                        <p:attrNameLst>
                                          <p:attrName>style.visibility</p:attrName>
                                        </p:attrNameLst>
                                      </p:cBhvr>
                                      <p:to>
                                        <p:strVal val="visible"/>
                                      </p:to>
                                    </p:set>
                                    <p:animEffect>
                                      <p:cBhvr>
                                        <p:cTn id="43" dur="500"/>
                                        <p:tgtEl>
                                          <p:spTgt spid="53"/>
                                        </p:tgtEl>
                                      </p:cBhvr>
                                    </p:animEffect>
                                  </p:childTnLst>
                                </p:cTn>
                              </p:par>
                            </p:childTnLst>
                          </p:cTn>
                        </p:par>
                        <p:par>
                          <p:cTn id="44" fill="hold">
                            <p:stCondLst>
                              <p:cond delay="3500"/>
                            </p:stCondLst>
                            <p:childTnLst>
                              <p:par>
                                <p:cTn id="45" presetID="22" presetClass="entr" presetSubtype="8" fill="hold" grpId="0" nodeType="afterEffect">
                                  <p:stCondLst>
                                    <p:cond delay="0"/>
                                  </p:stCondLst>
                                  <p:childTnLst>
                                    <p:set>
                                      <p:cBhvr>
                                        <p:cTn id="46" dur="1" fill="hold">
                                          <p:stCondLst>
                                            <p:cond delay="0"/>
                                          </p:stCondLst>
                                        </p:cTn>
                                        <p:tgtEl>
                                          <p:spTgt spid="90"/>
                                        </p:tgtEl>
                                        <p:attrNameLst>
                                          <p:attrName>style.visibility</p:attrName>
                                        </p:attrNameLst>
                                      </p:cBhvr>
                                      <p:to>
                                        <p:strVal val="visible"/>
                                      </p:to>
                                    </p:set>
                                    <p:animEffect>
                                      <p:cBhvr>
                                        <p:cTn id="47" dur="500"/>
                                        <p:tgtEl>
                                          <p:spTgt spid="90"/>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58"/>
                                        </p:tgtEl>
                                        <p:attrNameLst>
                                          <p:attrName>style.visibility</p:attrName>
                                        </p:attrNameLst>
                                      </p:cBhvr>
                                      <p:to>
                                        <p:strVal val="visible"/>
                                      </p:to>
                                    </p:set>
                                    <p:animEffect>
                                      <p:cBhvr>
                                        <p:cTn id="50" dur="500"/>
                                        <p:tgtEl>
                                          <p:spTgt spid="58"/>
                                        </p:tgtEl>
                                      </p:cBhvr>
                                    </p:animEffect>
                                  </p:childTnLst>
                                </p:cTn>
                              </p:par>
                            </p:childTnLst>
                          </p:cTn>
                        </p:par>
                        <p:par>
                          <p:cTn id="51" fill="hold">
                            <p:stCondLst>
                              <p:cond delay="4000"/>
                            </p:stCondLst>
                            <p:childTnLst>
                              <p:par>
                                <p:cTn id="52" presetID="22" presetClass="entr" presetSubtype="8" fill="hold" nodeType="afterEffect">
                                  <p:stCondLst>
                                    <p:cond delay="0"/>
                                  </p:stCondLst>
                                  <p:childTnLst>
                                    <p:set>
                                      <p:cBhvr>
                                        <p:cTn id="53" dur="1" fill="hold">
                                          <p:stCondLst>
                                            <p:cond delay="0"/>
                                          </p:stCondLst>
                                        </p:cTn>
                                        <p:tgtEl>
                                          <p:spTgt spid="85"/>
                                        </p:tgtEl>
                                        <p:attrNameLst>
                                          <p:attrName>style.visibility</p:attrName>
                                        </p:attrNameLst>
                                      </p:cBhvr>
                                      <p:to>
                                        <p:strVal val="visible"/>
                                      </p:to>
                                    </p:set>
                                    <p:animEffect>
                                      <p:cBhvr>
                                        <p:cTn id="54" dur="500"/>
                                        <p:tgtEl>
                                          <p:spTgt spid="85"/>
                                        </p:tgtEl>
                                      </p:cBhvr>
                                    </p:animEffect>
                                  </p:childTnLst>
                                </p:cTn>
                              </p:par>
                            </p:childTnLst>
                          </p:cTn>
                        </p:par>
                        <p:par>
                          <p:cTn id="55" fill="hold">
                            <p:stCondLst>
                              <p:cond delay="4500"/>
                            </p:stCondLst>
                            <p:childTnLst>
                              <p:par>
                                <p:cTn id="56" presetID="22" presetClass="entr" presetSubtype="8" fill="hold" grpId="0" nodeType="afterEffect">
                                  <p:stCondLst>
                                    <p:cond delay="0"/>
                                  </p:stCondLst>
                                  <p:childTnLst>
                                    <p:set>
                                      <p:cBhvr>
                                        <p:cTn id="57" dur="1" fill="hold">
                                          <p:stCondLst>
                                            <p:cond delay="0"/>
                                          </p:stCondLst>
                                        </p:cTn>
                                        <p:tgtEl>
                                          <p:spTgt spid="91"/>
                                        </p:tgtEl>
                                        <p:attrNameLst>
                                          <p:attrName>style.visibility</p:attrName>
                                        </p:attrNameLst>
                                      </p:cBhvr>
                                      <p:to>
                                        <p:strVal val="visible"/>
                                      </p:to>
                                    </p:set>
                                    <p:animEffect>
                                      <p:cBhvr>
                                        <p:cTn id="58" dur="500"/>
                                        <p:tgtEl>
                                          <p:spTgt spid="91"/>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59"/>
                                        </p:tgtEl>
                                        <p:attrNameLst>
                                          <p:attrName>style.visibility</p:attrName>
                                        </p:attrNameLst>
                                      </p:cBhvr>
                                      <p:to>
                                        <p:strVal val="visible"/>
                                      </p:to>
                                    </p:set>
                                    <p:animEffect>
                                      <p:cBhvr>
                                        <p:cTn id="61"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autoUpdateAnimBg="0"/>
      <p:bldP spid="49" grpId="0" bldLvl="0" animBg="1" autoUpdateAnimBg="0"/>
      <p:bldP spid="50" grpId="0" bldLvl="0" animBg="1" autoUpdateAnimBg="0"/>
      <p:bldP spid="51" grpId="0" bldLvl="0" animBg="1" autoUpdateAnimBg="0"/>
      <p:bldP spid="52" grpId="0" bldLvl="0" animBg="1" autoUpdateAnimBg="0"/>
      <p:bldP spid="57" grpId="0" bldLvl="0" animBg="1" autoUpdateAnimBg="0"/>
      <p:bldP spid="58" grpId="0" bldLvl="0" animBg="1" autoUpdateAnimBg="0"/>
      <p:bldP spid="59" grpId="0" bldLvl="0" animBg="1" autoUpdateAnimBg="0"/>
      <p:bldP spid="88" grpId="0" bldLvl="0" autoUpdateAnimBg="0"/>
      <p:bldP spid="89" grpId="0" bldLvl="0" autoUpdateAnimBg="0"/>
      <p:bldP spid="90" grpId="0" bldLvl="0" autoUpdateAnimBg="0"/>
      <p:bldP spid="91" grpId="0" bldLvl="0"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今后努力的方向</a:t>
            </a:r>
            <a:endParaRPr sz="2400" b="1" kern="1200" dirty="0">
              <a:solidFill>
                <a:srgbClr val="445469"/>
              </a:solidFill>
              <a:latin typeface="Arial" panose="020B0604020202020204" pitchFamily="34" charset="0"/>
              <a:cs typeface="+mn-cs"/>
            </a:endParaRPr>
          </a:p>
        </p:txBody>
      </p:sp>
      <p:sp>
        <p:nvSpPr>
          <p:cNvPr id="60" name="Freeform 12"/>
          <p:cNvSpPr/>
          <p:nvPr/>
        </p:nvSpPr>
        <p:spPr bwMode="auto">
          <a:xfrm>
            <a:off x="1633538" y="1651000"/>
            <a:ext cx="534987" cy="1098550"/>
          </a:xfrm>
          <a:custGeom>
            <a:avLst/>
            <a:gdLst>
              <a:gd name="T0" fmla="*/ 776 w 776"/>
              <a:gd name="T1" fmla="*/ 1553 h 1553"/>
              <a:gd name="T2" fmla="*/ 0 w 776"/>
              <a:gd name="T3" fmla="*/ 777 h 1553"/>
              <a:gd name="T4" fmla="*/ 776 w 776"/>
              <a:gd name="T5" fmla="*/ 0 h 1553"/>
            </a:gdLst>
            <a:ahLst/>
            <a:cxnLst>
              <a:cxn ang="0">
                <a:pos x="T0" y="T1"/>
              </a:cxn>
              <a:cxn ang="0">
                <a:pos x="T2" y="T3"/>
              </a:cxn>
              <a:cxn ang="0">
                <a:pos x="T4" y="T5"/>
              </a:cxn>
            </a:cxnLst>
            <a:rect l="0" t="0" r="r" b="b"/>
            <a:pathLst>
              <a:path w="776" h="1553">
                <a:moveTo>
                  <a:pt x="776" y="1553"/>
                </a:moveTo>
                <a:cubicBezTo>
                  <a:pt x="348" y="1553"/>
                  <a:pt x="0" y="1205"/>
                  <a:pt x="0" y="777"/>
                </a:cubicBezTo>
                <a:cubicBezTo>
                  <a:pt x="0" y="348"/>
                  <a:pt x="348" y="0"/>
                  <a:pt x="776" y="0"/>
                </a:cubicBezTo>
              </a:path>
            </a:pathLst>
          </a:custGeom>
          <a:noFill/>
          <a:ln w="12700" cap="flat">
            <a:solidFill>
              <a:srgbClr val="0070C0"/>
            </a:solidFill>
            <a:prstDash val="solid"/>
            <a:miter lim="800000"/>
          </a:ln>
          <a:extLst>
            <a:ext uri="{909E8E84-426E-40DD-AFC4-6F175D3DCCD1}">
              <a14:hiddenFill xmlns:a14="http://schemas.microsoft.com/office/drawing/2010/main">
                <a:solidFill>
                  <a:srgbClr val="FFFFFF"/>
                </a:solidFill>
              </a14:hiddenFill>
            </a:ext>
          </a:extLst>
        </p:spPr>
        <p:txBody>
          <a:bodyPr lIns="119536" tIns="59769" rIns="119536" bIns="59769"/>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61" name="Oval 13"/>
          <p:cNvSpPr>
            <a:spLocks noChangeArrowheads="1"/>
          </p:cNvSpPr>
          <p:nvPr/>
        </p:nvSpPr>
        <p:spPr bwMode="auto">
          <a:xfrm>
            <a:off x="1733550" y="1747838"/>
            <a:ext cx="869950" cy="900112"/>
          </a:xfrm>
          <a:prstGeom prst="ellipse">
            <a:avLst/>
          </a:prstGeom>
          <a:solidFill>
            <a:srgbClr val="0070C0"/>
          </a:solidFill>
          <a:ln w="12700">
            <a:noFill/>
            <a:round/>
          </a:ln>
        </p:spPr>
        <p:txBody>
          <a:bodyPr lIns="119536" tIns="59769" rIns="119536" bIns="59769"/>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62" name="Line 14"/>
          <p:cNvSpPr>
            <a:spLocks noChangeShapeType="1"/>
          </p:cNvSpPr>
          <p:nvPr/>
        </p:nvSpPr>
        <p:spPr bwMode="auto">
          <a:xfrm>
            <a:off x="2168525" y="1651000"/>
            <a:ext cx="7820025" cy="0"/>
          </a:xfrm>
          <a:prstGeom prst="line">
            <a:avLst/>
          </a:prstGeom>
          <a:noFill/>
          <a:ln w="12700" cap="flat">
            <a:solidFill>
              <a:srgbClr val="0070C0"/>
            </a:solidFill>
            <a:prstDash val="solid"/>
            <a:miter lim="800000"/>
          </a:ln>
          <a:extLst>
            <a:ext uri="{909E8E84-426E-40DD-AFC4-6F175D3DCCD1}">
              <a14:hiddenFill xmlns:a14="http://schemas.microsoft.com/office/drawing/2010/main">
                <a:noFill/>
              </a14:hiddenFill>
            </a:ext>
          </a:extLst>
        </p:spPr>
        <p:txBody>
          <a:bodyPr lIns="119536" tIns="59769" rIns="119536" bIns="59769"/>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63" name="Line 15"/>
          <p:cNvSpPr>
            <a:spLocks noChangeShapeType="1"/>
          </p:cNvSpPr>
          <p:nvPr/>
        </p:nvSpPr>
        <p:spPr bwMode="auto">
          <a:xfrm>
            <a:off x="2168525" y="2749550"/>
            <a:ext cx="7820025" cy="0"/>
          </a:xfrm>
          <a:prstGeom prst="line">
            <a:avLst/>
          </a:prstGeom>
          <a:noFill/>
          <a:ln w="12700" cap="flat">
            <a:solidFill>
              <a:srgbClr val="0070C0"/>
            </a:solidFill>
            <a:prstDash val="solid"/>
            <a:miter lim="800000"/>
          </a:ln>
          <a:extLst>
            <a:ext uri="{909E8E84-426E-40DD-AFC4-6F175D3DCCD1}">
              <a14:hiddenFill xmlns:a14="http://schemas.microsoft.com/office/drawing/2010/main">
                <a:noFill/>
              </a14:hiddenFill>
            </a:ext>
          </a:extLst>
        </p:spPr>
        <p:txBody>
          <a:bodyPr lIns="119536" tIns="59769" rIns="119536" bIns="59769"/>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64" name="Freeform 16"/>
          <p:cNvSpPr/>
          <p:nvPr/>
        </p:nvSpPr>
        <p:spPr bwMode="auto">
          <a:xfrm>
            <a:off x="9988550" y="2749550"/>
            <a:ext cx="534988" cy="1106488"/>
          </a:xfrm>
          <a:custGeom>
            <a:avLst/>
            <a:gdLst>
              <a:gd name="T0" fmla="*/ 0 w 776"/>
              <a:gd name="T1" fmla="*/ 0 h 1553"/>
              <a:gd name="T2" fmla="*/ 776 w 776"/>
              <a:gd name="T3" fmla="*/ 776 h 1553"/>
              <a:gd name="T4" fmla="*/ 0 w 776"/>
              <a:gd name="T5" fmla="*/ 1553 h 1553"/>
            </a:gdLst>
            <a:ahLst/>
            <a:cxnLst>
              <a:cxn ang="0">
                <a:pos x="T0" y="T1"/>
              </a:cxn>
              <a:cxn ang="0">
                <a:pos x="T2" y="T3"/>
              </a:cxn>
              <a:cxn ang="0">
                <a:pos x="T4" y="T5"/>
              </a:cxn>
            </a:cxnLst>
            <a:rect l="0" t="0" r="r" b="b"/>
            <a:pathLst>
              <a:path w="776" h="1553">
                <a:moveTo>
                  <a:pt x="0" y="0"/>
                </a:moveTo>
                <a:cubicBezTo>
                  <a:pt x="428" y="0"/>
                  <a:pt x="776" y="348"/>
                  <a:pt x="776" y="776"/>
                </a:cubicBezTo>
                <a:cubicBezTo>
                  <a:pt x="776" y="1205"/>
                  <a:pt x="428" y="1553"/>
                  <a:pt x="0" y="1553"/>
                </a:cubicBezTo>
              </a:path>
            </a:pathLst>
          </a:custGeom>
          <a:noFill/>
          <a:ln w="12700" cap="flat">
            <a:solidFill>
              <a:srgbClr val="0070C0">
                <a:lumMod val="75000"/>
              </a:srgbClr>
            </a:solidFill>
            <a:prstDash val="solid"/>
            <a:miter lim="800000"/>
          </a:ln>
          <a:extLst>
            <a:ext uri="{909E8E84-426E-40DD-AFC4-6F175D3DCCD1}">
              <a14:hiddenFill xmlns:a14="http://schemas.microsoft.com/office/drawing/2010/main">
                <a:solidFill>
                  <a:srgbClr val="FFFFFF"/>
                </a:solidFill>
              </a14:hiddenFill>
            </a:ext>
          </a:extLst>
        </p:spPr>
        <p:txBody>
          <a:bodyPr lIns="119536" tIns="59769" rIns="119536" bIns="59769"/>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65" name="Oval 17"/>
          <p:cNvSpPr>
            <a:spLocks noChangeArrowheads="1"/>
          </p:cNvSpPr>
          <p:nvPr/>
        </p:nvSpPr>
        <p:spPr bwMode="auto">
          <a:xfrm>
            <a:off x="9555163" y="2852738"/>
            <a:ext cx="874712" cy="900112"/>
          </a:xfrm>
          <a:prstGeom prst="ellipse">
            <a:avLst/>
          </a:prstGeom>
          <a:solidFill>
            <a:schemeClr val="bg1">
              <a:lumMod val="50000"/>
            </a:schemeClr>
          </a:solidFill>
          <a:ln w="12700">
            <a:noFill/>
            <a:round/>
          </a:ln>
        </p:spPr>
        <p:txBody>
          <a:bodyPr lIns="119536" tIns="59769" rIns="119536" bIns="59769"/>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66" name="Line 18"/>
          <p:cNvSpPr>
            <a:spLocks noChangeShapeType="1"/>
          </p:cNvSpPr>
          <p:nvPr/>
        </p:nvSpPr>
        <p:spPr bwMode="auto">
          <a:xfrm flipH="1">
            <a:off x="2168525" y="3856038"/>
            <a:ext cx="7820025" cy="0"/>
          </a:xfrm>
          <a:prstGeom prst="line">
            <a:avLst/>
          </a:prstGeom>
          <a:noFill/>
          <a:ln w="12700" cap="flat">
            <a:solidFill>
              <a:srgbClr val="0070C0"/>
            </a:solidFill>
            <a:prstDash val="solid"/>
            <a:miter lim="800000"/>
          </a:ln>
          <a:extLst>
            <a:ext uri="{909E8E84-426E-40DD-AFC4-6F175D3DCCD1}">
              <a14:hiddenFill xmlns:a14="http://schemas.microsoft.com/office/drawing/2010/main">
                <a:noFill/>
              </a14:hiddenFill>
            </a:ext>
          </a:extLst>
        </p:spPr>
        <p:txBody>
          <a:bodyPr lIns="119536" tIns="59769" rIns="119536" bIns="59769"/>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67" name="Freeform 19"/>
          <p:cNvSpPr/>
          <p:nvPr/>
        </p:nvSpPr>
        <p:spPr bwMode="auto">
          <a:xfrm>
            <a:off x="1633538" y="3856038"/>
            <a:ext cx="534987" cy="1098550"/>
          </a:xfrm>
          <a:custGeom>
            <a:avLst/>
            <a:gdLst>
              <a:gd name="T0" fmla="*/ 776 w 776"/>
              <a:gd name="T1" fmla="*/ 1553 h 1553"/>
              <a:gd name="T2" fmla="*/ 0 w 776"/>
              <a:gd name="T3" fmla="*/ 776 h 1553"/>
              <a:gd name="T4" fmla="*/ 776 w 776"/>
              <a:gd name="T5" fmla="*/ 0 h 1553"/>
            </a:gdLst>
            <a:ahLst/>
            <a:cxnLst>
              <a:cxn ang="0">
                <a:pos x="T0" y="T1"/>
              </a:cxn>
              <a:cxn ang="0">
                <a:pos x="T2" y="T3"/>
              </a:cxn>
              <a:cxn ang="0">
                <a:pos x="T4" y="T5"/>
              </a:cxn>
            </a:cxnLst>
            <a:rect l="0" t="0" r="r" b="b"/>
            <a:pathLst>
              <a:path w="776" h="1553">
                <a:moveTo>
                  <a:pt x="776" y="1553"/>
                </a:moveTo>
                <a:cubicBezTo>
                  <a:pt x="348" y="1553"/>
                  <a:pt x="0" y="1205"/>
                  <a:pt x="0" y="776"/>
                </a:cubicBezTo>
                <a:cubicBezTo>
                  <a:pt x="0" y="348"/>
                  <a:pt x="348" y="0"/>
                  <a:pt x="776" y="0"/>
                </a:cubicBezTo>
              </a:path>
            </a:pathLst>
          </a:custGeom>
          <a:noFill/>
          <a:ln w="12700" cap="flat">
            <a:solidFill>
              <a:srgbClr val="0070C0"/>
            </a:solidFill>
            <a:prstDash val="solid"/>
            <a:miter lim="800000"/>
          </a:ln>
          <a:extLst>
            <a:ext uri="{909E8E84-426E-40DD-AFC4-6F175D3DCCD1}">
              <a14:hiddenFill xmlns:a14="http://schemas.microsoft.com/office/drawing/2010/main">
                <a:solidFill>
                  <a:srgbClr val="FFFFFF"/>
                </a:solidFill>
              </a14:hiddenFill>
            </a:ext>
          </a:extLst>
        </p:spPr>
        <p:txBody>
          <a:bodyPr lIns="119536" tIns="59769" rIns="119536" bIns="59769"/>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68" name="Oval 20"/>
          <p:cNvSpPr>
            <a:spLocks noChangeArrowheads="1"/>
          </p:cNvSpPr>
          <p:nvPr/>
        </p:nvSpPr>
        <p:spPr bwMode="auto">
          <a:xfrm>
            <a:off x="1733550" y="3952875"/>
            <a:ext cx="869950" cy="900113"/>
          </a:xfrm>
          <a:prstGeom prst="ellipse">
            <a:avLst/>
          </a:prstGeom>
          <a:solidFill>
            <a:srgbClr val="C00000"/>
          </a:solidFill>
          <a:ln w="12700">
            <a:noFill/>
            <a:round/>
          </a:ln>
        </p:spPr>
        <p:txBody>
          <a:bodyPr lIns="119536" tIns="59769" rIns="119536" bIns="59769"/>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69" name="Line 21"/>
          <p:cNvSpPr>
            <a:spLocks noChangeShapeType="1"/>
          </p:cNvSpPr>
          <p:nvPr/>
        </p:nvSpPr>
        <p:spPr bwMode="auto">
          <a:xfrm>
            <a:off x="2168525" y="4954588"/>
            <a:ext cx="7820025" cy="0"/>
          </a:xfrm>
          <a:prstGeom prst="line">
            <a:avLst/>
          </a:prstGeom>
          <a:noFill/>
          <a:ln w="12700" cap="flat">
            <a:solidFill>
              <a:srgbClr val="0070C0"/>
            </a:solidFill>
            <a:prstDash val="solid"/>
            <a:miter lim="800000"/>
          </a:ln>
          <a:extLst>
            <a:ext uri="{909E8E84-426E-40DD-AFC4-6F175D3DCCD1}">
              <a14:hiddenFill xmlns:a14="http://schemas.microsoft.com/office/drawing/2010/main">
                <a:noFill/>
              </a14:hiddenFill>
            </a:ext>
          </a:extLst>
        </p:spPr>
        <p:txBody>
          <a:bodyPr lIns="119536" tIns="59769" rIns="119536" bIns="59769"/>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70" name="Freeform 22"/>
          <p:cNvSpPr/>
          <p:nvPr/>
        </p:nvSpPr>
        <p:spPr bwMode="auto">
          <a:xfrm>
            <a:off x="9988550" y="4954588"/>
            <a:ext cx="534988" cy="1106487"/>
          </a:xfrm>
          <a:custGeom>
            <a:avLst/>
            <a:gdLst>
              <a:gd name="T0" fmla="*/ 0 w 776"/>
              <a:gd name="T1" fmla="*/ 0 h 1553"/>
              <a:gd name="T2" fmla="*/ 776 w 776"/>
              <a:gd name="T3" fmla="*/ 776 h 1553"/>
              <a:gd name="T4" fmla="*/ 0 w 776"/>
              <a:gd name="T5" fmla="*/ 1553 h 1553"/>
            </a:gdLst>
            <a:ahLst/>
            <a:cxnLst>
              <a:cxn ang="0">
                <a:pos x="T0" y="T1"/>
              </a:cxn>
              <a:cxn ang="0">
                <a:pos x="T2" y="T3"/>
              </a:cxn>
              <a:cxn ang="0">
                <a:pos x="T4" y="T5"/>
              </a:cxn>
            </a:cxnLst>
            <a:rect l="0" t="0" r="r" b="b"/>
            <a:pathLst>
              <a:path w="776" h="1553">
                <a:moveTo>
                  <a:pt x="0" y="0"/>
                </a:moveTo>
                <a:cubicBezTo>
                  <a:pt x="428" y="0"/>
                  <a:pt x="776" y="347"/>
                  <a:pt x="776" y="776"/>
                </a:cubicBezTo>
                <a:cubicBezTo>
                  <a:pt x="776" y="1205"/>
                  <a:pt x="428" y="1553"/>
                  <a:pt x="0" y="1553"/>
                </a:cubicBezTo>
              </a:path>
            </a:pathLst>
          </a:custGeom>
          <a:noFill/>
          <a:ln w="12700" cap="flat">
            <a:solidFill>
              <a:srgbClr val="0070C0"/>
            </a:solidFill>
            <a:prstDash val="solid"/>
            <a:miter lim="800000"/>
          </a:ln>
          <a:extLst>
            <a:ext uri="{909E8E84-426E-40DD-AFC4-6F175D3DCCD1}">
              <a14:hiddenFill xmlns:a14="http://schemas.microsoft.com/office/drawing/2010/main">
                <a:solidFill>
                  <a:srgbClr val="FFFFFF"/>
                </a:solidFill>
              </a14:hiddenFill>
            </a:ext>
          </a:extLst>
        </p:spPr>
        <p:txBody>
          <a:bodyPr lIns="119536" tIns="59769" rIns="119536" bIns="59769"/>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71" name="Oval 23"/>
          <p:cNvSpPr>
            <a:spLocks noChangeArrowheads="1"/>
          </p:cNvSpPr>
          <p:nvPr/>
        </p:nvSpPr>
        <p:spPr bwMode="auto">
          <a:xfrm>
            <a:off x="9555163" y="5057775"/>
            <a:ext cx="874712" cy="900113"/>
          </a:xfrm>
          <a:prstGeom prst="ellipse">
            <a:avLst/>
          </a:prstGeom>
          <a:solidFill>
            <a:srgbClr val="0070C0"/>
          </a:solidFill>
          <a:ln w="12700">
            <a:noFill/>
            <a:round/>
          </a:ln>
        </p:spPr>
        <p:txBody>
          <a:bodyPr lIns="119536" tIns="59769" rIns="119536" bIns="59769"/>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72" name="Line 24"/>
          <p:cNvSpPr>
            <a:spLocks noChangeShapeType="1"/>
          </p:cNvSpPr>
          <p:nvPr/>
        </p:nvSpPr>
        <p:spPr bwMode="auto">
          <a:xfrm flipH="1">
            <a:off x="2168525" y="6054725"/>
            <a:ext cx="7820025" cy="0"/>
          </a:xfrm>
          <a:prstGeom prst="line">
            <a:avLst/>
          </a:prstGeom>
          <a:noFill/>
          <a:ln w="12700" cap="flat">
            <a:solidFill>
              <a:srgbClr val="0070C0"/>
            </a:solidFill>
            <a:prstDash val="solid"/>
            <a:miter lim="800000"/>
          </a:ln>
          <a:extLst>
            <a:ext uri="{909E8E84-426E-40DD-AFC4-6F175D3DCCD1}">
              <a14:hiddenFill xmlns:a14="http://schemas.microsoft.com/office/drawing/2010/main">
                <a:noFill/>
              </a14:hiddenFill>
            </a:ext>
          </a:extLst>
        </p:spPr>
        <p:txBody>
          <a:bodyPr lIns="119536" tIns="59769" rIns="119536" bIns="59769"/>
          <a:lstStyle/>
          <a:p>
            <a:pPr eaLnBrk="1" fontAlgn="auto" hangingPunct="1">
              <a:spcBef>
                <a:spcPts val="0"/>
              </a:spcBef>
              <a:spcAft>
                <a:spcPts val="0"/>
              </a:spcAft>
              <a:buFontTx/>
              <a:buNone/>
              <a:defRPr/>
            </a:pPr>
            <a:endParaRPr lang="zh-CN" altLang="en-US" kern="0">
              <a:solidFill>
                <a:sysClr val="windowText" lastClr="000000"/>
              </a:solidFill>
            </a:endParaRPr>
          </a:p>
        </p:txBody>
      </p:sp>
      <p:sp>
        <p:nvSpPr>
          <p:cNvPr id="73" name="矩形 72"/>
          <p:cNvSpPr/>
          <p:nvPr/>
        </p:nvSpPr>
        <p:spPr>
          <a:xfrm>
            <a:off x="1949450" y="1879600"/>
            <a:ext cx="438150" cy="655638"/>
          </a:xfrm>
          <a:prstGeom prst="rect">
            <a:avLst/>
          </a:prstGeom>
        </p:spPr>
        <p:txBody>
          <a:bodyPr lIns="0" tIns="0" rIns="0" bIns="0">
            <a:spAutoFit/>
          </a:bodyPr>
          <a:lstStyle/>
          <a:p>
            <a:pPr algn="ctr" eaLnBrk="1" fontAlgn="auto" hangingPunct="1">
              <a:spcBef>
                <a:spcPts val="0"/>
              </a:spcBef>
              <a:spcAft>
                <a:spcPts val="0"/>
              </a:spcAft>
              <a:buFontTx/>
              <a:buNone/>
              <a:defRPr/>
            </a:pPr>
            <a:r>
              <a:rPr lang="en-US" altLang="zh-CN" sz="4100" kern="0" dirty="0">
                <a:solidFill>
                  <a:sysClr val="window" lastClr="FFFFFF"/>
                </a:solidFill>
                <a:latin typeface="Adobe Gothic Std B" pitchFamily="34" charset="-128"/>
                <a:ea typeface="Adobe Gothic Std B" pitchFamily="34" charset="-128"/>
              </a:rPr>
              <a:t>A</a:t>
            </a:r>
            <a:endParaRPr lang="zh-CN" altLang="en-US" sz="4100" kern="0" dirty="0">
              <a:solidFill>
                <a:sysClr val="window" lastClr="FFFFFF"/>
              </a:solidFill>
              <a:latin typeface="Adobe Gothic Std B" pitchFamily="34" charset="-128"/>
            </a:endParaRPr>
          </a:p>
        </p:txBody>
      </p:sp>
      <p:sp>
        <p:nvSpPr>
          <p:cNvPr id="74" name="TextBox 73"/>
          <p:cNvSpPr txBox="1">
            <a:spLocks noChangeArrowheads="1"/>
          </p:cNvSpPr>
          <p:nvPr/>
        </p:nvSpPr>
        <p:spPr bwMode="auto">
          <a:xfrm>
            <a:off x="2747963" y="2087563"/>
            <a:ext cx="4938712"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9536" tIns="59769" rIns="119536" bIns="5976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lnSpc>
                <a:spcPts val="1700"/>
              </a:lnSpc>
            </a:pPr>
            <a:r>
              <a:rPr lang="zh-CN" altLang="en-US" sz="1200">
                <a:latin typeface="微软雅黑" panose="020B0503020204020204" pitchFamily="34" charset="-122"/>
                <a:ea typeface="微软雅黑" panose="020B0503020204020204" pitchFamily="34" charset="-122"/>
              </a:rPr>
              <a:t>坚持党的领导、自觉学习国家的学生资助政策。</a:t>
            </a:r>
            <a:endParaRPr lang="en-US" altLang="zh-CN" sz="1200">
              <a:latin typeface="微软雅黑" panose="020B0503020204020204" pitchFamily="34" charset="-122"/>
              <a:ea typeface="微软雅黑" panose="020B0503020204020204" pitchFamily="34" charset="-122"/>
            </a:endParaRPr>
          </a:p>
        </p:txBody>
      </p:sp>
      <p:sp>
        <p:nvSpPr>
          <p:cNvPr id="75" name="矩形 74"/>
          <p:cNvSpPr/>
          <p:nvPr/>
        </p:nvSpPr>
        <p:spPr>
          <a:xfrm>
            <a:off x="9791700" y="2995613"/>
            <a:ext cx="439738" cy="655637"/>
          </a:xfrm>
          <a:prstGeom prst="rect">
            <a:avLst/>
          </a:prstGeom>
        </p:spPr>
        <p:txBody>
          <a:bodyPr lIns="0" tIns="0" rIns="0" bIns="0">
            <a:spAutoFit/>
          </a:bodyPr>
          <a:lstStyle/>
          <a:p>
            <a:pPr algn="ctr" eaLnBrk="1" fontAlgn="auto" hangingPunct="1">
              <a:spcBef>
                <a:spcPts val="0"/>
              </a:spcBef>
              <a:spcAft>
                <a:spcPts val="0"/>
              </a:spcAft>
              <a:buFontTx/>
              <a:buNone/>
              <a:defRPr/>
            </a:pPr>
            <a:r>
              <a:rPr lang="en-US" altLang="zh-CN" sz="4100" kern="0" dirty="0">
                <a:solidFill>
                  <a:sysClr val="window" lastClr="FFFFFF"/>
                </a:solidFill>
                <a:latin typeface="Adobe Gothic Std B" pitchFamily="34" charset="-128"/>
              </a:rPr>
              <a:t>B</a:t>
            </a:r>
            <a:endParaRPr lang="zh-CN" altLang="en-US" sz="4100" kern="0" dirty="0">
              <a:solidFill>
                <a:sysClr val="window" lastClr="FFFFFF"/>
              </a:solidFill>
              <a:latin typeface="Adobe Gothic Std B" pitchFamily="34" charset="-128"/>
            </a:endParaRPr>
          </a:p>
        </p:txBody>
      </p:sp>
      <p:sp>
        <p:nvSpPr>
          <p:cNvPr id="76" name="矩形 75"/>
          <p:cNvSpPr/>
          <p:nvPr/>
        </p:nvSpPr>
        <p:spPr>
          <a:xfrm>
            <a:off x="1919288" y="4114800"/>
            <a:ext cx="439737" cy="655638"/>
          </a:xfrm>
          <a:prstGeom prst="rect">
            <a:avLst/>
          </a:prstGeom>
        </p:spPr>
        <p:txBody>
          <a:bodyPr lIns="0" tIns="0" rIns="0" bIns="0">
            <a:spAutoFit/>
          </a:bodyPr>
          <a:lstStyle/>
          <a:p>
            <a:pPr algn="ctr" eaLnBrk="1" fontAlgn="auto" hangingPunct="1">
              <a:spcBef>
                <a:spcPts val="0"/>
              </a:spcBef>
              <a:spcAft>
                <a:spcPts val="0"/>
              </a:spcAft>
              <a:buFontTx/>
              <a:buNone/>
              <a:defRPr/>
            </a:pPr>
            <a:r>
              <a:rPr lang="en-US" altLang="zh-CN" sz="4100" kern="0" dirty="0">
                <a:solidFill>
                  <a:sysClr val="window" lastClr="FFFFFF"/>
                </a:solidFill>
                <a:latin typeface="Adobe Gothic Std B" pitchFamily="34" charset="-128"/>
                <a:ea typeface="Adobe Gothic Std B" pitchFamily="34" charset="-128"/>
              </a:rPr>
              <a:t>C</a:t>
            </a:r>
            <a:endParaRPr lang="zh-CN" altLang="en-US" sz="4100" kern="0" dirty="0">
              <a:solidFill>
                <a:sysClr val="window" lastClr="FFFFFF"/>
              </a:solidFill>
              <a:latin typeface="Adobe Gothic Std B" pitchFamily="34" charset="-128"/>
            </a:endParaRPr>
          </a:p>
        </p:txBody>
      </p:sp>
      <p:sp>
        <p:nvSpPr>
          <p:cNvPr id="77" name="矩形 76"/>
          <p:cNvSpPr/>
          <p:nvPr/>
        </p:nvSpPr>
        <p:spPr>
          <a:xfrm>
            <a:off x="9791700" y="5238750"/>
            <a:ext cx="439738" cy="655638"/>
          </a:xfrm>
          <a:prstGeom prst="rect">
            <a:avLst/>
          </a:prstGeom>
        </p:spPr>
        <p:txBody>
          <a:bodyPr lIns="0" tIns="0" rIns="0" bIns="0">
            <a:spAutoFit/>
          </a:bodyPr>
          <a:lstStyle/>
          <a:p>
            <a:pPr algn="ctr" eaLnBrk="1" fontAlgn="auto" hangingPunct="1">
              <a:spcBef>
                <a:spcPts val="0"/>
              </a:spcBef>
              <a:spcAft>
                <a:spcPts val="0"/>
              </a:spcAft>
              <a:buFontTx/>
              <a:buNone/>
              <a:defRPr/>
            </a:pPr>
            <a:r>
              <a:rPr lang="en-US" altLang="zh-CN" sz="4100" kern="0" dirty="0">
                <a:solidFill>
                  <a:sysClr val="window" lastClr="FFFFFF"/>
                </a:solidFill>
                <a:latin typeface="Adobe Gothic Std B" pitchFamily="34" charset="-128"/>
              </a:rPr>
              <a:t>D </a:t>
            </a:r>
            <a:endParaRPr lang="zh-CN" altLang="en-US" sz="4100" kern="0" dirty="0">
              <a:solidFill>
                <a:sysClr val="window" lastClr="FFFFFF"/>
              </a:solidFill>
              <a:latin typeface="Adobe Gothic Std B" pitchFamily="34" charset="-128"/>
            </a:endParaRPr>
          </a:p>
        </p:txBody>
      </p:sp>
      <p:sp>
        <p:nvSpPr>
          <p:cNvPr id="78" name="TextBox 77"/>
          <p:cNvSpPr txBox="1"/>
          <p:nvPr/>
        </p:nvSpPr>
        <p:spPr>
          <a:xfrm>
            <a:off x="2980690" y="1719263"/>
            <a:ext cx="1610360" cy="396240"/>
          </a:xfrm>
          <a:prstGeom prst="rect">
            <a:avLst/>
          </a:prstGeom>
          <a:noFill/>
        </p:spPr>
        <p:txBody>
          <a:bodyPr wrap="none" lIns="119536" tIns="59769" rIns="119536" bIns="59769">
            <a:spAutoFit/>
          </a:bodyPr>
          <a:lstStyle/>
          <a:p>
            <a:pPr algn="r" eaLnBrk="1" fontAlgn="auto" hangingPunct="1">
              <a:spcBef>
                <a:spcPts val="0"/>
              </a:spcBef>
              <a:spcAft>
                <a:spcPts val="0"/>
              </a:spcAft>
              <a:buFontTx/>
              <a:buNone/>
              <a:defRPr/>
            </a:pPr>
            <a:r>
              <a:rPr lang="zh-CN" altLang="en-US" kern="0" dirty="0">
                <a:solidFill>
                  <a:srgbClr val="0070C0"/>
                </a:solidFill>
                <a:latin typeface="微软雅黑" panose="020B0503020204020204" pitchFamily="34" charset="-122"/>
                <a:ea typeface="微软雅黑" panose="020B0503020204020204" pitchFamily="34" charset="-122"/>
              </a:rPr>
              <a:t>提高思想觉悟</a:t>
            </a:r>
            <a:endParaRPr lang="zh-CN" altLang="en-US" kern="0" dirty="0">
              <a:solidFill>
                <a:srgbClr val="0070C0"/>
              </a:solidFill>
              <a:latin typeface="微软雅黑" panose="020B0503020204020204" pitchFamily="34" charset="-122"/>
              <a:ea typeface="微软雅黑" panose="020B0503020204020204" pitchFamily="34" charset="-122"/>
            </a:endParaRPr>
          </a:p>
        </p:txBody>
      </p:sp>
      <p:sp>
        <p:nvSpPr>
          <p:cNvPr id="79" name="TextBox 78"/>
          <p:cNvSpPr txBox="1">
            <a:spLocks noChangeArrowheads="1"/>
          </p:cNvSpPr>
          <p:nvPr/>
        </p:nvSpPr>
        <p:spPr bwMode="auto">
          <a:xfrm>
            <a:off x="4424363" y="3186113"/>
            <a:ext cx="4938712" cy="554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9536" tIns="59769" rIns="119536" bIns="5976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lnSpc>
                <a:spcPts val="1700"/>
              </a:lnSpc>
            </a:pPr>
            <a:r>
              <a:rPr lang="zh-CN" altLang="en-US" sz="1200">
                <a:latin typeface="微软雅黑" panose="020B0503020204020204" pitchFamily="34" charset="-122"/>
                <a:ea typeface="微软雅黑" panose="020B0503020204020204" pitchFamily="34" charset="-122"/>
              </a:rPr>
              <a:t>把上级资助部门安排的工作、学校相关部门交办的任务，关乎学生的每一项资助工作不折不扣地执行。</a:t>
            </a:r>
            <a:endParaRPr lang="en-US" altLang="zh-CN" sz="1200">
              <a:latin typeface="微软雅黑" panose="020B0503020204020204" pitchFamily="34" charset="-122"/>
              <a:ea typeface="微软雅黑" panose="020B0503020204020204" pitchFamily="34" charset="-122"/>
            </a:endParaRPr>
          </a:p>
        </p:txBody>
      </p:sp>
      <p:sp>
        <p:nvSpPr>
          <p:cNvPr id="80" name="TextBox 79"/>
          <p:cNvSpPr txBox="1"/>
          <p:nvPr/>
        </p:nvSpPr>
        <p:spPr>
          <a:xfrm>
            <a:off x="4658678" y="2817813"/>
            <a:ext cx="1610360" cy="396240"/>
          </a:xfrm>
          <a:prstGeom prst="rect">
            <a:avLst/>
          </a:prstGeom>
          <a:noFill/>
        </p:spPr>
        <p:txBody>
          <a:bodyPr wrap="none" lIns="119536" tIns="59769" rIns="119536" bIns="59769">
            <a:spAutoFit/>
          </a:bodyPr>
          <a:lstStyle/>
          <a:p>
            <a:pPr algn="r" eaLnBrk="1" fontAlgn="auto" hangingPunct="1">
              <a:spcBef>
                <a:spcPts val="0"/>
              </a:spcBef>
              <a:spcAft>
                <a:spcPts val="0"/>
              </a:spcAft>
              <a:buFontTx/>
              <a:buNone/>
              <a:defRPr/>
            </a:pPr>
            <a:r>
              <a:rPr lang="zh-CN" altLang="en-US" kern="0" dirty="0">
                <a:solidFill>
                  <a:srgbClr val="0070C0"/>
                </a:solidFill>
                <a:latin typeface="微软雅黑" panose="020B0503020204020204" pitchFamily="34" charset="-122"/>
                <a:ea typeface="微软雅黑" panose="020B0503020204020204" pitchFamily="34" charset="-122"/>
              </a:rPr>
              <a:t>不折不扣执行</a:t>
            </a:r>
            <a:endParaRPr lang="zh-CN" altLang="en-US" kern="0" dirty="0">
              <a:solidFill>
                <a:srgbClr val="0070C0"/>
              </a:solidFill>
              <a:latin typeface="微软雅黑" panose="020B0503020204020204" pitchFamily="34" charset="-122"/>
              <a:ea typeface="微软雅黑" panose="020B0503020204020204" pitchFamily="34" charset="-122"/>
            </a:endParaRPr>
          </a:p>
        </p:txBody>
      </p:sp>
      <p:sp>
        <p:nvSpPr>
          <p:cNvPr id="81" name="TextBox 80"/>
          <p:cNvSpPr txBox="1">
            <a:spLocks noChangeArrowheads="1"/>
          </p:cNvSpPr>
          <p:nvPr/>
        </p:nvSpPr>
        <p:spPr bwMode="auto">
          <a:xfrm>
            <a:off x="2747963" y="4292600"/>
            <a:ext cx="4938712"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9536" tIns="59769" rIns="119536" bIns="5976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lnSpc>
                <a:spcPts val="1700"/>
              </a:lnSpc>
            </a:pPr>
            <a:r>
              <a:rPr lang="zh-CN" altLang="en-US" sz="1200">
                <a:latin typeface="微软雅黑" panose="020B0503020204020204" pitchFamily="34" charset="-122"/>
                <a:ea typeface="微软雅黑" panose="020B0503020204020204" pitchFamily="34" charset="-122"/>
              </a:rPr>
              <a:t>提前谋划，提前布局，重在摸底，打好基础，做好预警研判。</a:t>
            </a:r>
            <a:endParaRPr lang="en-US" altLang="zh-CN" sz="1200">
              <a:latin typeface="微软雅黑" panose="020B0503020204020204" pitchFamily="34" charset="-122"/>
              <a:ea typeface="微软雅黑" panose="020B0503020204020204" pitchFamily="34" charset="-122"/>
            </a:endParaRPr>
          </a:p>
        </p:txBody>
      </p:sp>
      <p:sp>
        <p:nvSpPr>
          <p:cNvPr id="82" name="TextBox 81"/>
          <p:cNvSpPr txBox="1"/>
          <p:nvPr/>
        </p:nvSpPr>
        <p:spPr>
          <a:xfrm>
            <a:off x="2980690" y="3924300"/>
            <a:ext cx="1610360" cy="396240"/>
          </a:xfrm>
          <a:prstGeom prst="rect">
            <a:avLst/>
          </a:prstGeom>
          <a:noFill/>
        </p:spPr>
        <p:txBody>
          <a:bodyPr wrap="none" lIns="119536" tIns="59769" rIns="119536" bIns="59769">
            <a:spAutoFit/>
          </a:bodyPr>
          <a:lstStyle/>
          <a:p>
            <a:pPr algn="r" eaLnBrk="1" fontAlgn="auto" hangingPunct="1">
              <a:spcBef>
                <a:spcPts val="0"/>
              </a:spcBef>
              <a:spcAft>
                <a:spcPts val="0"/>
              </a:spcAft>
              <a:buFontTx/>
              <a:buNone/>
              <a:defRPr/>
            </a:pPr>
            <a:r>
              <a:rPr lang="zh-CN" altLang="en-US" kern="0" dirty="0">
                <a:solidFill>
                  <a:srgbClr val="0070C0"/>
                </a:solidFill>
                <a:latin typeface="微软雅黑" panose="020B0503020204020204" pitchFamily="34" charset="-122"/>
                <a:ea typeface="微软雅黑" panose="020B0503020204020204" pitchFamily="34" charset="-122"/>
              </a:rPr>
              <a:t>加强预警研判</a:t>
            </a:r>
            <a:endParaRPr lang="zh-CN" altLang="en-US" kern="0" dirty="0">
              <a:solidFill>
                <a:srgbClr val="0070C0"/>
              </a:solidFill>
              <a:latin typeface="微软雅黑" panose="020B0503020204020204" pitchFamily="34" charset="-122"/>
              <a:ea typeface="微软雅黑" panose="020B0503020204020204" pitchFamily="34" charset="-122"/>
            </a:endParaRPr>
          </a:p>
        </p:txBody>
      </p:sp>
      <p:sp>
        <p:nvSpPr>
          <p:cNvPr id="83" name="TextBox 82"/>
          <p:cNvSpPr txBox="1">
            <a:spLocks noChangeArrowheads="1"/>
          </p:cNvSpPr>
          <p:nvPr/>
        </p:nvSpPr>
        <p:spPr bwMode="auto">
          <a:xfrm>
            <a:off x="4424363" y="5391150"/>
            <a:ext cx="4938712"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9536" tIns="59769" rIns="119536" bIns="5976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lnSpc>
                <a:spcPts val="1700"/>
              </a:lnSpc>
            </a:pPr>
            <a:r>
              <a:rPr lang="zh-CN" altLang="en-US" sz="1200">
                <a:latin typeface="微软雅黑" panose="020B0503020204020204" pitchFamily="34" charset="-122"/>
                <a:ea typeface="微软雅黑" panose="020B0503020204020204" pitchFamily="34" charset="-122"/>
              </a:rPr>
              <a:t>完善每一个环节的资料，严格按时间节点处理各种自助资料。</a:t>
            </a:r>
            <a:endParaRPr lang="en-US" altLang="zh-CN" sz="1200">
              <a:latin typeface="微软雅黑" panose="020B0503020204020204" pitchFamily="34" charset="-122"/>
              <a:ea typeface="微软雅黑" panose="020B0503020204020204" pitchFamily="34" charset="-122"/>
            </a:endParaRPr>
          </a:p>
        </p:txBody>
      </p:sp>
      <p:sp>
        <p:nvSpPr>
          <p:cNvPr id="84" name="TextBox 83"/>
          <p:cNvSpPr txBox="1"/>
          <p:nvPr/>
        </p:nvSpPr>
        <p:spPr>
          <a:xfrm>
            <a:off x="4658678" y="5022850"/>
            <a:ext cx="1610360" cy="396240"/>
          </a:xfrm>
          <a:prstGeom prst="rect">
            <a:avLst/>
          </a:prstGeom>
          <a:noFill/>
        </p:spPr>
        <p:txBody>
          <a:bodyPr wrap="none" lIns="119536" tIns="59769" rIns="119536" bIns="59769">
            <a:spAutoFit/>
          </a:bodyPr>
          <a:lstStyle/>
          <a:p>
            <a:pPr algn="r" eaLnBrk="1" fontAlgn="auto" hangingPunct="1">
              <a:spcBef>
                <a:spcPts val="0"/>
              </a:spcBef>
              <a:spcAft>
                <a:spcPts val="0"/>
              </a:spcAft>
              <a:buFontTx/>
              <a:buNone/>
              <a:defRPr/>
            </a:pPr>
            <a:r>
              <a:rPr lang="zh-CN" altLang="en-US" kern="0" dirty="0">
                <a:solidFill>
                  <a:srgbClr val="0070C0"/>
                </a:solidFill>
                <a:latin typeface="微软雅黑" panose="020B0503020204020204" pitchFamily="34" charset="-122"/>
                <a:ea typeface="微软雅黑" panose="020B0503020204020204" pitchFamily="34" charset="-122"/>
              </a:rPr>
              <a:t>规范操作程序</a:t>
            </a:r>
            <a:endParaRPr lang="zh-CN" altLang="en-US" kern="0" dirty="0">
              <a:solidFill>
                <a:srgbClr val="0070C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right)">
                                      <p:cBhvr>
                                        <p:cTn id="7" dur="500"/>
                                        <p:tgtEl>
                                          <p:spTgt spid="62"/>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60"/>
                                        </p:tgtEl>
                                        <p:attrNameLst>
                                          <p:attrName>style.visibility</p:attrName>
                                        </p:attrNameLst>
                                      </p:cBhvr>
                                      <p:to>
                                        <p:strVal val="visible"/>
                                      </p:to>
                                    </p:set>
                                    <p:animEffect transition="in" filter="wipe(up)">
                                      <p:cBhvr>
                                        <p:cTn id="11" dur="500"/>
                                        <p:tgtEl>
                                          <p:spTgt spid="60"/>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73"/>
                                        </p:tgtEl>
                                        <p:attrNameLst>
                                          <p:attrName>style.visibility</p:attrName>
                                        </p:attrNameLst>
                                      </p:cBhvr>
                                      <p:to>
                                        <p:strVal val="visible"/>
                                      </p:to>
                                    </p:set>
                                    <p:anim calcmode="lin" valueType="num">
                                      <p:cBhvr>
                                        <p:cTn id="15" dur="500" fill="hold"/>
                                        <p:tgtEl>
                                          <p:spTgt spid="73"/>
                                        </p:tgtEl>
                                        <p:attrNameLst>
                                          <p:attrName>ppt_w</p:attrName>
                                        </p:attrNameLst>
                                      </p:cBhvr>
                                      <p:tavLst>
                                        <p:tav tm="0">
                                          <p:val>
                                            <p:fltVal val="0"/>
                                          </p:val>
                                        </p:tav>
                                        <p:tav tm="100000">
                                          <p:val>
                                            <p:strVal val="#ppt_w"/>
                                          </p:val>
                                        </p:tav>
                                      </p:tavLst>
                                    </p:anim>
                                    <p:anim calcmode="lin" valueType="num">
                                      <p:cBhvr>
                                        <p:cTn id="16" dur="500" fill="hold"/>
                                        <p:tgtEl>
                                          <p:spTgt spid="73"/>
                                        </p:tgtEl>
                                        <p:attrNameLst>
                                          <p:attrName>ppt_h</p:attrName>
                                        </p:attrNameLst>
                                      </p:cBhvr>
                                      <p:tavLst>
                                        <p:tav tm="0">
                                          <p:val>
                                            <p:fltVal val="0"/>
                                          </p:val>
                                        </p:tav>
                                        <p:tav tm="100000">
                                          <p:val>
                                            <p:strVal val="#ppt_h"/>
                                          </p:val>
                                        </p:tav>
                                      </p:tavLst>
                                    </p:anim>
                                    <p:animEffect transition="in" filter="fade">
                                      <p:cBhvr>
                                        <p:cTn id="17" dur="500"/>
                                        <p:tgtEl>
                                          <p:spTgt spid="73"/>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61"/>
                                        </p:tgtEl>
                                        <p:attrNameLst>
                                          <p:attrName>style.visibility</p:attrName>
                                        </p:attrNameLst>
                                      </p:cBhvr>
                                      <p:to>
                                        <p:strVal val="visible"/>
                                      </p:to>
                                    </p:set>
                                    <p:anim calcmode="lin" valueType="num">
                                      <p:cBhvr>
                                        <p:cTn id="20" dur="500" fill="hold"/>
                                        <p:tgtEl>
                                          <p:spTgt spid="61"/>
                                        </p:tgtEl>
                                        <p:attrNameLst>
                                          <p:attrName>ppt_w</p:attrName>
                                        </p:attrNameLst>
                                      </p:cBhvr>
                                      <p:tavLst>
                                        <p:tav tm="0">
                                          <p:val>
                                            <p:fltVal val="0"/>
                                          </p:val>
                                        </p:tav>
                                        <p:tav tm="100000">
                                          <p:val>
                                            <p:strVal val="#ppt_w"/>
                                          </p:val>
                                        </p:tav>
                                      </p:tavLst>
                                    </p:anim>
                                    <p:anim calcmode="lin" valueType="num">
                                      <p:cBhvr>
                                        <p:cTn id="21" dur="500" fill="hold"/>
                                        <p:tgtEl>
                                          <p:spTgt spid="61"/>
                                        </p:tgtEl>
                                        <p:attrNameLst>
                                          <p:attrName>ppt_h</p:attrName>
                                        </p:attrNameLst>
                                      </p:cBhvr>
                                      <p:tavLst>
                                        <p:tav tm="0">
                                          <p:val>
                                            <p:fltVal val="0"/>
                                          </p:val>
                                        </p:tav>
                                        <p:tav tm="100000">
                                          <p:val>
                                            <p:strVal val="#ppt_h"/>
                                          </p:val>
                                        </p:tav>
                                      </p:tavLst>
                                    </p:anim>
                                    <p:animEffect transition="in" filter="fade">
                                      <p:cBhvr>
                                        <p:cTn id="22" dur="500"/>
                                        <p:tgtEl>
                                          <p:spTgt spid="61"/>
                                        </p:tgtEl>
                                      </p:cBhvr>
                                    </p:animEffect>
                                  </p:childTnLst>
                                </p:cTn>
                              </p:par>
                            </p:childTnLst>
                          </p:cTn>
                        </p:par>
                        <p:par>
                          <p:cTn id="23" fill="hold">
                            <p:stCondLst>
                              <p:cond delay="1500"/>
                            </p:stCondLst>
                            <p:childTnLst>
                              <p:par>
                                <p:cTn id="24" presetID="22" presetClass="entr" presetSubtype="8" fill="hold" grpId="0" nodeType="afterEffect">
                                  <p:stCondLst>
                                    <p:cond delay="0"/>
                                  </p:stCondLst>
                                  <p:childTnLst>
                                    <p:set>
                                      <p:cBhvr>
                                        <p:cTn id="25" dur="1" fill="hold">
                                          <p:stCondLst>
                                            <p:cond delay="0"/>
                                          </p:stCondLst>
                                        </p:cTn>
                                        <p:tgtEl>
                                          <p:spTgt spid="74"/>
                                        </p:tgtEl>
                                        <p:attrNameLst>
                                          <p:attrName>style.visibility</p:attrName>
                                        </p:attrNameLst>
                                      </p:cBhvr>
                                      <p:to>
                                        <p:strVal val="visible"/>
                                      </p:to>
                                    </p:set>
                                    <p:animEffect transition="in" filter="wipe(left)">
                                      <p:cBhvr>
                                        <p:cTn id="26" dur="500"/>
                                        <p:tgtEl>
                                          <p:spTgt spid="74"/>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78"/>
                                        </p:tgtEl>
                                        <p:attrNameLst>
                                          <p:attrName>style.visibility</p:attrName>
                                        </p:attrNameLst>
                                      </p:cBhvr>
                                      <p:to>
                                        <p:strVal val="visible"/>
                                      </p:to>
                                    </p:set>
                                    <p:animEffect transition="in" filter="wipe(left)">
                                      <p:cBhvr>
                                        <p:cTn id="29" dur="500"/>
                                        <p:tgtEl>
                                          <p:spTgt spid="78"/>
                                        </p:tgtEl>
                                      </p:cBhvr>
                                    </p:animEffect>
                                  </p:childTnLst>
                                </p:cTn>
                              </p:par>
                            </p:childTnLst>
                          </p:cTn>
                        </p:par>
                        <p:par>
                          <p:cTn id="30" fill="hold">
                            <p:stCondLst>
                              <p:cond delay="2000"/>
                            </p:stCondLst>
                            <p:childTnLst>
                              <p:par>
                                <p:cTn id="31" presetID="22" presetClass="entr" presetSubtype="8" fill="hold" nodeType="afterEffect">
                                  <p:stCondLst>
                                    <p:cond delay="0"/>
                                  </p:stCondLst>
                                  <p:childTnLst>
                                    <p:set>
                                      <p:cBhvr>
                                        <p:cTn id="32" dur="1" fill="hold">
                                          <p:stCondLst>
                                            <p:cond delay="0"/>
                                          </p:stCondLst>
                                        </p:cTn>
                                        <p:tgtEl>
                                          <p:spTgt spid="63"/>
                                        </p:tgtEl>
                                        <p:attrNameLst>
                                          <p:attrName>style.visibility</p:attrName>
                                        </p:attrNameLst>
                                      </p:cBhvr>
                                      <p:to>
                                        <p:strVal val="visible"/>
                                      </p:to>
                                    </p:set>
                                    <p:animEffect transition="in" filter="wipe(left)">
                                      <p:cBhvr>
                                        <p:cTn id="33" dur="500"/>
                                        <p:tgtEl>
                                          <p:spTgt spid="63"/>
                                        </p:tgtEl>
                                      </p:cBhvr>
                                    </p:animEffect>
                                  </p:childTnLst>
                                </p:cTn>
                              </p:par>
                            </p:childTnLst>
                          </p:cTn>
                        </p:par>
                        <p:par>
                          <p:cTn id="34" fill="hold">
                            <p:stCondLst>
                              <p:cond delay="2500"/>
                            </p:stCondLst>
                            <p:childTnLst>
                              <p:par>
                                <p:cTn id="35" presetID="22" presetClass="entr" presetSubtype="1" fill="hold" nodeType="afterEffect">
                                  <p:stCondLst>
                                    <p:cond delay="0"/>
                                  </p:stCondLst>
                                  <p:childTnLst>
                                    <p:set>
                                      <p:cBhvr>
                                        <p:cTn id="36" dur="1" fill="hold">
                                          <p:stCondLst>
                                            <p:cond delay="0"/>
                                          </p:stCondLst>
                                        </p:cTn>
                                        <p:tgtEl>
                                          <p:spTgt spid="64"/>
                                        </p:tgtEl>
                                        <p:attrNameLst>
                                          <p:attrName>style.visibility</p:attrName>
                                        </p:attrNameLst>
                                      </p:cBhvr>
                                      <p:to>
                                        <p:strVal val="visible"/>
                                      </p:to>
                                    </p:set>
                                    <p:animEffect transition="in" filter="wipe(up)">
                                      <p:cBhvr>
                                        <p:cTn id="37" dur="500"/>
                                        <p:tgtEl>
                                          <p:spTgt spid="64"/>
                                        </p:tgtEl>
                                      </p:cBhvr>
                                    </p:animEffect>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75"/>
                                        </p:tgtEl>
                                        <p:attrNameLst>
                                          <p:attrName>style.visibility</p:attrName>
                                        </p:attrNameLst>
                                      </p:cBhvr>
                                      <p:to>
                                        <p:strVal val="visible"/>
                                      </p:to>
                                    </p:set>
                                    <p:anim calcmode="lin" valueType="num">
                                      <p:cBhvr>
                                        <p:cTn id="41" dur="500" fill="hold"/>
                                        <p:tgtEl>
                                          <p:spTgt spid="75"/>
                                        </p:tgtEl>
                                        <p:attrNameLst>
                                          <p:attrName>ppt_w</p:attrName>
                                        </p:attrNameLst>
                                      </p:cBhvr>
                                      <p:tavLst>
                                        <p:tav tm="0">
                                          <p:val>
                                            <p:fltVal val="0"/>
                                          </p:val>
                                        </p:tav>
                                        <p:tav tm="100000">
                                          <p:val>
                                            <p:strVal val="#ppt_w"/>
                                          </p:val>
                                        </p:tav>
                                      </p:tavLst>
                                    </p:anim>
                                    <p:anim calcmode="lin" valueType="num">
                                      <p:cBhvr>
                                        <p:cTn id="42" dur="500" fill="hold"/>
                                        <p:tgtEl>
                                          <p:spTgt spid="75"/>
                                        </p:tgtEl>
                                        <p:attrNameLst>
                                          <p:attrName>ppt_h</p:attrName>
                                        </p:attrNameLst>
                                      </p:cBhvr>
                                      <p:tavLst>
                                        <p:tav tm="0">
                                          <p:val>
                                            <p:fltVal val="0"/>
                                          </p:val>
                                        </p:tav>
                                        <p:tav tm="100000">
                                          <p:val>
                                            <p:strVal val="#ppt_h"/>
                                          </p:val>
                                        </p:tav>
                                      </p:tavLst>
                                    </p:anim>
                                    <p:animEffect transition="in" filter="fade">
                                      <p:cBhvr>
                                        <p:cTn id="43" dur="500"/>
                                        <p:tgtEl>
                                          <p:spTgt spid="75"/>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65"/>
                                        </p:tgtEl>
                                        <p:attrNameLst>
                                          <p:attrName>style.visibility</p:attrName>
                                        </p:attrNameLst>
                                      </p:cBhvr>
                                      <p:to>
                                        <p:strVal val="visible"/>
                                      </p:to>
                                    </p:set>
                                    <p:anim calcmode="lin" valueType="num">
                                      <p:cBhvr>
                                        <p:cTn id="46" dur="500" fill="hold"/>
                                        <p:tgtEl>
                                          <p:spTgt spid="65"/>
                                        </p:tgtEl>
                                        <p:attrNameLst>
                                          <p:attrName>ppt_w</p:attrName>
                                        </p:attrNameLst>
                                      </p:cBhvr>
                                      <p:tavLst>
                                        <p:tav tm="0">
                                          <p:val>
                                            <p:fltVal val="0"/>
                                          </p:val>
                                        </p:tav>
                                        <p:tav tm="100000">
                                          <p:val>
                                            <p:strVal val="#ppt_w"/>
                                          </p:val>
                                        </p:tav>
                                      </p:tavLst>
                                    </p:anim>
                                    <p:anim calcmode="lin" valueType="num">
                                      <p:cBhvr>
                                        <p:cTn id="47" dur="500" fill="hold"/>
                                        <p:tgtEl>
                                          <p:spTgt spid="65"/>
                                        </p:tgtEl>
                                        <p:attrNameLst>
                                          <p:attrName>ppt_h</p:attrName>
                                        </p:attrNameLst>
                                      </p:cBhvr>
                                      <p:tavLst>
                                        <p:tav tm="0">
                                          <p:val>
                                            <p:fltVal val="0"/>
                                          </p:val>
                                        </p:tav>
                                        <p:tav tm="100000">
                                          <p:val>
                                            <p:strVal val="#ppt_h"/>
                                          </p:val>
                                        </p:tav>
                                      </p:tavLst>
                                    </p:anim>
                                    <p:animEffect transition="in" filter="fade">
                                      <p:cBhvr>
                                        <p:cTn id="48" dur="500"/>
                                        <p:tgtEl>
                                          <p:spTgt spid="65"/>
                                        </p:tgtEl>
                                      </p:cBhvr>
                                    </p:animEffect>
                                  </p:childTnLst>
                                </p:cTn>
                              </p:par>
                            </p:childTnLst>
                          </p:cTn>
                        </p:par>
                        <p:par>
                          <p:cTn id="49" fill="hold">
                            <p:stCondLst>
                              <p:cond delay="3500"/>
                            </p:stCondLst>
                            <p:childTnLst>
                              <p:par>
                                <p:cTn id="50" presetID="22" presetClass="entr" presetSubtype="8" fill="hold" grpId="0" nodeType="afterEffect">
                                  <p:stCondLst>
                                    <p:cond delay="0"/>
                                  </p:stCondLst>
                                  <p:childTnLst>
                                    <p:set>
                                      <p:cBhvr>
                                        <p:cTn id="51" dur="1" fill="hold">
                                          <p:stCondLst>
                                            <p:cond delay="0"/>
                                          </p:stCondLst>
                                        </p:cTn>
                                        <p:tgtEl>
                                          <p:spTgt spid="79"/>
                                        </p:tgtEl>
                                        <p:attrNameLst>
                                          <p:attrName>style.visibility</p:attrName>
                                        </p:attrNameLst>
                                      </p:cBhvr>
                                      <p:to>
                                        <p:strVal val="visible"/>
                                      </p:to>
                                    </p:set>
                                    <p:animEffect transition="in" filter="wipe(left)">
                                      <p:cBhvr>
                                        <p:cTn id="52" dur="500"/>
                                        <p:tgtEl>
                                          <p:spTgt spid="79"/>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80"/>
                                        </p:tgtEl>
                                        <p:attrNameLst>
                                          <p:attrName>style.visibility</p:attrName>
                                        </p:attrNameLst>
                                      </p:cBhvr>
                                      <p:to>
                                        <p:strVal val="visible"/>
                                      </p:to>
                                    </p:set>
                                    <p:animEffect transition="in" filter="wipe(left)">
                                      <p:cBhvr>
                                        <p:cTn id="55" dur="500"/>
                                        <p:tgtEl>
                                          <p:spTgt spid="80"/>
                                        </p:tgtEl>
                                      </p:cBhvr>
                                    </p:animEffect>
                                  </p:childTnLst>
                                </p:cTn>
                              </p:par>
                            </p:childTnLst>
                          </p:cTn>
                        </p:par>
                        <p:par>
                          <p:cTn id="56" fill="hold">
                            <p:stCondLst>
                              <p:cond delay="4000"/>
                            </p:stCondLst>
                            <p:childTnLst>
                              <p:par>
                                <p:cTn id="57" presetID="22" presetClass="entr" presetSubtype="2" fill="hold" nodeType="afterEffect">
                                  <p:stCondLst>
                                    <p:cond delay="0"/>
                                  </p:stCondLst>
                                  <p:childTnLst>
                                    <p:set>
                                      <p:cBhvr>
                                        <p:cTn id="58" dur="1" fill="hold">
                                          <p:stCondLst>
                                            <p:cond delay="0"/>
                                          </p:stCondLst>
                                        </p:cTn>
                                        <p:tgtEl>
                                          <p:spTgt spid="66"/>
                                        </p:tgtEl>
                                        <p:attrNameLst>
                                          <p:attrName>style.visibility</p:attrName>
                                        </p:attrNameLst>
                                      </p:cBhvr>
                                      <p:to>
                                        <p:strVal val="visible"/>
                                      </p:to>
                                    </p:set>
                                    <p:animEffect transition="in" filter="wipe(right)">
                                      <p:cBhvr>
                                        <p:cTn id="59" dur="500"/>
                                        <p:tgtEl>
                                          <p:spTgt spid="66"/>
                                        </p:tgtEl>
                                      </p:cBhvr>
                                    </p:animEffect>
                                  </p:childTnLst>
                                </p:cTn>
                              </p:par>
                            </p:childTnLst>
                          </p:cTn>
                        </p:par>
                        <p:par>
                          <p:cTn id="60" fill="hold">
                            <p:stCondLst>
                              <p:cond delay="4500"/>
                            </p:stCondLst>
                            <p:childTnLst>
                              <p:par>
                                <p:cTn id="61" presetID="22" presetClass="entr" presetSubtype="1" fill="hold" nodeType="afterEffect">
                                  <p:stCondLst>
                                    <p:cond delay="0"/>
                                  </p:stCondLst>
                                  <p:childTnLst>
                                    <p:set>
                                      <p:cBhvr>
                                        <p:cTn id="62" dur="1" fill="hold">
                                          <p:stCondLst>
                                            <p:cond delay="0"/>
                                          </p:stCondLst>
                                        </p:cTn>
                                        <p:tgtEl>
                                          <p:spTgt spid="67"/>
                                        </p:tgtEl>
                                        <p:attrNameLst>
                                          <p:attrName>style.visibility</p:attrName>
                                        </p:attrNameLst>
                                      </p:cBhvr>
                                      <p:to>
                                        <p:strVal val="visible"/>
                                      </p:to>
                                    </p:set>
                                    <p:animEffect transition="in" filter="wipe(up)">
                                      <p:cBhvr>
                                        <p:cTn id="63" dur="500"/>
                                        <p:tgtEl>
                                          <p:spTgt spid="67"/>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76"/>
                                        </p:tgtEl>
                                        <p:attrNameLst>
                                          <p:attrName>style.visibility</p:attrName>
                                        </p:attrNameLst>
                                      </p:cBhvr>
                                      <p:to>
                                        <p:strVal val="visible"/>
                                      </p:to>
                                    </p:set>
                                    <p:anim calcmode="lin" valueType="num">
                                      <p:cBhvr>
                                        <p:cTn id="67" dur="500" fill="hold"/>
                                        <p:tgtEl>
                                          <p:spTgt spid="76"/>
                                        </p:tgtEl>
                                        <p:attrNameLst>
                                          <p:attrName>ppt_w</p:attrName>
                                        </p:attrNameLst>
                                      </p:cBhvr>
                                      <p:tavLst>
                                        <p:tav tm="0">
                                          <p:val>
                                            <p:fltVal val="0"/>
                                          </p:val>
                                        </p:tav>
                                        <p:tav tm="100000">
                                          <p:val>
                                            <p:strVal val="#ppt_w"/>
                                          </p:val>
                                        </p:tav>
                                      </p:tavLst>
                                    </p:anim>
                                    <p:anim calcmode="lin" valueType="num">
                                      <p:cBhvr>
                                        <p:cTn id="68" dur="500" fill="hold"/>
                                        <p:tgtEl>
                                          <p:spTgt spid="76"/>
                                        </p:tgtEl>
                                        <p:attrNameLst>
                                          <p:attrName>ppt_h</p:attrName>
                                        </p:attrNameLst>
                                      </p:cBhvr>
                                      <p:tavLst>
                                        <p:tav tm="0">
                                          <p:val>
                                            <p:fltVal val="0"/>
                                          </p:val>
                                        </p:tav>
                                        <p:tav tm="100000">
                                          <p:val>
                                            <p:strVal val="#ppt_h"/>
                                          </p:val>
                                        </p:tav>
                                      </p:tavLst>
                                    </p:anim>
                                    <p:animEffect transition="in" filter="fade">
                                      <p:cBhvr>
                                        <p:cTn id="69" dur="500"/>
                                        <p:tgtEl>
                                          <p:spTgt spid="76"/>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68"/>
                                        </p:tgtEl>
                                        <p:attrNameLst>
                                          <p:attrName>style.visibility</p:attrName>
                                        </p:attrNameLst>
                                      </p:cBhvr>
                                      <p:to>
                                        <p:strVal val="visible"/>
                                      </p:to>
                                    </p:set>
                                    <p:anim calcmode="lin" valueType="num">
                                      <p:cBhvr>
                                        <p:cTn id="72" dur="500" fill="hold"/>
                                        <p:tgtEl>
                                          <p:spTgt spid="68"/>
                                        </p:tgtEl>
                                        <p:attrNameLst>
                                          <p:attrName>ppt_w</p:attrName>
                                        </p:attrNameLst>
                                      </p:cBhvr>
                                      <p:tavLst>
                                        <p:tav tm="0">
                                          <p:val>
                                            <p:fltVal val="0"/>
                                          </p:val>
                                        </p:tav>
                                        <p:tav tm="100000">
                                          <p:val>
                                            <p:strVal val="#ppt_w"/>
                                          </p:val>
                                        </p:tav>
                                      </p:tavLst>
                                    </p:anim>
                                    <p:anim calcmode="lin" valueType="num">
                                      <p:cBhvr>
                                        <p:cTn id="73" dur="500" fill="hold"/>
                                        <p:tgtEl>
                                          <p:spTgt spid="68"/>
                                        </p:tgtEl>
                                        <p:attrNameLst>
                                          <p:attrName>ppt_h</p:attrName>
                                        </p:attrNameLst>
                                      </p:cBhvr>
                                      <p:tavLst>
                                        <p:tav tm="0">
                                          <p:val>
                                            <p:fltVal val="0"/>
                                          </p:val>
                                        </p:tav>
                                        <p:tav tm="100000">
                                          <p:val>
                                            <p:strVal val="#ppt_h"/>
                                          </p:val>
                                        </p:tav>
                                      </p:tavLst>
                                    </p:anim>
                                    <p:animEffect transition="in" filter="fade">
                                      <p:cBhvr>
                                        <p:cTn id="74" dur="500"/>
                                        <p:tgtEl>
                                          <p:spTgt spid="68"/>
                                        </p:tgtEl>
                                      </p:cBhvr>
                                    </p:animEffect>
                                  </p:childTnLst>
                                </p:cTn>
                              </p:par>
                            </p:childTnLst>
                          </p:cTn>
                        </p:par>
                        <p:par>
                          <p:cTn id="75" fill="hold">
                            <p:stCondLst>
                              <p:cond delay="5500"/>
                            </p:stCondLst>
                            <p:childTnLst>
                              <p:par>
                                <p:cTn id="76" presetID="22" presetClass="entr" presetSubtype="8" fill="hold" grpId="0" nodeType="afterEffect">
                                  <p:stCondLst>
                                    <p:cond delay="0"/>
                                  </p:stCondLst>
                                  <p:childTnLst>
                                    <p:set>
                                      <p:cBhvr>
                                        <p:cTn id="77" dur="1" fill="hold">
                                          <p:stCondLst>
                                            <p:cond delay="0"/>
                                          </p:stCondLst>
                                        </p:cTn>
                                        <p:tgtEl>
                                          <p:spTgt spid="81"/>
                                        </p:tgtEl>
                                        <p:attrNameLst>
                                          <p:attrName>style.visibility</p:attrName>
                                        </p:attrNameLst>
                                      </p:cBhvr>
                                      <p:to>
                                        <p:strVal val="visible"/>
                                      </p:to>
                                    </p:set>
                                    <p:animEffect transition="in" filter="wipe(left)">
                                      <p:cBhvr>
                                        <p:cTn id="78" dur="500"/>
                                        <p:tgtEl>
                                          <p:spTgt spid="81"/>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82"/>
                                        </p:tgtEl>
                                        <p:attrNameLst>
                                          <p:attrName>style.visibility</p:attrName>
                                        </p:attrNameLst>
                                      </p:cBhvr>
                                      <p:to>
                                        <p:strVal val="visible"/>
                                      </p:to>
                                    </p:set>
                                    <p:animEffect transition="in" filter="wipe(left)">
                                      <p:cBhvr>
                                        <p:cTn id="81" dur="500"/>
                                        <p:tgtEl>
                                          <p:spTgt spid="82"/>
                                        </p:tgtEl>
                                      </p:cBhvr>
                                    </p:animEffect>
                                  </p:childTnLst>
                                </p:cTn>
                              </p:par>
                            </p:childTnLst>
                          </p:cTn>
                        </p:par>
                        <p:par>
                          <p:cTn id="82" fill="hold">
                            <p:stCondLst>
                              <p:cond delay="6000"/>
                            </p:stCondLst>
                            <p:childTnLst>
                              <p:par>
                                <p:cTn id="83" presetID="22" presetClass="entr" presetSubtype="8" fill="hold" nodeType="afterEffect">
                                  <p:stCondLst>
                                    <p:cond delay="0"/>
                                  </p:stCondLst>
                                  <p:childTnLst>
                                    <p:set>
                                      <p:cBhvr>
                                        <p:cTn id="84" dur="1" fill="hold">
                                          <p:stCondLst>
                                            <p:cond delay="0"/>
                                          </p:stCondLst>
                                        </p:cTn>
                                        <p:tgtEl>
                                          <p:spTgt spid="69"/>
                                        </p:tgtEl>
                                        <p:attrNameLst>
                                          <p:attrName>style.visibility</p:attrName>
                                        </p:attrNameLst>
                                      </p:cBhvr>
                                      <p:to>
                                        <p:strVal val="visible"/>
                                      </p:to>
                                    </p:set>
                                    <p:animEffect transition="in" filter="wipe(left)">
                                      <p:cBhvr>
                                        <p:cTn id="85" dur="500"/>
                                        <p:tgtEl>
                                          <p:spTgt spid="69"/>
                                        </p:tgtEl>
                                      </p:cBhvr>
                                    </p:animEffect>
                                  </p:childTnLst>
                                </p:cTn>
                              </p:par>
                            </p:childTnLst>
                          </p:cTn>
                        </p:par>
                        <p:par>
                          <p:cTn id="86" fill="hold">
                            <p:stCondLst>
                              <p:cond delay="6500"/>
                            </p:stCondLst>
                            <p:childTnLst>
                              <p:par>
                                <p:cTn id="87" presetID="22" presetClass="entr" presetSubtype="1" fill="hold" nodeType="afterEffect">
                                  <p:stCondLst>
                                    <p:cond delay="0"/>
                                  </p:stCondLst>
                                  <p:childTnLst>
                                    <p:set>
                                      <p:cBhvr>
                                        <p:cTn id="88" dur="1" fill="hold">
                                          <p:stCondLst>
                                            <p:cond delay="0"/>
                                          </p:stCondLst>
                                        </p:cTn>
                                        <p:tgtEl>
                                          <p:spTgt spid="70"/>
                                        </p:tgtEl>
                                        <p:attrNameLst>
                                          <p:attrName>style.visibility</p:attrName>
                                        </p:attrNameLst>
                                      </p:cBhvr>
                                      <p:to>
                                        <p:strVal val="visible"/>
                                      </p:to>
                                    </p:set>
                                    <p:animEffect transition="in" filter="wipe(up)">
                                      <p:cBhvr>
                                        <p:cTn id="89" dur="500"/>
                                        <p:tgtEl>
                                          <p:spTgt spid="70"/>
                                        </p:tgtEl>
                                      </p:cBhvr>
                                    </p:animEffect>
                                  </p:childTnLst>
                                </p:cTn>
                              </p:par>
                            </p:childTnLst>
                          </p:cTn>
                        </p:par>
                        <p:par>
                          <p:cTn id="90" fill="hold">
                            <p:stCondLst>
                              <p:cond delay="7000"/>
                            </p:stCondLst>
                            <p:childTnLst>
                              <p:par>
                                <p:cTn id="91" presetID="53" presetClass="entr" presetSubtype="16" fill="hold" grpId="0" nodeType="afterEffect">
                                  <p:stCondLst>
                                    <p:cond delay="0"/>
                                  </p:stCondLst>
                                  <p:childTnLst>
                                    <p:set>
                                      <p:cBhvr>
                                        <p:cTn id="92" dur="1" fill="hold">
                                          <p:stCondLst>
                                            <p:cond delay="0"/>
                                          </p:stCondLst>
                                        </p:cTn>
                                        <p:tgtEl>
                                          <p:spTgt spid="77"/>
                                        </p:tgtEl>
                                        <p:attrNameLst>
                                          <p:attrName>style.visibility</p:attrName>
                                        </p:attrNameLst>
                                      </p:cBhvr>
                                      <p:to>
                                        <p:strVal val="visible"/>
                                      </p:to>
                                    </p:set>
                                    <p:anim calcmode="lin" valueType="num">
                                      <p:cBhvr>
                                        <p:cTn id="93" dur="500" fill="hold"/>
                                        <p:tgtEl>
                                          <p:spTgt spid="77"/>
                                        </p:tgtEl>
                                        <p:attrNameLst>
                                          <p:attrName>ppt_w</p:attrName>
                                        </p:attrNameLst>
                                      </p:cBhvr>
                                      <p:tavLst>
                                        <p:tav tm="0">
                                          <p:val>
                                            <p:fltVal val="0"/>
                                          </p:val>
                                        </p:tav>
                                        <p:tav tm="100000">
                                          <p:val>
                                            <p:strVal val="#ppt_w"/>
                                          </p:val>
                                        </p:tav>
                                      </p:tavLst>
                                    </p:anim>
                                    <p:anim calcmode="lin" valueType="num">
                                      <p:cBhvr>
                                        <p:cTn id="94" dur="500" fill="hold"/>
                                        <p:tgtEl>
                                          <p:spTgt spid="77"/>
                                        </p:tgtEl>
                                        <p:attrNameLst>
                                          <p:attrName>ppt_h</p:attrName>
                                        </p:attrNameLst>
                                      </p:cBhvr>
                                      <p:tavLst>
                                        <p:tav tm="0">
                                          <p:val>
                                            <p:fltVal val="0"/>
                                          </p:val>
                                        </p:tav>
                                        <p:tav tm="100000">
                                          <p:val>
                                            <p:strVal val="#ppt_h"/>
                                          </p:val>
                                        </p:tav>
                                      </p:tavLst>
                                    </p:anim>
                                    <p:animEffect transition="in" filter="fade">
                                      <p:cBhvr>
                                        <p:cTn id="95" dur="500"/>
                                        <p:tgtEl>
                                          <p:spTgt spid="77"/>
                                        </p:tgtEl>
                                      </p:cBhvr>
                                    </p:animEffect>
                                  </p:childTnLst>
                                </p:cTn>
                              </p:par>
                              <p:par>
                                <p:cTn id="96" presetID="53" presetClass="entr" presetSubtype="16" fill="hold" grpId="0" nodeType="withEffect">
                                  <p:stCondLst>
                                    <p:cond delay="0"/>
                                  </p:stCondLst>
                                  <p:childTnLst>
                                    <p:set>
                                      <p:cBhvr>
                                        <p:cTn id="97" dur="1" fill="hold">
                                          <p:stCondLst>
                                            <p:cond delay="0"/>
                                          </p:stCondLst>
                                        </p:cTn>
                                        <p:tgtEl>
                                          <p:spTgt spid="71"/>
                                        </p:tgtEl>
                                        <p:attrNameLst>
                                          <p:attrName>style.visibility</p:attrName>
                                        </p:attrNameLst>
                                      </p:cBhvr>
                                      <p:to>
                                        <p:strVal val="visible"/>
                                      </p:to>
                                    </p:set>
                                    <p:anim calcmode="lin" valueType="num">
                                      <p:cBhvr>
                                        <p:cTn id="98" dur="500" fill="hold"/>
                                        <p:tgtEl>
                                          <p:spTgt spid="71"/>
                                        </p:tgtEl>
                                        <p:attrNameLst>
                                          <p:attrName>ppt_w</p:attrName>
                                        </p:attrNameLst>
                                      </p:cBhvr>
                                      <p:tavLst>
                                        <p:tav tm="0">
                                          <p:val>
                                            <p:fltVal val="0"/>
                                          </p:val>
                                        </p:tav>
                                        <p:tav tm="100000">
                                          <p:val>
                                            <p:strVal val="#ppt_w"/>
                                          </p:val>
                                        </p:tav>
                                      </p:tavLst>
                                    </p:anim>
                                    <p:anim calcmode="lin" valueType="num">
                                      <p:cBhvr>
                                        <p:cTn id="99" dur="500" fill="hold"/>
                                        <p:tgtEl>
                                          <p:spTgt spid="71"/>
                                        </p:tgtEl>
                                        <p:attrNameLst>
                                          <p:attrName>ppt_h</p:attrName>
                                        </p:attrNameLst>
                                      </p:cBhvr>
                                      <p:tavLst>
                                        <p:tav tm="0">
                                          <p:val>
                                            <p:fltVal val="0"/>
                                          </p:val>
                                        </p:tav>
                                        <p:tav tm="100000">
                                          <p:val>
                                            <p:strVal val="#ppt_h"/>
                                          </p:val>
                                        </p:tav>
                                      </p:tavLst>
                                    </p:anim>
                                    <p:animEffect transition="in" filter="fade">
                                      <p:cBhvr>
                                        <p:cTn id="100" dur="500"/>
                                        <p:tgtEl>
                                          <p:spTgt spid="71"/>
                                        </p:tgtEl>
                                      </p:cBhvr>
                                    </p:animEffect>
                                  </p:childTnLst>
                                </p:cTn>
                              </p:par>
                            </p:childTnLst>
                          </p:cTn>
                        </p:par>
                        <p:par>
                          <p:cTn id="101" fill="hold">
                            <p:stCondLst>
                              <p:cond delay="7500"/>
                            </p:stCondLst>
                            <p:childTnLst>
                              <p:par>
                                <p:cTn id="102" presetID="22" presetClass="entr" presetSubtype="8" fill="hold" grpId="0" nodeType="afterEffect">
                                  <p:stCondLst>
                                    <p:cond delay="0"/>
                                  </p:stCondLst>
                                  <p:childTnLst>
                                    <p:set>
                                      <p:cBhvr>
                                        <p:cTn id="103" dur="1" fill="hold">
                                          <p:stCondLst>
                                            <p:cond delay="0"/>
                                          </p:stCondLst>
                                        </p:cTn>
                                        <p:tgtEl>
                                          <p:spTgt spid="83"/>
                                        </p:tgtEl>
                                        <p:attrNameLst>
                                          <p:attrName>style.visibility</p:attrName>
                                        </p:attrNameLst>
                                      </p:cBhvr>
                                      <p:to>
                                        <p:strVal val="visible"/>
                                      </p:to>
                                    </p:set>
                                    <p:animEffect transition="in" filter="wipe(left)">
                                      <p:cBhvr>
                                        <p:cTn id="104" dur="500"/>
                                        <p:tgtEl>
                                          <p:spTgt spid="83"/>
                                        </p:tgtEl>
                                      </p:cBhvr>
                                    </p:animEffect>
                                  </p:childTnLst>
                                </p:cTn>
                              </p:par>
                              <p:par>
                                <p:cTn id="105" presetID="22" presetClass="entr" presetSubtype="8" fill="hold" grpId="0" nodeType="withEffect">
                                  <p:stCondLst>
                                    <p:cond delay="0"/>
                                  </p:stCondLst>
                                  <p:childTnLst>
                                    <p:set>
                                      <p:cBhvr>
                                        <p:cTn id="106" dur="1" fill="hold">
                                          <p:stCondLst>
                                            <p:cond delay="0"/>
                                          </p:stCondLst>
                                        </p:cTn>
                                        <p:tgtEl>
                                          <p:spTgt spid="84"/>
                                        </p:tgtEl>
                                        <p:attrNameLst>
                                          <p:attrName>style.visibility</p:attrName>
                                        </p:attrNameLst>
                                      </p:cBhvr>
                                      <p:to>
                                        <p:strVal val="visible"/>
                                      </p:to>
                                    </p:set>
                                    <p:animEffect transition="in" filter="wipe(left)">
                                      <p:cBhvr>
                                        <p:cTn id="107" dur="500"/>
                                        <p:tgtEl>
                                          <p:spTgt spid="84"/>
                                        </p:tgtEl>
                                      </p:cBhvr>
                                    </p:animEffect>
                                  </p:childTnLst>
                                </p:cTn>
                              </p:par>
                            </p:childTnLst>
                          </p:cTn>
                        </p:par>
                        <p:par>
                          <p:cTn id="108" fill="hold">
                            <p:stCondLst>
                              <p:cond delay="8000"/>
                            </p:stCondLst>
                            <p:childTnLst>
                              <p:par>
                                <p:cTn id="109" presetID="22" presetClass="entr" presetSubtype="2" fill="hold" nodeType="afterEffect">
                                  <p:stCondLst>
                                    <p:cond delay="0"/>
                                  </p:stCondLst>
                                  <p:childTnLst>
                                    <p:set>
                                      <p:cBhvr>
                                        <p:cTn id="110" dur="1" fill="hold">
                                          <p:stCondLst>
                                            <p:cond delay="0"/>
                                          </p:stCondLst>
                                        </p:cTn>
                                        <p:tgtEl>
                                          <p:spTgt spid="72"/>
                                        </p:tgtEl>
                                        <p:attrNameLst>
                                          <p:attrName>style.visibility</p:attrName>
                                        </p:attrNameLst>
                                      </p:cBhvr>
                                      <p:to>
                                        <p:strVal val="visible"/>
                                      </p:to>
                                    </p:set>
                                    <p:animEffect transition="in" filter="wipe(right)">
                                      <p:cBhvr>
                                        <p:cTn id="111"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5" grpId="0" animBg="1"/>
      <p:bldP spid="68" grpId="0" animBg="1"/>
      <p:bldP spid="71" grpId="0" animBg="1"/>
      <p:bldP spid="73" grpId="0"/>
      <p:bldP spid="74" grpId="0"/>
      <p:bldP spid="75" grpId="0"/>
      <p:bldP spid="76" grpId="0"/>
      <p:bldP spid="77" grpId="0"/>
      <p:bldP spid="78" grpId="0"/>
      <p:bldP spid="79" grpId="0"/>
      <p:bldP spid="80" grpId="0"/>
      <p:bldP spid="81" grpId="0"/>
      <p:bldP spid="82" grpId="0"/>
      <p:bldP spid="83" grpId="0"/>
      <p:bldP spid="8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标题 3"/>
          <p:cNvSpPr>
            <a:spLocks noGrp="1"/>
          </p:cNvSpPr>
          <p:nvPr>
            <p:ph type="title"/>
          </p:nvPr>
        </p:nvSpPr>
        <p:spPr/>
        <p:txBody>
          <a:bodyPr/>
          <a:lstStyle/>
          <a:p>
            <a:pPr defTabSz="1216025" eaLnBrk="1" hangingPunct="1">
              <a:spcBef>
                <a:spcPct val="20000"/>
              </a:spcBef>
              <a:buFont typeface="Arial" panose="020B0604020202020204" pitchFamily="34" charset="0"/>
              <a:buNone/>
              <a:defRPr/>
            </a:pPr>
            <a:r>
              <a:rPr sz="2400" b="1" kern="1200" dirty="0">
                <a:solidFill>
                  <a:srgbClr val="445469"/>
                </a:solidFill>
                <a:latin typeface="Arial" panose="020B0604020202020204" pitchFamily="34" charset="0"/>
                <a:cs typeface="+mn-cs"/>
              </a:rPr>
              <a:t>魔方网表还可以做更多</a:t>
            </a:r>
            <a:endParaRPr sz="2400" b="1" kern="1200" dirty="0">
              <a:solidFill>
                <a:srgbClr val="445469"/>
              </a:solidFill>
              <a:latin typeface="Arial" panose="020B0604020202020204" pitchFamily="34" charset="0"/>
              <a:cs typeface="+mn-cs"/>
            </a:endParaRPr>
          </a:p>
        </p:txBody>
      </p:sp>
      <p:pic>
        <p:nvPicPr>
          <p:cNvPr id="28" name="Picture 20"/>
          <p:cNvPicPr>
            <a:picLocks noChangeAspect="1" noChangeArrowheads="1"/>
          </p:cNvPicPr>
          <p:nvPr/>
        </p:nvPicPr>
        <p:blipFill>
          <a:blip r:embed="rId1" cstate="screen"/>
          <a:srcRect/>
          <a:stretch>
            <a:fillRect/>
          </a:stretch>
        </p:blipFill>
        <p:spPr bwMode="auto">
          <a:xfrm>
            <a:off x="9017000" y="3502025"/>
            <a:ext cx="1952625" cy="195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19"/>
          <p:cNvPicPr>
            <a:picLocks noChangeAspect="1" noChangeArrowheads="1"/>
          </p:cNvPicPr>
          <p:nvPr/>
        </p:nvPicPr>
        <p:blipFill>
          <a:blip r:embed="rId2"/>
          <a:srcRect/>
          <a:stretch>
            <a:fillRect/>
          </a:stretch>
        </p:blipFill>
        <p:spPr bwMode="auto">
          <a:xfrm>
            <a:off x="7067550" y="1557338"/>
            <a:ext cx="1949450" cy="194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18"/>
          <p:cNvPicPr>
            <a:picLocks noChangeAspect="1" noChangeArrowheads="1"/>
          </p:cNvPicPr>
          <p:nvPr/>
        </p:nvPicPr>
        <p:blipFill>
          <a:blip r:embed="rId3" cstate="screen"/>
          <a:srcRect/>
          <a:stretch>
            <a:fillRect/>
          </a:stretch>
        </p:blipFill>
        <p:spPr bwMode="auto">
          <a:xfrm>
            <a:off x="5118100" y="3505200"/>
            <a:ext cx="1949450" cy="194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17"/>
          <p:cNvPicPr>
            <a:picLocks noChangeAspect="1" noChangeArrowheads="1"/>
          </p:cNvPicPr>
          <p:nvPr/>
        </p:nvPicPr>
        <p:blipFill>
          <a:blip r:embed="rId4"/>
          <a:srcRect/>
          <a:stretch>
            <a:fillRect/>
          </a:stretch>
        </p:blipFill>
        <p:spPr bwMode="auto">
          <a:xfrm>
            <a:off x="3170238" y="1557338"/>
            <a:ext cx="1947862" cy="194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16"/>
          <p:cNvPicPr>
            <a:picLocks noChangeAspect="1" noChangeArrowheads="1"/>
          </p:cNvPicPr>
          <p:nvPr/>
        </p:nvPicPr>
        <p:blipFill>
          <a:blip r:embed="rId5"/>
          <a:srcRect/>
          <a:stretch>
            <a:fillRect/>
          </a:stretch>
        </p:blipFill>
        <p:spPr bwMode="auto">
          <a:xfrm>
            <a:off x="1220788" y="3505200"/>
            <a:ext cx="1949450" cy="1949450"/>
          </a:xfrm>
          <a:prstGeom prst="rect">
            <a:avLst/>
          </a:prstGeom>
          <a:blipFill dpi="0" rotWithShape="1">
            <a:blip r:embed="rId6" cstate="screen"/>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pic>
      <p:sp>
        <p:nvSpPr>
          <p:cNvPr id="33" name="Freeform 12"/>
          <p:cNvSpPr/>
          <p:nvPr/>
        </p:nvSpPr>
        <p:spPr bwMode="auto">
          <a:xfrm>
            <a:off x="5118100" y="1557338"/>
            <a:ext cx="1949450" cy="2146300"/>
          </a:xfrm>
          <a:custGeom>
            <a:avLst/>
            <a:gdLst>
              <a:gd name="T0" fmla="*/ 0 w 1396"/>
              <a:gd name="T1" fmla="*/ 0 h 1538"/>
              <a:gd name="T2" fmla="*/ 2147483647 w 1396"/>
              <a:gd name="T3" fmla="*/ 0 h 1538"/>
              <a:gd name="T4" fmla="*/ 2147483647 w 1396"/>
              <a:gd name="T5" fmla="*/ 2147483647 h 1538"/>
              <a:gd name="T6" fmla="*/ 1528347853 w 1396"/>
              <a:gd name="T7" fmla="*/ 2147483647 h 1538"/>
              <a:gd name="T8" fmla="*/ 1362647396 w 1396"/>
              <a:gd name="T9" fmla="*/ 2147483647 h 1538"/>
              <a:gd name="T10" fmla="*/ 1193048039 w 1396"/>
              <a:gd name="T11" fmla="*/ 2147483647 h 1538"/>
              <a:gd name="T12" fmla="*/ 0 w 1396"/>
              <a:gd name="T13" fmla="*/ 2147483647 h 1538"/>
              <a:gd name="T14" fmla="*/ 0 w 1396"/>
              <a:gd name="T15" fmla="*/ 0 h 153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396" h="1538">
                <a:moveTo>
                  <a:pt x="0" y="0"/>
                </a:moveTo>
                <a:lnTo>
                  <a:pt x="1396" y="0"/>
                </a:lnTo>
                <a:lnTo>
                  <a:pt x="1396" y="1396"/>
                </a:lnTo>
                <a:lnTo>
                  <a:pt x="784" y="1396"/>
                </a:lnTo>
                <a:lnTo>
                  <a:pt x="699" y="1538"/>
                </a:lnTo>
                <a:lnTo>
                  <a:pt x="612" y="1396"/>
                </a:lnTo>
                <a:lnTo>
                  <a:pt x="0" y="1396"/>
                </a:lnTo>
                <a:lnTo>
                  <a:pt x="0" y="0"/>
                </a:lnTo>
                <a:close/>
              </a:path>
            </a:pathLst>
          </a:custGeom>
          <a:solidFill>
            <a:srgbClr val="C00000"/>
          </a:solidFill>
          <a:ln>
            <a:noFill/>
          </a:ln>
        </p:spPr>
        <p:txBody>
          <a:bodyPr lIns="91426" tIns="45713" rIns="91426" bIns="45713"/>
          <a:lstStyle/>
          <a:p>
            <a:endParaRPr lang="zh-CN" altLang="en-US"/>
          </a:p>
        </p:txBody>
      </p:sp>
      <p:sp>
        <p:nvSpPr>
          <p:cNvPr id="34" name="Freeform 13"/>
          <p:cNvSpPr/>
          <p:nvPr/>
        </p:nvSpPr>
        <p:spPr bwMode="auto">
          <a:xfrm>
            <a:off x="9017000" y="1557338"/>
            <a:ext cx="1952625" cy="2146300"/>
          </a:xfrm>
          <a:custGeom>
            <a:avLst/>
            <a:gdLst>
              <a:gd name="T0" fmla="*/ 0 w 1399"/>
              <a:gd name="T1" fmla="*/ 0 h 1538"/>
              <a:gd name="T2" fmla="*/ 2147483647 w 1399"/>
              <a:gd name="T3" fmla="*/ 0 h 1538"/>
              <a:gd name="T4" fmla="*/ 2147483647 w 1399"/>
              <a:gd name="T5" fmla="*/ 2147483647 h 1538"/>
              <a:gd name="T6" fmla="*/ 1533399623 w 1399"/>
              <a:gd name="T7" fmla="*/ 2147483647 h 1538"/>
              <a:gd name="T8" fmla="*/ 1363888324 w 1399"/>
              <a:gd name="T9" fmla="*/ 2147483647 h 1538"/>
              <a:gd name="T10" fmla="*/ 1192428588 w 1399"/>
              <a:gd name="T11" fmla="*/ 2147483647 h 1538"/>
              <a:gd name="T12" fmla="*/ 0 w 1399"/>
              <a:gd name="T13" fmla="*/ 2147483647 h 1538"/>
              <a:gd name="T14" fmla="*/ 0 w 1399"/>
              <a:gd name="T15" fmla="*/ 0 h 153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399" h="1538">
                <a:moveTo>
                  <a:pt x="0" y="0"/>
                </a:moveTo>
                <a:lnTo>
                  <a:pt x="1399" y="0"/>
                </a:lnTo>
                <a:lnTo>
                  <a:pt x="1399" y="1396"/>
                </a:lnTo>
                <a:lnTo>
                  <a:pt x="787" y="1396"/>
                </a:lnTo>
                <a:lnTo>
                  <a:pt x="700" y="1538"/>
                </a:lnTo>
                <a:lnTo>
                  <a:pt x="612" y="1396"/>
                </a:lnTo>
                <a:lnTo>
                  <a:pt x="0" y="1396"/>
                </a:lnTo>
                <a:lnTo>
                  <a:pt x="0" y="0"/>
                </a:lnTo>
                <a:close/>
              </a:path>
            </a:pathLst>
          </a:custGeom>
          <a:solidFill>
            <a:srgbClr val="0070C0"/>
          </a:solidFill>
          <a:ln>
            <a:noFill/>
          </a:ln>
          <a:extLst>
            <a:ext uri="{91240B29-F687-4F45-9708-019B960494DF}">
              <a14:hiddenLine xmlns:a14="http://schemas.microsoft.com/office/drawing/2010/main" w="5">
                <a:solidFill>
                  <a:srgbClr val="000000"/>
                </a:solidFill>
                <a:prstDash val="solid"/>
                <a:miter lim="800000"/>
                <a:headEnd/>
                <a:tailEnd/>
              </a14:hiddenLine>
            </a:ext>
          </a:extLst>
        </p:spPr>
        <p:txBody>
          <a:bodyPr lIns="91426" tIns="45713" rIns="91426" bIns="45713"/>
          <a:lstStyle/>
          <a:p>
            <a:endParaRPr lang="zh-CN" altLang="en-US"/>
          </a:p>
        </p:txBody>
      </p:sp>
      <p:sp>
        <p:nvSpPr>
          <p:cNvPr id="35" name="Freeform 14"/>
          <p:cNvSpPr/>
          <p:nvPr/>
        </p:nvSpPr>
        <p:spPr bwMode="auto">
          <a:xfrm>
            <a:off x="3170238" y="3308350"/>
            <a:ext cx="1947862" cy="2146300"/>
          </a:xfrm>
          <a:custGeom>
            <a:avLst/>
            <a:gdLst>
              <a:gd name="T0" fmla="*/ 0 w 1396"/>
              <a:gd name="T1" fmla="*/ 2147483647 h 1537"/>
              <a:gd name="T2" fmla="*/ 2147483647 w 1396"/>
              <a:gd name="T3" fmla="*/ 2147483647 h 1537"/>
              <a:gd name="T4" fmla="*/ 2147483647 w 1396"/>
              <a:gd name="T5" fmla="*/ 274861853 h 1537"/>
              <a:gd name="T6" fmla="*/ 1527102878 w 1396"/>
              <a:gd name="T7" fmla="*/ 274861853 h 1537"/>
              <a:gd name="T8" fmla="*/ 1361537399 w 1396"/>
              <a:gd name="T9" fmla="*/ 0 h 1537"/>
              <a:gd name="T10" fmla="*/ 1192076196 w 1396"/>
              <a:gd name="T11" fmla="*/ 274861853 h 1537"/>
              <a:gd name="T12" fmla="*/ 0 w 1396"/>
              <a:gd name="T13" fmla="*/ 274861853 h 1537"/>
              <a:gd name="T14" fmla="*/ 0 w 1396"/>
              <a:gd name="T15" fmla="*/ 2147483647 h 153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396" h="1537">
                <a:moveTo>
                  <a:pt x="0" y="1537"/>
                </a:moveTo>
                <a:lnTo>
                  <a:pt x="1396" y="1537"/>
                </a:lnTo>
                <a:lnTo>
                  <a:pt x="1396" y="141"/>
                </a:lnTo>
                <a:lnTo>
                  <a:pt x="784" y="141"/>
                </a:lnTo>
                <a:lnTo>
                  <a:pt x="699" y="0"/>
                </a:lnTo>
                <a:lnTo>
                  <a:pt x="612" y="141"/>
                </a:lnTo>
                <a:lnTo>
                  <a:pt x="0" y="141"/>
                </a:lnTo>
                <a:lnTo>
                  <a:pt x="0" y="1537"/>
                </a:lnTo>
                <a:close/>
              </a:path>
            </a:pathLst>
          </a:custGeom>
          <a:solidFill>
            <a:srgbClr val="0070C0"/>
          </a:solidFill>
          <a:ln>
            <a:noFill/>
          </a:ln>
          <a:extLst>
            <a:ext uri="{91240B29-F687-4F45-9708-019B960494DF}">
              <a14:hiddenLine xmlns:a14="http://schemas.microsoft.com/office/drawing/2010/main" w="5">
                <a:solidFill>
                  <a:srgbClr val="000000"/>
                </a:solidFill>
                <a:prstDash val="solid"/>
                <a:miter lim="800000"/>
                <a:headEnd/>
                <a:tailEnd/>
              </a14:hiddenLine>
            </a:ext>
          </a:extLst>
        </p:spPr>
        <p:txBody>
          <a:bodyPr lIns="91426" tIns="45713" rIns="91426" bIns="45713"/>
          <a:lstStyle/>
          <a:p>
            <a:endParaRPr lang="zh-CN" altLang="en-US"/>
          </a:p>
        </p:txBody>
      </p:sp>
      <p:sp>
        <p:nvSpPr>
          <p:cNvPr id="37" name="Freeform 15"/>
          <p:cNvSpPr/>
          <p:nvPr/>
        </p:nvSpPr>
        <p:spPr bwMode="auto">
          <a:xfrm>
            <a:off x="7067550" y="3308350"/>
            <a:ext cx="1949450" cy="2146300"/>
          </a:xfrm>
          <a:custGeom>
            <a:avLst/>
            <a:gdLst>
              <a:gd name="T0" fmla="*/ 0 w 1396"/>
              <a:gd name="T1" fmla="*/ 2147483647 h 1537"/>
              <a:gd name="T2" fmla="*/ 2147483647 w 1396"/>
              <a:gd name="T3" fmla="*/ 2147483647 h 1537"/>
              <a:gd name="T4" fmla="*/ 2147483647 w 1396"/>
              <a:gd name="T5" fmla="*/ 274861853 h 1537"/>
              <a:gd name="T6" fmla="*/ 1534196203 w 1396"/>
              <a:gd name="T7" fmla="*/ 274861853 h 1537"/>
              <a:gd name="T8" fmla="*/ 1364596846 w 1396"/>
              <a:gd name="T9" fmla="*/ 0 h 1537"/>
              <a:gd name="T10" fmla="*/ 1193048039 w 1396"/>
              <a:gd name="T11" fmla="*/ 274861853 h 1537"/>
              <a:gd name="T12" fmla="*/ 0 w 1396"/>
              <a:gd name="T13" fmla="*/ 274861853 h 1537"/>
              <a:gd name="T14" fmla="*/ 0 w 1396"/>
              <a:gd name="T15" fmla="*/ 2147483647 h 153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396" h="1537">
                <a:moveTo>
                  <a:pt x="0" y="1537"/>
                </a:moveTo>
                <a:lnTo>
                  <a:pt x="1396" y="1537"/>
                </a:lnTo>
                <a:lnTo>
                  <a:pt x="1396" y="141"/>
                </a:lnTo>
                <a:lnTo>
                  <a:pt x="787" y="141"/>
                </a:lnTo>
                <a:lnTo>
                  <a:pt x="700" y="0"/>
                </a:lnTo>
                <a:lnTo>
                  <a:pt x="612" y="141"/>
                </a:lnTo>
                <a:lnTo>
                  <a:pt x="0" y="141"/>
                </a:lnTo>
                <a:lnTo>
                  <a:pt x="0" y="1537"/>
                </a:lnTo>
                <a:close/>
              </a:path>
            </a:pathLst>
          </a:custGeom>
          <a:solidFill>
            <a:srgbClr val="0070C0"/>
          </a:solidFill>
          <a:ln>
            <a:noFill/>
          </a:ln>
          <a:extLst>
            <a:ext uri="{91240B29-F687-4F45-9708-019B960494DF}">
              <a14:hiddenLine xmlns:a14="http://schemas.microsoft.com/office/drawing/2010/main" w="5">
                <a:solidFill>
                  <a:srgbClr val="000000"/>
                </a:solidFill>
                <a:prstDash val="solid"/>
                <a:miter lim="800000"/>
                <a:headEnd/>
                <a:tailEnd/>
              </a14:hiddenLine>
            </a:ext>
          </a:extLst>
        </p:spPr>
        <p:txBody>
          <a:bodyPr lIns="91426" tIns="45713" rIns="91426" bIns="45713"/>
          <a:lstStyle/>
          <a:p>
            <a:endParaRPr lang="zh-CN" altLang="en-US"/>
          </a:p>
        </p:txBody>
      </p:sp>
      <p:sp>
        <p:nvSpPr>
          <p:cNvPr id="38" name="Freeform 6"/>
          <p:cNvSpPr/>
          <p:nvPr/>
        </p:nvSpPr>
        <p:spPr bwMode="auto">
          <a:xfrm>
            <a:off x="1220788" y="1557338"/>
            <a:ext cx="1949450" cy="2146300"/>
          </a:xfrm>
          <a:custGeom>
            <a:avLst/>
            <a:gdLst>
              <a:gd name="T0" fmla="*/ 0 w 1396"/>
              <a:gd name="T1" fmla="*/ 0 h 1538"/>
              <a:gd name="T2" fmla="*/ 2147483647 w 1396"/>
              <a:gd name="T3" fmla="*/ 0 h 1538"/>
              <a:gd name="T4" fmla="*/ 2147483647 w 1396"/>
              <a:gd name="T5" fmla="*/ 2147483647 h 1538"/>
              <a:gd name="T6" fmla="*/ 1528347853 w 1396"/>
              <a:gd name="T7" fmla="*/ 2147483647 h 1538"/>
              <a:gd name="T8" fmla="*/ 1358748496 w 1396"/>
              <a:gd name="T9" fmla="*/ 2147483647 h 1538"/>
              <a:gd name="T10" fmla="*/ 1193048039 w 1396"/>
              <a:gd name="T11" fmla="*/ 2147483647 h 1538"/>
              <a:gd name="T12" fmla="*/ 0 w 1396"/>
              <a:gd name="T13" fmla="*/ 2147483647 h 1538"/>
              <a:gd name="T14" fmla="*/ 0 w 1396"/>
              <a:gd name="T15" fmla="*/ 0 h 153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396" h="1538">
                <a:moveTo>
                  <a:pt x="0" y="0"/>
                </a:moveTo>
                <a:lnTo>
                  <a:pt x="1396" y="0"/>
                </a:lnTo>
                <a:lnTo>
                  <a:pt x="1396" y="1396"/>
                </a:lnTo>
                <a:lnTo>
                  <a:pt x="784" y="1396"/>
                </a:lnTo>
                <a:lnTo>
                  <a:pt x="697" y="1538"/>
                </a:lnTo>
                <a:lnTo>
                  <a:pt x="612" y="1396"/>
                </a:lnTo>
                <a:lnTo>
                  <a:pt x="0" y="1396"/>
                </a:lnTo>
                <a:lnTo>
                  <a:pt x="0" y="0"/>
                </a:lnTo>
                <a:close/>
              </a:path>
            </a:pathLst>
          </a:custGeom>
          <a:solidFill>
            <a:srgbClr val="0070C0"/>
          </a:solidFill>
          <a:ln>
            <a:noFill/>
          </a:ln>
          <a:extLst>
            <a:ext uri="{91240B29-F687-4F45-9708-019B960494DF}">
              <a14:hiddenLine xmlns:a14="http://schemas.microsoft.com/office/drawing/2010/main" w="5">
                <a:solidFill>
                  <a:srgbClr val="000000"/>
                </a:solidFill>
                <a:prstDash val="solid"/>
                <a:miter lim="800000"/>
                <a:headEnd/>
                <a:tailEnd/>
              </a14:hiddenLine>
            </a:ext>
          </a:extLst>
        </p:spPr>
        <p:txBody>
          <a:bodyPr lIns="91426" tIns="45713" rIns="91426" bIns="45713"/>
          <a:lstStyle/>
          <a:p>
            <a:endParaRPr lang="zh-CN" altLang="en-US"/>
          </a:p>
        </p:txBody>
      </p:sp>
      <p:sp>
        <p:nvSpPr>
          <p:cNvPr id="39" name="TextBox 38"/>
          <p:cNvSpPr txBox="1">
            <a:spLocks noChangeArrowheads="1"/>
          </p:cNvSpPr>
          <p:nvPr/>
        </p:nvSpPr>
        <p:spPr bwMode="auto">
          <a:xfrm>
            <a:off x="1536700" y="1935163"/>
            <a:ext cx="1317625" cy="322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6" tIns="0" rIns="91426"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50000"/>
              </a:lnSpc>
            </a:pPr>
            <a:r>
              <a:rPr lang="en-US" altLang="zh-CN" sz="1400">
                <a:solidFill>
                  <a:schemeClr val="bg1"/>
                </a:solidFill>
                <a:latin typeface="微软雅黑" panose="020B0503020204020204" pitchFamily="34" charset="-122"/>
                <a:ea typeface="微软雅黑" panose="020B0503020204020204" pitchFamily="34" charset="-122"/>
                <a:cs typeface="华文黑体" pitchFamily="2" charset="-122"/>
              </a:rPr>
              <a:t>CRM</a:t>
            </a:r>
            <a:endParaRPr lang="en-US" altLang="zh-CN" sz="1400">
              <a:solidFill>
                <a:schemeClr val="bg1"/>
              </a:solidFill>
              <a:latin typeface="微软雅黑" panose="020B0503020204020204" pitchFamily="34" charset="-122"/>
              <a:ea typeface="微软雅黑" panose="020B0503020204020204" pitchFamily="34" charset="-122"/>
              <a:cs typeface="华文黑体" pitchFamily="2" charset="-122"/>
            </a:endParaRPr>
          </a:p>
        </p:txBody>
      </p:sp>
      <p:sp>
        <p:nvSpPr>
          <p:cNvPr id="40" name="TextBox 39"/>
          <p:cNvSpPr txBox="1">
            <a:spLocks noChangeArrowheads="1"/>
          </p:cNvSpPr>
          <p:nvPr/>
        </p:nvSpPr>
        <p:spPr bwMode="auto">
          <a:xfrm>
            <a:off x="1360488" y="2249488"/>
            <a:ext cx="1670050" cy="290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6" tIns="45713" rIns="91426" bIns="45713">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30000"/>
              </a:lnSpc>
            </a:pPr>
            <a:r>
              <a:rPr lang="zh-CN" altLang="en-US" sz="1000">
                <a:solidFill>
                  <a:schemeClr val="bg1"/>
                </a:solidFill>
                <a:latin typeface="微软雅黑" panose="020B0503020204020204" pitchFamily="34" charset="-122"/>
                <a:ea typeface="微软雅黑" panose="020B0503020204020204" pitchFamily="34" charset="-122"/>
              </a:rPr>
              <a:t>客户关系管理</a:t>
            </a:r>
            <a:endParaRPr lang="zh-CN" altLang="en-US" sz="1000">
              <a:solidFill>
                <a:schemeClr val="bg1"/>
              </a:solidFill>
              <a:latin typeface="微软雅黑" panose="020B0503020204020204" pitchFamily="34" charset="-122"/>
              <a:ea typeface="微软雅黑" panose="020B0503020204020204" pitchFamily="34" charset="-122"/>
            </a:endParaRPr>
          </a:p>
        </p:txBody>
      </p:sp>
      <p:sp>
        <p:nvSpPr>
          <p:cNvPr id="41" name="TextBox 40"/>
          <p:cNvSpPr txBox="1">
            <a:spLocks noChangeArrowheads="1"/>
          </p:cNvSpPr>
          <p:nvPr/>
        </p:nvSpPr>
        <p:spPr bwMode="auto">
          <a:xfrm>
            <a:off x="5434013" y="1935163"/>
            <a:ext cx="1317625" cy="322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6" tIns="0" rIns="91426"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1400">
                <a:solidFill>
                  <a:schemeClr val="bg1"/>
                </a:solidFill>
                <a:latin typeface="微软雅黑" panose="020B0503020204020204" pitchFamily="34" charset="-122"/>
                <a:ea typeface="微软雅黑" panose="020B0503020204020204" pitchFamily="34" charset="-122"/>
                <a:cs typeface="华文黑体" pitchFamily="2" charset="-122"/>
              </a:rPr>
              <a:t>财务报表</a:t>
            </a:r>
            <a:endParaRPr lang="zh-CN" altLang="en-US" sz="1400">
              <a:solidFill>
                <a:schemeClr val="bg1"/>
              </a:solidFill>
              <a:latin typeface="微软雅黑" panose="020B0503020204020204" pitchFamily="34" charset="-122"/>
              <a:ea typeface="微软雅黑" panose="020B0503020204020204" pitchFamily="34" charset="-122"/>
              <a:cs typeface="华文黑体" pitchFamily="2" charset="-122"/>
            </a:endParaRPr>
          </a:p>
        </p:txBody>
      </p:sp>
      <p:sp>
        <p:nvSpPr>
          <p:cNvPr id="42" name="TextBox 41"/>
          <p:cNvSpPr txBox="1">
            <a:spLocks noChangeArrowheads="1"/>
          </p:cNvSpPr>
          <p:nvPr/>
        </p:nvSpPr>
        <p:spPr bwMode="auto">
          <a:xfrm>
            <a:off x="5257800" y="2249488"/>
            <a:ext cx="1670050" cy="290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6" tIns="45713" rIns="91426" bIns="45713">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30000"/>
              </a:lnSpc>
            </a:pPr>
            <a:r>
              <a:rPr lang="zh-CN" altLang="en-US" sz="1000">
                <a:solidFill>
                  <a:schemeClr val="bg1"/>
                </a:solidFill>
                <a:latin typeface="微软雅黑" panose="020B0503020204020204" pitchFamily="34" charset="-122"/>
                <a:ea typeface="微软雅黑" panose="020B0503020204020204" pitchFamily="34" charset="-122"/>
              </a:rPr>
              <a:t>财务账目管理</a:t>
            </a:r>
            <a:endParaRPr lang="zh-CN" altLang="en-US" sz="1000">
              <a:solidFill>
                <a:schemeClr val="bg1"/>
              </a:solidFill>
              <a:latin typeface="微软雅黑" panose="020B0503020204020204" pitchFamily="34" charset="-122"/>
              <a:ea typeface="微软雅黑" panose="020B0503020204020204" pitchFamily="34" charset="-122"/>
            </a:endParaRPr>
          </a:p>
        </p:txBody>
      </p:sp>
      <p:sp>
        <p:nvSpPr>
          <p:cNvPr id="43" name="TextBox 42"/>
          <p:cNvSpPr txBox="1">
            <a:spLocks noChangeArrowheads="1"/>
          </p:cNvSpPr>
          <p:nvPr/>
        </p:nvSpPr>
        <p:spPr bwMode="auto">
          <a:xfrm>
            <a:off x="9332913" y="1935163"/>
            <a:ext cx="1319212" cy="322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6" tIns="0" rIns="91426"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1400">
                <a:solidFill>
                  <a:schemeClr val="bg1"/>
                </a:solidFill>
                <a:latin typeface="微软雅黑" panose="020B0503020204020204" pitchFamily="34" charset="-122"/>
                <a:ea typeface="微软雅黑" panose="020B0503020204020204" pitchFamily="34" charset="-122"/>
                <a:cs typeface="华文黑体" pitchFamily="2" charset="-122"/>
              </a:rPr>
              <a:t>更多</a:t>
            </a:r>
            <a:r>
              <a:rPr lang="en-US" altLang="zh-CN" sz="1400">
                <a:solidFill>
                  <a:schemeClr val="bg1"/>
                </a:solidFill>
                <a:latin typeface="微软雅黑" panose="020B0503020204020204" pitchFamily="34" charset="-122"/>
                <a:ea typeface="微软雅黑" panose="020B0503020204020204" pitchFamily="34" charset="-122"/>
                <a:cs typeface="华文黑体" pitchFamily="2" charset="-122"/>
              </a:rPr>
              <a:t>……</a:t>
            </a:r>
            <a:endParaRPr lang="en-US" altLang="zh-CN" sz="1400">
              <a:solidFill>
                <a:schemeClr val="bg1"/>
              </a:solidFill>
              <a:latin typeface="微软雅黑" panose="020B0503020204020204" pitchFamily="34" charset="-122"/>
              <a:ea typeface="微软雅黑" panose="020B0503020204020204" pitchFamily="34" charset="-122"/>
              <a:cs typeface="华文黑体" pitchFamily="2" charset="-122"/>
            </a:endParaRPr>
          </a:p>
        </p:txBody>
      </p:sp>
      <p:sp>
        <p:nvSpPr>
          <p:cNvPr id="44" name="TextBox 43"/>
          <p:cNvSpPr txBox="1">
            <a:spLocks noChangeArrowheads="1"/>
          </p:cNvSpPr>
          <p:nvPr/>
        </p:nvSpPr>
        <p:spPr bwMode="auto">
          <a:xfrm>
            <a:off x="9156700" y="2249488"/>
            <a:ext cx="1671638" cy="89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6" tIns="45713" rIns="91426" bIns="45713">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30000"/>
              </a:lnSpc>
            </a:pPr>
            <a:r>
              <a:rPr lang="zh-CN" altLang="en-US" sz="100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1000">
              <a:solidFill>
                <a:schemeClr val="bg1"/>
              </a:solidFill>
              <a:latin typeface="微软雅黑" panose="020B0503020204020204" pitchFamily="34" charset="-122"/>
              <a:ea typeface="微软雅黑" panose="020B0503020204020204" pitchFamily="34" charset="-122"/>
            </a:endParaRPr>
          </a:p>
        </p:txBody>
      </p:sp>
      <p:sp>
        <p:nvSpPr>
          <p:cNvPr id="45" name="TextBox 44"/>
          <p:cNvSpPr txBox="1">
            <a:spLocks noChangeArrowheads="1"/>
          </p:cNvSpPr>
          <p:nvPr/>
        </p:nvSpPr>
        <p:spPr bwMode="auto">
          <a:xfrm>
            <a:off x="3484563" y="3913188"/>
            <a:ext cx="1319212" cy="322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6" tIns="0" rIns="91426"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50000"/>
              </a:lnSpc>
            </a:pPr>
            <a:r>
              <a:rPr lang="en-US" altLang="zh-CN" sz="1400">
                <a:solidFill>
                  <a:schemeClr val="bg1"/>
                </a:solidFill>
                <a:latin typeface="微软雅黑" panose="020B0503020204020204" pitchFamily="34" charset="-122"/>
                <a:ea typeface="微软雅黑" panose="020B0503020204020204" pitchFamily="34" charset="-122"/>
                <a:cs typeface="华文黑体" pitchFamily="2" charset="-122"/>
              </a:rPr>
              <a:t>OA</a:t>
            </a:r>
            <a:endParaRPr lang="en-US" altLang="zh-CN" sz="1400">
              <a:solidFill>
                <a:schemeClr val="bg1"/>
              </a:solidFill>
              <a:latin typeface="微软雅黑" panose="020B0503020204020204" pitchFamily="34" charset="-122"/>
              <a:ea typeface="微软雅黑" panose="020B0503020204020204" pitchFamily="34" charset="-122"/>
              <a:cs typeface="华文黑体" pitchFamily="2" charset="-122"/>
            </a:endParaRPr>
          </a:p>
        </p:txBody>
      </p:sp>
      <p:sp>
        <p:nvSpPr>
          <p:cNvPr id="46" name="TextBox 45"/>
          <p:cNvSpPr txBox="1">
            <a:spLocks noChangeArrowheads="1"/>
          </p:cNvSpPr>
          <p:nvPr/>
        </p:nvSpPr>
        <p:spPr bwMode="auto">
          <a:xfrm>
            <a:off x="3308350" y="4227513"/>
            <a:ext cx="1671638" cy="290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6" tIns="45713" rIns="91426" bIns="45713">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30000"/>
              </a:lnSpc>
            </a:pPr>
            <a:r>
              <a:rPr lang="zh-CN" altLang="en-US" sz="1000">
                <a:solidFill>
                  <a:schemeClr val="bg1"/>
                </a:solidFill>
                <a:latin typeface="微软雅黑" panose="020B0503020204020204" pitchFamily="34" charset="-122"/>
                <a:ea typeface="微软雅黑" panose="020B0503020204020204" pitchFamily="34" charset="-122"/>
              </a:rPr>
              <a:t>办公管理</a:t>
            </a:r>
            <a:endParaRPr lang="zh-CN" altLang="en-US" sz="1000">
              <a:solidFill>
                <a:schemeClr val="bg1"/>
              </a:solidFill>
              <a:latin typeface="微软雅黑" panose="020B0503020204020204" pitchFamily="34" charset="-122"/>
              <a:ea typeface="微软雅黑" panose="020B0503020204020204" pitchFamily="34" charset="-122"/>
            </a:endParaRPr>
          </a:p>
        </p:txBody>
      </p:sp>
      <p:sp>
        <p:nvSpPr>
          <p:cNvPr id="47" name="TextBox 46"/>
          <p:cNvSpPr txBox="1">
            <a:spLocks noChangeArrowheads="1"/>
          </p:cNvSpPr>
          <p:nvPr/>
        </p:nvSpPr>
        <p:spPr bwMode="auto">
          <a:xfrm>
            <a:off x="7381875" y="3913188"/>
            <a:ext cx="1319213" cy="322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6" tIns="0" rIns="91426"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1400">
                <a:solidFill>
                  <a:schemeClr val="bg1"/>
                </a:solidFill>
                <a:latin typeface="微软雅黑" panose="020B0503020204020204" pitchFamily="34" charset="-122"/>
                <a:ea typeface="微软雅黑" panose="020B0503020204020204" pitchFamily="34" charset="-122"/>
                <a:cs typeface="华文黑体" pitchFamily="2" charset="-122"/>
              </a:rPr>
              <a:t>库存管理</a:t>
            </a:r>
            <a:endParaRPr lang="zh-CN" altLang="en-US" sz="1400">
              <a:solidFill>
                <a:schemeClr val="bg1"/>
              </a:solidFill>
              <a:latin typeface="微软雅黑" panose="020B0503020204020204" pitchFamily="34" charset="-122"/>
              <a:ea typeface="微软雅黑" panose="020B0503020204020204" pitchFamily="34" charset="-122"/>
              <a:cs typeface="华文黑体" pitchFamily="2" charset="-122"/>
            </a:endParaRPr>
          </a:p>
        </p:txBody>
      </p:sp>
      <p:sp>
        <p:nvSpPr>
          <p:cNvPr id="48" name="TextBox 47"/>
          <p:cNvSpPr txBox="1">
            <a:spLocks noChangeArrowheads="1"/>
          </p:cNvSpPr>
          <p:nvPr/>
        </p:nvSpPr>
        <p:spPr bwMode="auto">
          <a:xfrm>
            <a:off x="7207250" y="4227513"/>
            <a:ext cx="1670050" cy="290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6" tIns="45713" rIns="91426" bIns="45713">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30000"/>
              </a:lnSpc>
            </a:pPr>
            <a:r>
              <a:rPr lang="zh-CN" altLang="en-US" sz="1000">
                <a:solidFill>
                  <a:schemeClr val="bg1"/>
                </a:solidFill>
                <a:latin typeface="微软雅黑" panose="020B0503020204020204" pitchFamily="34" charset="-122"/>
                <a:ea typeface="微软雅黑" panose="020B0503020204020204" pitchFamily="34" charset="-122"/>
              </a:rPr>
              <a:t>进销存管理</a:t>
            </a:r>
            <a:endParaRPr lang="zh-CN" altLang="en-US" sz="100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300" fill="hold"/>
                                        <p:tgtEl>
                                          <p:spTgt spid="38"/>
                                        </p:tgtEl>
                                        <p:attrNameLst>
                                          <p:attrName>ppt_w</p:attrName>
                                        </p:attrNameLst>
                                      </p:cBhvr>
                                      <p:tavLst>
                                        <p:tav tm="0">
                                          <p:val>
                                            <p:fltVal val="0"/>
                                          </p:val>
                                        </p:tav>
                                        <p:tav tm="100000">
                                          <p:val>
                                            <p:strVal val="#ppt_w"/>
                                          </p:val>
                                        </p:tav>
                                      </p:tavLst>
                                    </p:anim>
                                    <p:anim calcmode="lin" valueType="num">
                                      <p:cBhvr>
                                        <p:cTn id="8" dur="300" fill="hold"/>
                                        <p:tgtEl>
                                          <p:spTgt spid="38"/>
                                        </p:tgtEl>
                                        <p:attrNameLst>
                                          <p:attrName>ppt_h</p:attrName>
                                        </p:attrNameLst>
                                      </p:cBhvr>
                                      <p:tavLst>
                                        <p:tav tm="0">
                                          <p:val>
                                            <p:fltVal val="0"/>
                                          </p:val>
                                        </p:tav>
                                        <p:tav tm="100000">
                                          <p:val>
                                            <p:strVal val="#ppt_h"/>
                                          </p:val>
                                        </p:tav>
                                      </p:tavLst>
                                    </p:anim>
                                    <p:anim calcmode="lin" valueType="num">
                                      <p:cBhvr>
                                        <p:cTn id="9" dur="300" fill="hold"/>
                                        <p:tgtEl>
                                          <p:spTgt spid="38"/>
                                        </p:tgtEl>
                                        <p:attrNameLst>
                                          <p:attrName>ppt_x</p:attrName>
                                        </p:attrNameLst>
                                      </p:cBhvr>
                                      <p:tavLst>
                                        <p:tav tm="0">
                                          <p:val>
                                            <p:fltVal val="0.5"/>
                                          </p:val>
                                        </p:tav>
                                        <p:tav tm="100000">
                                          <p:val>
                                            <p:strVal val="#ppt_x"/>
                                          </p:val>
                                        </p:tav>
                                      </p:tavLst>
                                    </p:anim>
                                    <p:anim calcmode="lin" valueType="num">
                                      <p:cBhvr>
                                        <p:cTn id="10" dur="300" fill="hold"/>
                                        <p:tgtEl>
                                          <p:spTgt spid="38"/>
                                        </p:tgtEl>
                                        <p:attrNameLst>
                                          <p:attrName>ppt_y</p:attrName>
                                        </p:attrNameLst>
                                      </p:cBhvr>
                                      <p:tavLst>
                                        <p:tav tm="0">
                                          <p:val>
                                            <p:fltVal val="0.5"/>
                                          </p:val>
                                        </p:tav>
                                        <p:tav tm="100000">
                                          <p:val>
                                            <p:strVal val="#ppt_y"/>
                                          </p:val>
                                        </p:tav>
                                      </p:tavLst>
                                    </p:anim>
                                  </p:childTnLst>
                                </p:cTn>
                              </p:par>
                              <p:par>
                                <p:cTn id="11" presetID="26" presetClass="emph" presetSubtype="0" fill="hold" grpId="1" nodeType="withEffect">
                                  <p:stCondLst>
                                    <p:cond delay="300"/>
                                  </p:stCondLst>
                                  <p:childTnLst>
                                    <p:animEffect transition="out" filter="fade">
                                      <p:cBhvr>
                                        <p:cTn id="12" dur="300" tmFilter="0, 0; .2, .5; .8, .5; 1, 0"/>
                                        <p:tgtEl>
                                          <p:spTgt spid="38"/>
                                        </p:tgtEl>
                                      </p:cBhvr>
                                    </p:animEffect>
                                    <p:animScale>
                                      <p:cBhvr>
                                        <p:cTn id="13" dur="150" autoRev="1" fill="hold"/>
                                        <p:tgtEl>
                                          <p:spTgt spid="38"/>
                                        </p:tgtEl>
                                      </p:cBhvr>
                                      <p:by x="105000" y="105000"/>
                                    </p:animScale>
                                  </p:childTnLst>
                                </p:cTn>
                              </p:par>
                              <p:par>
                                <p:cTn id="14" presetID="23" presetClass="entr" presetSubtype="528" fill="hold" nodeType="withEffect">
                                  <p:stCondLst>
                                    <p:cond delay="100"/>
                                  </p:stCondLst>
                                  <p:childTnLst>
                                    <p:set>
                                      <p:cBhvr>
                                        <p:cTn id="15" dur="1" fill="hold">
                                          <p:stCondLst>
                                            <p:cond delay="0"/>
                                          </p:stCondLst>
                                        </p:cTn>
                                        <p:tgtEl>
                                          <p:spTgt spid="31"/>
                                        </p:tgtEl>
                                        <p:attrNameLst>
                                          <p:attrName>style.visibility</p:attrName>
                                        </p:attrNameLst>
                                      </p:cBhvr>
                                      <p:to>
                                        <p:strVal val="visible"/>
                                      </p:to>
                                    </p:set>
                                    <p:anim calcmode="lin" valueType="num">
                                      <p:cBhvr>
                                        <p:cTn id="16" dur="300" fill="hold"/>
                                        <p:tgtEl>
                                          <p:spTgt spid="31"/>
                                        </p:tgtEl>
                                        <p:attrNameLst>
                                          <p:attrName>ppt_w</p:attrName>
                                        </p:attrNameLst>
                                      </p:cBhvr>
                                      <p:tavLst>
                                        <p:tav tm="0">
                                          <p:val>
                                            <p:fltVal val="0"/>
                                          </p:val>
                                        </p:tav>
                                        <p:tav tm="100000">
                                          <p:val>
                                            <p:strVal val="#ppt_w"/>
                                          </p:val>
                                        </p:tav>
                                      </p:tavLst>
                                    </p:anim>
                                    <p:anim calcmode="lin" valueType="num">
                                      <p:cBhvr>
                                        <p:cTn id="17" dur="300" fill="hold"/>
                                        <p:tgtEl>
                                          <p:spTgt spid="31"/>
                                        </p:tgtEl>
                                        <p:attrNameLst>
                                          <p:attrName>ppt_h</p:attrName>
                                        </p:attrNameLst>
                                      </p:cBhvr>
                                      <p:tavLst>
                                        <p:tav tm="0">
                                          <p:val>
                                            <p:fltVal val="0"/>
                                          </p:val>
                                        </p:tav>
                                        <p:tav tm="100000">
                                          <p:val>
                                            <p:strVal val="#ppt_h"/>
                                          </p:val>
                                        </p:tav>
                                      </p:tavLst>
                                    </p:anim>
                                    <p:anim calcmode="lin" valueType="num">
                                      <p:cBhvr>
                                        <p:cTn id="18" dur="300" fill="hold"/>
                                        <p:tgtEl>
                                          <p:spTgt spid="31"/>
                                        </p:tgtEl>
                                        <p:attrNameLst>
                                          <p:attrName>ppt_x</p:attrName>
                                        </p:attrNameLst>
                                      </p:cBhvr>
                                      <p:tavLst>
                                        <p:tav tm="0">
                                          <p:val>
                                            <p:fltVal val="0.5"/>
                                          </p:val>
                                        </p:tav>
                                        <p:tav tm="100000">
                                          <p:val>
                                            <p:strVal val="#ppt_x"/>
                                          </p:val>
                                        </p:tav>
                                      </p:tavLst>
                                    </p:anim>
                                    <p:anim calcmode="lin" valueType="num">
                                      <p:cBhvr>
                                        <p:cTn id="19" dur="300" fill="hold"/>
                                        <p:tgtEl>
                                          <p:spTgt spid="31"/>
                                        </p:tgtEl>
                                        <p:attrNameLst>
                                          <p:attrName>ppt_y</p:attrName>
                                        </p:attrNameLst>
                                      </p:cBhvr>
                                      <p:tavLst>
                                        <p:tav tm="0">
                                          <p:val>
                                            <p:fltVal val="0.5"/>
                                          </p:val>
                                        </p:tav>
                                        <p:tav tm="100000">
                                          <p:val>
                                            <p:strVal val="#ppt_y"/>
                                          </p:val>
                                        </p:tav>
                                      </p:tavLst>
                                    </p:anim>
                                  </p:childTnLst>
                                </p:cTn>
                              </p:par>
                              <p:par>
                                <p:cTn id="20" presetID="26" presetClass="emph" presetSubtype="0" fill="hold" nodeType="withEffect">
                                  <p:stCondLst>
                                    <p:cond delay="400"/>
                                  </p:stCondLst>
                                  <p:childTnLst>
                                    <p:animEffect transition="out" filter="fade">
                                      <p:cBhvr>
                                        <p:cTn id="21" dur="300" tmFilter="0, 0; .2, .5; .8, .5; 1, 0"/>
                                        <p:tgtEl>
                                          <p:spTgt spid="31"/>
                                        </p:tgtEl>
                                      </p:cBhvr>
                                    </p:animEffect>
                                    <p:animScale>
                                      <p:cBhvr>
                                        <p:cTn id="22" dur="150" autoRev="1" fill="hold"/>
                                        <p:tgtEl>
                                          <p:spTgt spid="31"/>
                                        </p:tgtEl>
                                      </p:cBhvr>
                                      <p:by x="105000" y="105000"/>
                                    </p:animScale>
                                  </p:childTnLst>
                                </p:cTn>
                              </p:par>
                              <p:par>
                                <p:cTn id="23" presetID="23" presetClass="entr" presetSubtype="528" fill="hold" grpId="0" nodeType="withEffect">
                                  <p:stCondLst>
                                    <p:cond delay="200"/>
                                  </p:stCondLst>
                                  <p:childTnLst>
                                    <p:set>
                                      <p:cBhvr>
                                        <p:cTn id="24" dur="1" fill="hold">
                                          <p:stCondLst>
                                            <p:cond delay="0"/>
                                          </p:stCondLst>
                                        </p:cTn>
                                        <p:tgtEl>
                                          <p:spTgt spid="33"/>
                                        </p:tgtEl>
                                        <p:attrNameLst>
                                          <p:attrName>style.visibility</p:attrName>
                                        </p:attrNameLst>
                                      </p:cBhvr>
                                      <p:to>
                                        <p:strVal val="visible"/>
                                      </p:to>
                                    </p:set>
                                    <p:anim calcmode="lin" valueType="num">
                                      <p:cBhvr>
                                        <p:cTn id="25" dur="300" fill="hold"/>
                                        <p:tgtEl>
                                          <p:spTgt spid="33"/>
                                        </p:tgtEl>
                                        <p:attrNameLst>
                                          <p:attrName>ppt_w</p:attrName>
                                        </p:attrNameLst>
                                      </p:cBhvr>
                                      <p:tavLst>
                                        <p:tav tm="0">
                                          <p:val>
                                            <p:fltVal val="0"/>
                                          </p:val>
                                        </p:tav>
                                        <p:tav tm="100000">
                                          <p:val>
                                            <p:strVal val="#ppt_w"/>
                                          </p:val>
                                        </p:tav>
                                      </p:tavLst>
                                    </p:anim>
                                    <p:anim calcmode="lin" valueType="num">
                                      <p:cBhvr>
                                        <p:cTn id="26" dur="300" fill="hold"/>
                                        <p:tgtEl>
                                          <p:spTgt spid="33"/>
                                        </p:tgtEl>
                                        <p:attrNameLst>
                                          <p:attrName>ppt_h</p:attrName>
                                        </p:attrNameLst>
                                      </p:cBhvr>
                                      <p:tavLst>
                                        <p:tav tm="0">
                                          <p:val>
                                            <p:fltVal val="0"/>
                                          </p:val>
                                        </p:tav>
                                        <p:tav tm="100000">
                                          <p:val>
                                            <p:strVal val="#ppt_h"/>
                                          </p:val>
                                        </p:tav>
                                      </p:tavLst>
                                    </p:anim>
                                    <p:anim calcmode="lin" valueType="num">
                                      <p:cBhvr>
                                        <p:cTn id="27" dur="300" fill="hold"/>
                                        <p:tgtEl>
                                          <p:spTgt spid="33"/>
                                        </p:tgtEl>
                                        <p:attrNameLst>
                                          <p:attrName>ppt_x</p:attrName>
                                        </p:attrNameLst>
                                      </p:cBhvr>
                                      <p:tavLst>
                                        <p:tav tm="0">
                                          <p:val>
                                            <p:fltVal val="0.5"/>
                                          </p:val>
                                        </p:tav>
                                        <p:tav tm="100000">
                                          <p:val>
                                            <p:strVal val="#ppt_x"/>
                                          </p:val>
                                        </p:tav>
                                      </p:tavLst>
                                    </p:anim>
                                    <p:anim calcmode="lin" valueType="num">
                                      <p:cBhvr>
                                        <p:cTn id="28" dur="300" fill="hold"/>
                                        <p:tgtEl>
                                          <p:spTgt spid="33"/>
                                        </p:tgtEl>
                                        <p:attrNameLst>
                                          <p:attrName>ppt_y</p:attrName>
                                        </p:attrNameLst>
                                      </p:cBhvr>
                                      <p:tavLst>
                                        <p:tav tm="0">
                                          <p:val>
                                            <p:fltVal val="0.5"/>
                                          </p:val>
                                        </p:tav>
                                        <p:tav tm="100000">
                                          <p:val>
                                            <p:strVal val="#ppt_y"/>
                                          </p:val>
                                        </p:tav>
                                      </p:tavLst>
                                    </p:anim>
                                  </p:childTnLst>
                                </p:cTn>
                              </p:par>
                              <p:par>
                                <p:cTn id="29" presetID="26" presetClass="emph" presetSubtype="0" fill="hold" grpId="1" nodeType="withEffect">
                                  <p:stCondLst>
                                    <p:cond delay="500"/>
                                  </p:stCondLst>
                                  <p:childTnLst>
                                    <p:animEffect transition="out" filter="fade">
                                      <p:cBhvr>
                                        <p:cTn id="30" dur="300" tmFilter="0, 0; .2, .5; .8, .5; 1, 0"/>
                                        <p:tgtEl>
                                          <p:spTgt spid="33"/>
                                        </p:tgtEl>
                                      </p:cBhvr>
                                    </p:animEffect>
                                    <p:animScale>
                                      <p:cBhvr>
                                        <p:cTn id="31" dur="150" autoRev="1" fill="hold"/>
                                        <p:tgtEl>
                                          <p:spTgt spid="33"/>
                                        </p:tgtEl>
                                      </p:cBhvr>
                                      <p:by x="105000" y="105000"/>
                                    </p:animScale>
                                  </p:childTnLst>
                                </p:cTn>
                              </p:par>
                              <p:par>
                                <p:cTn id="32" presetID="23" presetClass="entr" presetSubtype="528" fill="hold" nodeType="withEffect">
                                  <p:stCondLst>
                                    <p:cond delay="300"/>
                                  </p:stCondLst>
                                  <p:childTnLst>
                                    <p:set>
                                      <p:cBhvr>
                                        <p:cTn id="33" dur="1" fill="hold">
                                          <p:stCondLst>
                                            <p:cond delay="0"/>
                                          </p:stCondLst>
                                        </p:cTn>
                                        <p:tgtEl>
                                          <p:spTgt spid="29"/>
                                        </p:tgtEl>
                                        <p:attrNameLst>
                                          <p:attrName>style.visibility</p:attrName>
                                        </p:attrNameLst>
                                      </p:cBhvr>
                                      <p:to>
                                        <p:strVal val="visible"/>
                                      </p:to>
                                    </p:set>
                                    <p:anim calcmode="lin" valueType="num">
                                      <p:cBhvr>
                                        <p:cTn id="34" dur="300" fill="hold"/>
                                        <p:tgtEl>
                                          <p:spTgt spid="29"/>
                                        </p:tgtEl>
                                        <p:attrNameLst>
                                          <p:attrName>ppt_w</p:attrName>
                                        </p:attrNameLst>
                                      </p:cBhvr>
                                      <p:tavLst>
                                        <p:tav tm="0">
                                          <p:val>
                                            <p:fltVal val="0"/>
                                          </p:val>
                                        </p:tav>
                                        <p:tav tm="100000">
                                          <p:val>
                                            <p:strVal val="#ppt_w"/>
                                          </p:val>
                                        </p:tav>
                                      </p:tavLst>
                                    </p:anim>
                                    <p:anim calcmode="lin" valueType="num">
                                      <p:cBhvr>
                                        <p:cTn id="35" dur="300" fill="hold"/>
                                        <p:tgtEl>
                                          <p:spTgt spid="29"/>
                                        </p:tgtEl>
                                        <p:attrNameLst>
                                          <p:attrName>ppt_h</p:attrName>
                                        </p:attrNameLst>
                                      </p:cBhvr>
                                      <p:tavLst>
                                        <p:tav tm="0">
                                          <p:val>
                                            <p:fltVal val="0"/>
                                          </p:val>
                                        </p:tav>
                                        <p:tav tm="100000">
                                          <p:val>
                                            <p:strVal val="#ppt_h"/>
                                          </p:val>
                                        </p:tav>
                                      </p:tavLst>
                                    </p:anim>
                                    <p:anim calcmode="lin" valueType="num">
                                      <p:cBhvr>
                                        <p:cTn id="36" dur="300" fill="hold"/>
                                        <p:tgtEl>
                                          <p:spTgt spid="29"/>
                                        </p:tgtEl>
                                        <p:attrNameLst>
                                          <p:attrName>ppt_x</p:attrName>
                                        </p:attrNameLst>
                                      </p:cBhvr>
                                      <p:tavLst>
                                        <p:tav tm="0">
                                          <p:val>
                                            <p:fltVal val="0.5"/>
                                          </p:val>
                                        </p:tav>
                                        <p:tav tm="100000">
                                          <p:val>
                                            <p:strVal val="#ppt_x"/>
                                          </p:val>
                                        </p:tav>
                                      </p:tavLst>
                                    </p:anim>
                                    <p:anim calcmode="lin" valueType="num">
                                      <p:cBhvr>
                                        <p:cTn id="37" dur="300" fill="hold"/>
                                        <p:tgtEl>
                                          <p:spTgt spid="29"/>
                                        </p:tgtEl>
                                        <p:attrNameLst>
                                          <p:attrName>ppt_y</p:attrName>
                                        </p:attrNameLst>
                                      </p:cBhvr>
                                      <p:tavLst>
                                        <p:tav tm="0">
                                          <p:val>
                                            <p:fltVal val="0.5"/>
                                          </p:val>
                                        </p:tav>
                                        <p:tav tm="100000">
                                          <p:val>
                                            <p:strVal val="#ppt_y"/>
                                          </p:val>
                                        </p:tav>
                                      </p:tavLst>
                                    </p:anim>
                                  </p:childTnLst>
                                </p:cTn>
                              </p:par>
                              <p:par>
                                <p:cTn id="38" presetID="26" presetClass="emph" presetSubtype="0" fill="hold" nodeType="withEffect">
                                  <p:stCondLst>
                                    <p:cond delay="600"/>
                                  </p:stCondLst>
                                  <p:childTnLst>
                                    <p:animEffect transition="out" filter="fade">
                                      <p:cBhvr>
                                        <p:cTn id="39" dur="300" tmFilter="0, 0; .2, .5; .8, .5; 1, 0"/>
                                        <p:tgtEl>
                                          <p:spTgt spid="29"/>
                                        </p:tgtEl>
                                      </p:cBhvr>
                                    </p:animEffect>
                                    <p:animScale>
                                      <p:cBhvr>
                                        <p:cTn id="40" dur="150" autoRev="1" fill="hold"/>
                                        <p:tgtEl>
                                          <p:spTgt spid="29"/>
                                        </p:tgtEl>
                                      </p:cBhvr>
                                      <p:by x="105000" y="105000"/>
                                    </p:animScale>
                                  </p:childTnLst>
                                </p:cTn>
                              </p:par>
                              <p:par>
                                <p:cTn id="41" presetID="23" presetClass="entr" presetSubtype="528" fill="hold" grpId="0" nodeType="withEffect">
                                  <p:stCondLst>
                                    <p:cond delay="400"/>
                                  </p:stCondLst>
                                  <p:childTnLst>
                                    <p:set>
                                      <p:cBhvr>
                                        <p:cTn id="42" dur="1" fill="hold">
                                          <p:stCondLst>
                                            <p:cond delay="0"/>
                                          </p:stCondLst>
                                        </p:cTn>
                                        <p:tgtEl>
                                          <p:spTgt spid="34"/>
                                        </p:tgtEl>
                                        <p:attrNameLst>
                                          <p:attrName>style.visibility</p:attrName>
                                        </p:attrNameLst>
                                      </p:cBhvr>
                                      <p:to>
                                        <p:strVal val="visible"/>
                                      </p:to>
                                    </p:set>
                                    <p:anim calcmode="lin" valueType="num">
                                      <p:cBhvr>
                                        <p:cTn id="43" dur="300" fill="hold"/>
                                        <p:tgtEl>
                                          <p:spTgt spid="34"/>
                                        </p:tgtEl>
                                        <p:attrNameLst>
                                          <p:attrName>ppt_w</p:attrName>
                                        </p:attrNameLst>
                                      </p:cBhvr>
                                      <p:tavLst>
                                        <p:tav tm="0">
                                          <p:val>
                                            <p:fltVal val="0"/>
                                          </p:val>
                                        </p:tav>
                                        <p:tav tm="100000">
                                          <p:val>
                                            <p:strVal val="#ppt_w"/>
                                          </p:val>
                                        </p:tav>
                                      </p:tavLst>
                                    </p:anim>
                                    <p:anim calcmode="lin" valueType="num">
                                      <p:cBhvr>
                                        <p:cTn id="44" dur="300" fill="hold"/>
                                        <p:tgtEl>
                                          <p:spTgt spid="34"/>
                                        </p:tgtEl>
                                        <p:attrNameLst>
                                          <p:attrName>ppt_h</p:attrName>
                                        </p:attrNameLst>
                                      </p:cBhvr>
                                      <p:tavLst>
                                        <p:tav tm="0">
                                          <p:val>
                                            <p:fltVal val="0"/>
                                          </p:val>
                                        </p:tav>
                                        <p:tav tm="100000">
                                          <p:val>
                                            <p:strVal val="#ppt_h"/>
                                          </p:val>
                                        </p:tav>
                                      </p:tavLst>
                                    </p:anim>
                                    <p:anim calcmode="lin" valueType="num">
                                      <p:cBhvr>
                                        <p:cTn id="45" dur="300" fill="hold"/>
                                        <p:tgtEl>
                                          <p:spTgt spid="34"/>
                                        </p:tgtEl>
                                        <p:attrNameLst>
                                          <p:attrName>ppt_x</p:attrName>
                                        </p:attrNameLst>
                                      </p:cBhvr>
                                      <p:tavLst>
                                        <p:tav tm="0">
                                          <p:val>
                                            <p:fltVal val="0.5"/>
                                          </p:val>
                                        </p:tav>
                                        <p:tav tm="100000">
                                          <p:val>
                                            <p:strVal val="#ppt_x"/>
                                          </p:val>
                                        </p:tav>
                                      </p:tavLst>
                                    </p:anim>
                                    <p:anim calcmode="lin" valueType="num">
                                      <p:cBhvr>
                                        <p:cTn id="46" dur="300" fill="hold"/>
                                        <p:tgtEl>
                                          <p:spTgt spid="34"/>
                                        </p:tgtEl>
                                        <p:attrNameLst>
                                          <p:attrName>ppt_y</p:attrName>
                                        </p:attrNameLst>
                                      </p:cBhvr>
                                      <p:tavLst>
                                        <p:tav tm="0">
                                          <p:val>
                                            <p:fltVal val="0.5"/>
                                          </p:val>
                                        </p:tav>
                                        <p:tav tm="100000">
                                          <p:val>
                                            <p:strVal val="#ppt_y"/>
                                          </p:val>
                                        </p:tav>
                                      </p:tavLst>
                                    </p:anim>
                                  </p:childTnLst>
                                </p:cTn>
                              </p:par>
                              <p:par>
                                <p:cTn id="47" presetID="26" presetClass="emph" presetSubtype="0" fill="hold" grpId="1" nodeType="withEffect">
                                  <p:stCondLst>
                                    <p:cond delay="700"/>
                                  </p:stCondLst>
                                  <p:childTnLst>
                                    <p:animEffect transition="out" filter="fade">
                                      <p:cBhvr>
                                        <p:cTn id="48" dur="300" tmFilter="0, 0; .2, .5; .8, .5; 1, 0"/>
                                        <p:tgtEl>
                                          <p:spTgt spid="34"/>
                                        </p:tgtEl>
                                      </p:cBhvr>
                                    </p:animEffect>
                                    <p:animScale>
                                      <p:cBhvr>
                                        <p:cTn id="49" dur="150" autoRev="1" fill="hold"/>
                                        <p:tgtEl>
                                          <p:spTgt spid="34"/>
                                        </p:tgtEl>
                                      </p:cBhvr>
                                      <p:by x="105000" y="105000"/>
                                    </p:animScale>
                                  </p:childTnLst>
                                </p:cTn>
                              </p:par>
                              <p:par>
                                <p:cTn id="50" presetID="23" presetClass="entr" presetSubtype="528" fill="hold" nodeType="withEffect">
                                  <p:stCondLst>
                                    <p:cond delay="500"/>
                                  </p:stCondLst>
                                  <p:childTnLst>
                                    <p:set>
                                      <p:cBhvr>
                                        <p:cTn id="51" dur="1" fill="hold">
                                          <p:stCondLst>
                                            <p:cond delay="0"/>
                                          </p:stCondLst>
                                        </p:cTn>
                                        <p:tgtEl>
                                          <p:spTgt spid="32"/>
                                        </p:tgtEl>
                                        <p:attrNameLst>
                                          <p:attrName>style.visibility</p:attrName>
                                        </p:attrNameLst>
                                      </p:cBhvr>
                                      <p:to>
                                        <p:strVal val="visible"/>
                                      </p:to>
                                    </p:set>
                                    <p:anim calcmode="lin" valueType="num">
                                      <p:cBhvr>
                                        <p:cTn id="52" dur="300" fill="hold"/>
                                        <p:tgtEl>
                                          <p:spTgt spid="32"/>
                                        </p:tgtEl>
                                        <p:attrNameLst>
                                          <p:attrName>ppt_w</p:attrName>
                                        </p:attrNameLst>
                                      </p:cBhvr>
                                      <p:tavLst>
                                        <p:tav tm="0">
                                          <p:val>
                                            <p:fltVal val="0"/>
                                          </p:val>
                                        </p:tav>
                                        <p:tav tm="100000">
                                          <p:val>
                                            <p:strVal val="#ppt_w"/>
                                          </p:val>
                                        </p:tav>
                                      </p:tavLst>
                                    </p:anim>
                                    <p:anim calcmode="lin" valueType="num">
                                      <p:cBhvr>
                                        <p:cTn id="53" dur="300" fill="hold"/>
                                        <p:tgtEl>
                                          <p:spTgt spid="32"/>
                                        </p:tgtEl>
                                        <p:attrNameLst>
                                          <p:attrName>ppt_h</p:attrName>
                                        </p:attrNameLst>
                                      </p:cBhvr>
                                      <p:tavLst>
                                        <p:tav tm="0">
                                          <p:val>
                                            <p:fltVal val="0"/>
                                          </p:val>
                                        </p:tav>
                                        <p:tav tm="100000">
                                          <p:val>
                                            <p:strVal val="#ppt_h"/>
                                          </p:val>
                                        </p:tav>
                                      </p:tavLst>
                                    </p:anim>
                                    <p:anim calcmode="lin" valueType="num">
                                      <p:cBhvr>
                                        <p:cTn id="54" dur="300" fill="hold"/>
                                        <p:tgtEl>
                                          <p:spTgt spid="32"/>
                                        </p:tgtEl>
                                        <p:attrNameLst>
                                          <p:attrName>ppt_x</p:attrName>
                                        </p:attrNameLst>
                                      </p:cBhvr>
                                      <p:tavLst>
                                        <p:tav tm="0">
                                          <p:val>
                                            <p:fltVal val="0.5"/>
                                          </p:val>
                                        </p:tav>
                                        <p:tav tm="100000">
                                          <p:val>
                                            <p:strVal val="#ppt_x"/>
                                          </p:val>
                                        </p:tav>
                                      </p:tavLst>
                                    </p:anim>
                                    <p:anim calcmode="lin" valueType="num">
                                      <p:cBhvr>
                                        <p:cTn id="55" dur="300" fill="hold"/>
                                        <p:tgtEl>
                                          <p:spTgt spid="32"/>
                                        </p:tgtEl>
                                        <p:attrNameLst>
                                          <p:attrName>ppt_y</p:attrName>
                                        </p:attrNameLst>
                                      </p:cBhvr>
                                      <p:tavLst>
                                        <p:tav tm="0">
                                          <p:val>
                                            <p:fltVal val="0.5"/>
                                          </p:val>
                                        </p:tav>
                                        <p:tav tm="100000">
                                          <p:val>
                                            <p:strVal val="#ppt_y"/>
                                          </p:val>
                                        </p:tav>
                                      </p:tavLst>
                                    </p:anim>
                                  </p:childTnLst>
                                </p:cTn>
                              </p:par>
                              <p:par>
                                <p:cTn id="56" presetID="26" presetClass="emph" presetSubtype="0" fill="hold" nodeType="withEffect">
                                  <p:stCondLst>
                                    <p:cond delay="800"/>
                                  </p:stCondLst>
                                  <p:childTnLst>
                                    <p:animEffect transition="out" filter="fade">
                                      <p:cBhvr>
                                        <p:cTn id="57" dur="300" tmFilter="0, 0; .2, .5; .8, .5; 1, 0"/>
                                        <p:tgtEl>
                                          <p:spTgt spid="32"/>
                                        </p:tgtEl>
                                      </p:cBhvr>
                                    </p:animEffect>
                                    <p:animScale>
                                      <p:cBhvr>
                                        <p:cTn id="58" dur="150" autoRev="1" fill="hold"/>
                                        <p:tgtEl>
                                          <p:spTgt spid="32"/>
                                        </p:tgtEl>
                                      </p:cBhvr>
                                      <p:by x="105000" y="105000"/>
                                    </p:animScale>
                                  </p:childTnLst>
                                </p:cTn>
                              </p:par>
                              <p:par>
                                <p:cTn id="59" presetID="23" presetClass="entr" presetSubtype="528" fill="hold" grpId="0" nodeType="withEffect">
                                  <p:stCondLst>
                                    <p:cond delay="600"/>
                                  </p:stCondLst>
                                  <p:childTnLst>
                                    <p:set>
                                      <p:cBhvr>
                                        <p:cTn id="60" dur="1" fill="hold">
                                          <p:stCondLst>
                                            <p:cond delay="0"/>
                                          </p:stCondLst>
                                        </p:cTn>
                                        <p:tgtEl>
                                          <p:spTgt spid="35"/>
                                        </p:tgtEl>
                                        <p:attrNameLst>
                                          <p:attrName>style.visibility</p:attrName>
                                        </p:attrNameLst>
                                      </p:cBhvr>
                                      <p:to>
                                        <p:strVal val="visible"/>
                                      </p:to>
                                    </p:set>
                                    <p:anim calcmode="lin" valueType="num">
                                      <p:cBhvr>
                                        <p:cTn id="61" dur="300" fill="hold"/>
                                        <p:tgtEl>
                                          <p:spTgt spid="35"/>
                                        </p:tgtEl>
                                        <p:attrNameLst>
                                          <p:attrName>ppt_w</p:attrName>
                                        </p:attrNameLst>
                                      </p:cBhvr>
                                      <p:tavLst>
                                        <p:tav tm="0">
                                          <p:val>
                                            <p:fltVal val="0"/>
                                          </p:val>
                                        </p:tav>
                                        <p:tav tm="100000">
                                          <p:val>
                                            <p:strVal val="#ppt_w"/>
                                          </p:val>
                                        </p:tav>
                                      </p:tavLst>
                                    </p:anim>
                                    <p:anim calcmode="lin" valueType="num">
                                      <p:cBhvr>
                                        <p:cTn id="62" dur="300" fill="hold"/>
                                        <p:tgtEl>
                                          <p:spTgt spid="35"/>
                                        </p:tgtEl>
                                        <p:attrNameLst>
                                          <p:attrName>ppt_h</p:attrName>
                                        </p:attrNameLst>
                                      </p:cBhvr>
                                      <p:tavLst>
                                        <p:tav tm="0">
                                          <p:val>
                                            <p:fltVal val="0"/>
                                          </p:val>
                                        </p:tav>
                                        <p:tav tm="100000">
                                          <p:val>
                                            <p:strVal val="#ppt_h"/>
                                          </p:val>
                                        </p:tav>
                                      </p:tavLst>
                                    </p:anim>
                                    <p:anim calcmode="lin" valueType="num">
                                      <p:cBhvr>
                                        <p:cTn id="63" dur="300" fill="hold"/>
                                        <p:tgtEl>
                                          <p:spTgt spid="35"/>
                                        </p:tgtEl>
                                        <p:attrNameLst>
                                          <p:attrName>ppt_x</p:attrName>
                                        </p:attrNameLst>
                                      </p:cBhvr>
                                      <p:tavLst>
                                        <p:tav tm="0">
                                          <p:val>
                                            <p:fltVal val="0.5"/>
                                          </p:val>
                                        </p:tav>
                                        <p:tav tm="100000">
                                          <p:val>
                                            <p:strVal val="#ppt_x"/>
                                          </p:val>
                                        </p:tav>
                                      </p:tavLst>
                                    </p:anim>
                                    <p:anim calcmode="lin" valueType="num">
                                      <p:cBhvr>
                                        <p:cTn id="64" dur="300" fill="hold"/>
                                        <p:tgtEl>
                                          <p:spTgt spid="35"/>
                                        </p:tgtEl>
                                        <p:attrNameLst>
                                          <p:attrName>ppt_y</p:attrName>
                                        </p:attrNameLst>
                                      </p:cBhvr>
                                      <p:tavLst>
                                        <p:tav tm="0">
                                          <p:val>
                                            <p:fltVal val="0.5"/>
                                          </p:val>
                                        </p:tav>
                                        <p:tav tm="100000">
                                          <p:val>
                                            <p:strVal val="#ppt_y"/>
                                          </p:val>
                                        </p:tav>
                                      </p:tavLst>
                                    </p:anim>
                                  </p:childTnLst>
                                </p:cTn>
                              </p:par>
                              <p:par>
                                <p:cTn id="65" presetID="26" presetClass="emph" presetSubtype="0" fill="hold" grpId="1" nodeType="withEffect">
                                  <p:stCondLst>
                                    <p:cond delay="900"/>
                                  </p:stCondLst>
                                  <p:childTnLst>
                                    <p:animEffect transition="out" filter="fade">
                                      <p:cBhvr>
                                        <p:cTn id="66" dur="300" tmFilter="0, 0; .2, .5; .8, .5; 1, 0"/>
                                        <p:tgtEl>
                                          <p:spTgt spid="35"/>
                                        </p:tgtEl>
                                      </p:cBhvr>
                                    </p:animEffect>
                                    <p:animScale>
                                      <p:cBhvr>
                                        <p:cTn id="67" dur="150" autoRev="1" fill="hold"/>
                                        <p:tgtEl>
                                          <p:spTgt spid="35"/>
                                        </p:tgtEl>
                                      </p:cBhvr>
                                      <p:by x="105000" y="105000"/>
                                    </p:animScale>
                                  </p:childTnLst>
                                </p:cTn>
                              </p:par>
                              <p:par>
                                <p:cTn id="68" presetID="23" presetClass="entr" presetSubtype="528" fill="hold" nodeType="withEffect">
                                  <p:stCondLst>
                                    <p:cond delay="700"/>
                                  </p:stCondLst>
                                  <p:childTnLst>
                                    <p:set>
                                      <p:cBhvr>
                                        <p:cTn id="69" dur="1" fill="hold">
                                          <p:stCondLst>
                                            <p:cond delay="0"/>
                                          </p:stCondLst>
                                        </p:cTn>
                                        <p:tgtEl>
                                          <p:spTgt spid="30"/>
                                        </p:tgtEl>
                                        <p:attrNameLst>
                                          <p:attrName>style.visibility</p:attrName>
                                        </p:attrNameLst>
                                      </p:cBhvr>
                                      <p:to>
                                        <p:strVal val="visible"/>
                                      </p:to>
                                    </p:set>
                                    <p:anim calcmode="lin" valueType="num">
                                      <p:cBhvr>
                                        <p:cTn id="70" dur="300" fill="hold"/>
                                        <p:tgtEl>
                                          <p:spTgt spid="30"/>
                                        </p:tgtEl>
                                        <p:attrNameLst>
                                          <p:attrName>ppt_w</p:attrName>
                                        </p:attrNameLst>
                                      </p:cBhvr>
                                      <p:tavLst>
                                        <p:tav tm="0">
                                          <p:val>
                                            <p:fltVal val="0"/>
                                          </p:val>
                                        </p:tav>
                                        <p:tav tm="100000">
                                          <p:val>
                                            <p:strVal val="#ppt_w"/>
                                          </p:val>
                                        </p:tav>
                                      </p:tavLst>
                                    </p:anim>
                                    <p:anim calcmode="lin" valueType="num">
                                      <p:cBhvr>
                                        <p:cTn id="71" dur="300" fill="hold"/>
                                        <p:tgtEl>
                                          <p:spTgt spid="30"/>
                                        </p:tgtEl>
                                        <p:attrNameLst>
                                          <p:attrName>ppt_h</p:attrName>
                                        </p:attrNameLst>
                                      </p:cBhvr>
                                      <p:tavLst>
                                        <p:tav tm="0">
                                          <p:val>
                                            <p:fltVal val="0"/>
                                          </p:val>
                                        </p:tav>
                                        <p:tav tm="100000">
                                          <p:val>
                                            <p:strVal val="#ppt_h"/>
                                          </p:val>
                                        </p:tav>
                                      </p:tavLst>
                                    </p:anim>
                                    <p:anim calcmode="lin" valueType="num">
                                      <p:cBhvr>
                                        <p:cTn id="72" dur="300" fill="hold"/>
                                        <p:tgtEl>
                                          <p:spTgt spid="30"/>
                                        </p:tgtEl>
                                        <p:attrNameLst>
                                          <p:attrName>ppt_x</p:attrName>
                                        </p:attrNameLst>
                                      </p:cBhvr>
                                      <p:tavLst>
                                        <p:tav tm="0">
                                          <p:val>
                                            <p:fltVal val="0.5"/>
                                          </p:val>
                                        </p:tav>
                                        <p:tav tm="100000">
                                          <p:val>
                                            <p:strVal val="#ppt_x"/>
                                          </p:val>
                                        </p:tav>
                                      </p:tavLst>
                                    </p:anim>
                                    <p:anim calcmode="lin" valueType="num">
                                      <p:cBhvr>
                                        <p:cTn id="73" dur="300" fill="hold"/>
                                        <p:tgtEl>
                                          <p:spTgt spid="30"/>
                                        </p:tgtEl>
                                        <p:attrNameLst>
                                          <p:attrName>ppt_y</p:attrName>
                                        </p:attrNameLst>
                                      </p:cBhvr>
                                      <p:tavLst>
                                        <p:tav tm="0">
                                          <p:val>
                                            <p:fltVal val="0.5"/>
                                          </p:val>
                                        </p:tav>
                                        <p:tav tm="100000">
                                          <p:val>
                                            <p:strVal val="#ppt_y"/>
                                          </p:val>
                                        </p:tav>
                                      </p:tavLst>
                                    </p:anim>
                                  </p:childTnLst>
                                </p:cTn>
                              </p:par>
                              <p:par>
                                <p:cTn id="74" presetID="26" presetClass="emph" presetSubtype="0" fill="hold" nodeType="withEffect">
                                  <p:stCondLst>
                                    <p:cond delay="1000"/>
                                  </p:stCondLst>
                                  <p:childTnLst>
                                    <p:animEffect transition="out" filter="fade">
                                      <p:cBhvr>
                                        <p:cTn id="75" dur="300" tmFilter="0, 0; .2, .5; .8, .5; 1, 0"/>
                                        <p:tgtEl>
                                          <p:spTgt spid="30"/>
                                        </p:tgtEl>
                                      </p:cBhvr>
                                    </p:animEffect>
                                    <p:animScale>
                                      <p:cBhvr>
                                        <p:cTn id="76" dur="150" autoRev="1" fill="hold"/>
                                        <p:tgtEl>
                                          <p:spTgt spid="30"/>
                                        </p:tgtEl>
                                      </p:cBhvr>
                                      <p:by x="105000" y="105000"/>
                                    </p:animScale>
                                  </p:childTnLst>
                                </p:cTn>
                              </p:par>
                              <p:par>
                                <p:cTn id="77" presetID="23" presetClass="entr" presetSubtype="528" fill="hold" grpId="0" nodeType="withEffect">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cBhvr>
                                        <p:cTn id="79" dur="300" fill="hold"/>
                                        <p:tgtEl>
                                          <p:spTgt spid="37"/>
                                        </p:tgtEl>
                                        <p:attrNameLst>
                                          <p:attrName>ppt_w</p:attrName>
                                        </p:attrNameLst>
                                      </p:cBhvr>
                                      <p:tavLst>
                                        <p:tav tm="0">
                                          <p:val>
                                            <p:fltVal val="0"/>
                                          </p:val>
                                        </p:tav>
                                        <p:tav tm="100000">
                                          <p:val>
                                            <p:strVal val="#ppt_w"/>
                                          </p:val>
                                        </p:tav>
                                      </p:tavLst>
                                    </p:anim>
                                    <p:anim calcmode="lin" valueType="num">
                                      <p:cBhvr>
                                        <p:cTn id="80" dur="300" fill="hold"/>
                                        <p:tgtEl>
                                          <p:spTgt spid="37"/>
                                        </p:tgtEl>
                                        <p:attrNameLst>
                                          <p:attrName>ppt_h</p:attrName>
                                        </p:attrNameLst>
                                      </p:cBhvr>
                                      <p:tavLst>
                                        <p:tav tm="0">
                                          <p:val>
                                            <p:fltVal val="0"/>
                                          </p:val>
                                        </p:tav>
                                        <p:tav tm="100000">
                                          <p:val>
                                            <p:strVal val="#ppt_h"/>
                                          </p:val>
                                        </p:tav>
                                      </p:tavLst>
                                    </p:anim>
                                    <p:anim calcmode="lin" valueType="num">
                                      <p:cBhvr>
                                        <p:cTn id="81" dur="300" fill="hold"/>
                                        <p:tgtEl>
                                          <p:spTgt spid="37"/>
                                        </p:tgtEl>
                                        <p:attrNameLst>
                                          <p:attrName>ppt_x</p:attrName>
                                        </p:attrNameLst>
                                      </p:cBhvr>
                                      <p:tavLst>
                                        <p:tav tm="0">
                                          <p:val>
                                            <p:fltVal val="0.5"/>
                                          </p:val>
                                        </p:tav>
                                        <p:tav tm="100000">
                                          <p:val>
                                            <p:strVal val="#ppt_x"/>
                                          </p:val>
                                        </p:tav>
                                      </p:tavLst>
                                    </p:anim>
                                    <p:anim calcmode="lin" valueType="num">
                                      <p:cBhvr>
                                        <p:cTn id="82" dur="300" fill="hold"/>
                                        <p:tgtEl>
                                          <p:spTgt spid="37"/>
                                        </p:tgtEl>
                                        <p:attrNameLst>
                                          <p:attrName>ppt_y</p:attrName>
                                        </p:attrNameLst>
                                      </p:cBhvr>
                                      <p:tavLst>
                                        <p:tav tm="0">
                                          <p:val>
                                            <p:fltVal val="0.5"/>
                                          </p:val>
                                        </p:tav>
                                        <p:tav tm="100000">
                                          <p:val>
                                            <p:strVal val="#ppt_y"/>
                                          </p:val>
                                        </p:tav>
                                      </p:tavLst>
                                    </p:anim>
                                  </p:childTnLst>
                                </p:cTn>
                              </p:par>
                              <p:par>
                                <p:cTn id="83" presetID="26" presetClass="emph" presetSubtype="0" fill="hold" grpId="1" nodeType="withEffect">
                                  <p:stCondLst>
                                    <p:cond delay="1100"/>
                                  </p:stCondLst>
                                  <p:childTnLst>
                                    <p:animEffect transition="out" filter="fade">
                                      <p:cBhvr>
                                        <p:cTn id="84" dur="300" tmFilter="0, 0; .2, .5; .8, .5; 1, 0"/>
                                        <p:tgtEl>
                                          <p:spTgt spid="37"/>
                                        </p:tgtEl>
                                      </p:cBhvr>
                                    </p:animEffect>
                                    <p:animScale>
                                      <p:cBhvr>
                                        <p:cTn id="85" dur="150" autoRev="1" fill="hold"/>
                                        <p:tgtEl>
                                          <p:spTgt spid="37"/>
                                        </p:tgtEl>
                                      </p:cBhvr>
                                      <p:by x="105000" y="105000"/>
                                    </p:animScale>
                                  </p:childTnLst>
                                </p:cTn>
                              </p:par>
                              <p:par>
                                <p:cTn id="86" presetID="23" presetClass="entr" presetSubtype="528" fill="hold" nodeType="withEffect">
                                  <p:stCondLst>
                                    <p:cond delay="900"/>
                                  </p:stCondLst>
                                  <p:childTnLst>
                                    <p:set>
                                      <p:cBhvr>
                                        <p:cTn id="87" dur="1" fill="hold">
                                          <p:stCondLst>
                                            <p:cond delay="0"/>
                                          </p:stCondLst>
                                        </p:cTn>
                                        <p:tgtEl>
                                          <p:spTgt spid="28"/>
                                        </p:tgtEl>
                                        <p:attrNameLst>
                                          <p:attrName>style.visibility</p:attrName>
                                        </p:attrNameLst>
                                      </p:cBhvr>
                                      <p:to>
                                        <p:strVal val="visible"/>
                                      </p:to>
                                    </p:set>
                                    <p:anim calcmode="lin" valueType="num">
                                      <p:cBhvr>
                                        <p:cTn id="88" dur="300" fill="hold"/>
                                        <p:tgtEl>
                                          <p:spTgt spid="28"/>
                                        </p:tgtEl>
                                        <p:attrNameLst>
                                          <p:attrName>ppt_w</p:attrName>
                                        </p:attrNameLst>
                                      </p:cBhvr>
                                      <p:tavLst>
                                        <p:tav tm="0">
                                          <p:val>
                                            <p:fltVal val="0"/>
                                          </p:val>
                                        </p:tav>
                                        <p:tav tm="100000">
                                          <p:val>
                                            <p:strVal val="#ppt_w"/>
                                          </p:val>
                                        </p:tav>
                                      </p:tavLst>
                                    </p:anim>
                                    <p:anim calcmode="lin" valueType="num">
                                      <p:cBhvr>
                                        <p:cTn id="89" dur="300" fill="hold"/>
                                        <p:tgtEl>
                                          <p:spTgt spid="28"/>
                                        </p:tgtEl>
                                        <p:attrNameLst>
                                          <p:attrName>ppt_h</p:attrName>
                                        </p:attrNameLst>
                                      </p:cBhvr>
                                      <p:tavLst>
                                        <p:tav tm="0">
                                          <p:val>
                                            <p:fltVal val="0"/>
                                          </p:val>
                                        </p:tav>
                                        <p:tav tm="100000">
                                          <p:val>
                                            <p:strVal val="#ppt_h"/>
                                          </p:val>
                                        </p:tav>
                                      </p:tavLst>
                                    </p:anim>
                                    <p:anim calcmode="lin" valueType="num">
                                      <p:cBhvr>
                                        <p:cTn id="90" dur="300" fill="hold"/>
                                        <p:tgtEl>
                                          <p:spTgt spid="28"/>
                                        </p:tgtEl>
                                        <p:attrNameLst>
                                          <p:attrName>ppt_x</p:attrName>
                                        </p:attrNameLst>
                                      </p:cBhvr>
                                      <p:tavLst>
                                        <p:tav tm="0">
                                          <p:val>
                                            <p:fltVal val="0.5"/>
                                          </p:val>
                                        </p:tav>
                                        <p:tav tm="100000">
                                          <p:val>
                                            <p:strVal val="#ppt_x"/>
                                          </p:val>
                                        </p:tav>
                                      </p:tavLst>
                                    </p:anim>
                                    <p:anim calcmode="lin" valueType="num">
                                      <p:cBhvr>
                                        <p:cTn id="91" dur="300" fill="hold"/>
                                        <p:tgtEl>
                                          <p:spTgt spid="28"/>
                                        </p:tgtEl>
                                        <p:attrNameLst>
                                          <p:attrName>ppt_y</p:attrName>
                                        </p:attrNameLst>
                                      </p:cBhvr>
                                      <p:tavLst>
                                        <p:tav tm="0">
                                          <p:val>
                                            <p:fltVal val="0.5"/>
                                          </p:val>
                                        </p:tav>
                                        <p:tav tm="100000">
                                          <p:val>
                                            <p:strVal val="#ppt_y"/>
                                          </p:val>
                                        </p:tav>
                                      </p:tavLst>
                                    </p:anim>
                                  </p:childTnLst>
                                </p:cTn>
                              </p:par>
                              <p:par>
                                <p:cTn id="92" presetID="26" presetClass="emph" presetSubtype="0" fill="hold" nodeType="withEffect">
                                  <p:stCondLst>
                                    <p:cond delay="1200"/>
                                  </p:stCondLst>
                                  <p:childTnLst>
                                    <p:animEffect transition="out" filter="fade">
                                      <p:cBhvr>
                                        <p:cTn id="93" dur="300" tmFilter="0, 0; .2, .5; .8, .5; 1, 0"/>
                                        <p:tgtEl>
                                          <p:spTgt spid="28"/>
                                        </p:tgtEl>
                                      </p:cBhvr>
                                    </p:animEffect>
                                    <p:animScale>
                                      <p:cBhvr>
                                        <p:cTn id="94" dur="150" autoRev="1" fill="hold"/>
                                        <p:tgtEl>
                                          <p:spTgt spid="28"/>
                                        </p:tgtEl>
                                      </p:cBhvr>
                                      <p:by x="105000" y="105000"/>
                                    </p:animScale>
                                  </p:childTnLst>
                                </p:cTn>
                              </p:par>
                            </p:childTnLst>
                          </p:cTn>
                        </p:par>
                        <p:par>
                          <p:cTn id="95" fill="hold">
                            <p:stCondLst>
                              <p:cond delay="500"/>
                            </p:stCondLst>
                            <p:childTnLst>
                              <p:par>
                                <p:cTn id="96" presetID="10" presetClass="entr" presetSubtype="0" fill="hold" grpId="0" nodeType="afterEffect">
                                  <p:stCondLst>
                                    <p:cond delay="0"/>
                                  </p:stCondLst>
                                  <p:childTnLst>
                                    <p:set>
                                      <p:cBhvr>
                                        <p:cTn id="97" dur="1" fill="hold">
                                          <p:stCondLst>
                                            <p:cond delay="0"/>
                                          </p:stCondLst>
                                        </p:cTn>
                                        <p:tgtEl>
                                          <p:spTgt spid="39"/>
                                        </p:tgtEl>
                                        <p:attrNameLst>
                                          <p:attrName>style.visibility</p:attrName>
                                        </p:attrNameLst>
                                      </p:cBhvr>
                                      <p:to>
                                        <p:strVal val="visible"/>
                                      </p:to>
                                    </p:set>
                                    <p:animEffect transition="in" filter="fade">
                                      <p:cBhvr>
                                        <p:cTn id="98" dur="500"/>
                                        <p:tgtEl>
                                          <p:spTgt spid="39"/>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41"/>
                                        </p:tgtEl>
                                        <p:attrNameLst>
                                          <p:attrName>style.visibility</p:attrName>
                                        </p:attrNameLst>
                                      </p:cBhvr>
                                      <p:to>
                                        <p:strVal val="visible"/>
                                      </p:to>
                                    </p:set>
                                    <p:animEffect transition="in" filter="fade">
                                      <p:cBhvr>
                                        <p:cTn id="101" dur="500"/>
                                        <p:tgtEl>
                                          <p:spTgt spid="41"/>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43"/>
                                        </p:tgtEl>
                                        <p:attrNameLst>
                                          <p:attrName>style.visibility</p:attrName>
                                        </p:attrNameLst>
                                      </p:cBhvr>
                                      <p:to>
                                        <p:strVal val="visible"/>
                                      </p:to>
                                    </p:set>
                                    <p:animEffect transition="in" filter="fade">
                                      <p:cBhvr>
                                        <p:cTn id="104" dur="500"/>
                                        <p:tgtEl>
                                          <p:spTgt spid="43"/>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45"/>
                                        </p:tgtEl>
                                        <p:attrNameLst>
                                          <p:attrName>style.visibility</p:attrName>
                                        </p:attrNameLst>
                                      </p:cBhvr>
                                      <p:to>
                                        <p:strVal val="visible"/>
                                      </p:to>
                                    </p:set>
                                    <p:animEffect transition="in" filter="fade">
                                      <p:cBhvr>
                                        <p:cTn id="107" dur="500"/>
                                        <p:tgtEl>
                                          <p:spTgt spid="45"/>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47"/>
                                        </p:tgtEl>
                                        <p:attrNameLst>
                                          <p:attrName>style.visibility</p:attrName>
                                        </p:attrNameLst>
                                      </p:cBhvr>
                                      <p:to>
                                        <p:strVal val="visible"/>
                                      </p:to>
                                    </p:set>
                                    <p:animEffect transition="in" filter="fade">
                                      <p:cBhvr>
                                        <p:cTn id="110" dur="500"/>
                                        <p:tgtEl>
                                          <p:spTgt spid="47"/>
                                        </p:tgtEl>
                                      </p:cBhvr>
                                    </p:animEffect>
                                  </p:childTnLst>
                                </p:cTn>
                              </p:par>
                            </p:childTnLst>
                          </p:cTn>
                        </p:par>
                        <p:par>
                          <p:cTn id="111" fill="hold">
                            <p:stCondLst>
                              <p:cond delay="1000"/>
                            </p:stCondLst>
                            <p:childTnLst>
                              <p:par>
                                <p:cTn id="112" presetID="22" presetClass="entr" presetSubtype="1" fill="hold" grpId="0" nodeType="afterEffect">
                                  <p:stCondLst>
                                    <p:cond delay="0"/>
                                  </p:stCondLst>
                                  <p:childTnLst>
                                    <p:set>
                                      <p:cBhvr>
                                        <p:cTn id="113" dur="1" fill="hold">
                                          <p:stCondLst>
                                            <p:cond delay="0"/>
                                          </p:stCondLst>
                                        </p:cTn>
                                        <p:tgtEl>
                                          <p:spTgt spid="40"/>
                                        </p:tgtEl>
                                        <p:attrNameLst>
                                          <p:attrName>style.visibility</p:attrName>
                                        </p:attrNameLst>
                                      </p:cBhvr>
                                      <p:to>
                                        <p:strVal val="visible"/>
                                      </p:to>
                                    </p:set>
                                    <p:animEffect transition="in" filter="wipe(up)">
                                      <p:cBhvr>
                                        <p:cTn id="114" dur="500"/>
                                        <p:tgtEl>
                                          <p:spTgt spid="40"/>
                                        </p:tgtEl>
                                      </p:cBhvr>
                                    </p:animEffect>
                                  </p:childTnLst>
                                </p:cTn>
                              </p:par>
                              <p:par>
                                <p:cTn id="115" presetID="22" presetClass="entr" presetSubtype="1" fill="hold" grpId="0" nodeType="withEffect">
                                  <p:stCondLst>
                                    <p:cond delay="0"/>
                                  </p:stCondLst>
                                  <p:childTnLst>
                                    <p:set>
                                      <p:cBhvr>
                                        <p:cTn id="116" dur="1" fill="hold">
                                          <p:stCondLst>
                                            <p:cond delay="0"/>
                                          </p:stCondLst>
                                        </p:cTn>
                                        <p:tgtEl>
                                          <p:spTgt spid="42"/>
                                        </p:tgtEl>
                                        <p:attrNameLst>
                                          <p:attrName>style.visibility</p:attrName>
                                        </p:attrNameLst>
                                      </p:cBhvr>
                                      <p:to>
                                        <p:strVal val="visible"/>
                                      </p:to>
                                    </p:set>
                                    <p:animEffect transition="in" filter="wipe(up)">
                                      <p:cBhvr>
                                        <p:cTn id="117" dur="500"/>
                                        <p:tgtEl>
                                          <p:spTgt spid="42"/>
                                        </p:tgtEl>
                                      </p:cBhvr>
                                    </p:animEffect>
                                  </p:childTnLst>
                                </p:cTn>
                              </p:par>
                              <p:par>
                                <p:cTn id="118" presetID="22" presetClass="entr" presetSubtype="1" fill="hold" grpId="0" nodeType="withEffect">
                                  <p:stCondLst>
                                    <p:cond delay="0"/>
                                  </p:stCondLst>
                                  <p:childTnLst>
                                    <p:set>
                                      <p:cBhvr>
                                        <p:cTn id="119" dur="1" fill="hold">
                                          <p:stCondLst>
                                            <p:cond delay="0"/>
                                          </p:stCondLst>
                                        </p:cTn>
                                        <p:tgtEl>
                                          <p:spTgt spid="44"/>
                                        </p:tgtEl>
                                        <p:attrNameLst>
                                          <p:attrName>style.visibility</p:attrName>
                                        </p:attrNameLst>
                                      </p:cBhvr>
                                      <p:to>
                                        <p:strVal val="visible"/>
                                      </p:to>
                                    </p:set>
                                    <p:animEffect transition="in" filter="wipe(up)">
                                      <p:cBhvr>
                                        <p:cTn id="120" dur="500"/>
                                        <p:tgtEl>
                                          <p:spTgt spid="44"/>
                                        </p:tgtEl>
                                      </p:cBhvr>
                                    </p:animEffect>
                                  </p:childTnLst>
                                </p:cTn>
                              </p:par>
                              <p:par>
                                <p:cTn id="121" presetID="22" presetClass="entr" presetSubtype="1" fill="hold" grpId="0" nodeType="withEffect">
                                  <p:stCondLst>
                                    <p:cond delay="0"/>
                                  </p:stCondLst>
                                  <p:childTnLst>
                                    <p:set>
                                      <p:cBhvr>
                                        <p:cTn id="122" dur="1" fill="hold">
                                          <p:stCondLst>
                                            <p:cond delay="0"/>
                                          </p:stCondLst>
                                        </p:cTn>
                                        <p:tgtEl>
                                          <p:spTgt spid="46"/>
                                        </p:tgtEl>
                                        <p:attrNameLst>
                                          <p:attrName>style.visibility</p:attrName>
                                        </p:attrNameLst>
                                      </p:cBhvr>
                                      <p:to>
                                        <p:strVal val="visible"/>
                                      </p:to>
                                    </p:set>
                                    <p:animEffect transition="in" filter="wipe(up)">
                                      <p:cBhvr>
                                        <p:cTn id="123" dur="500"/>
                                        <p:tgtEl>
                                          <p:spTgt spid="46"/>
                                        </p:tgtEl>
                                      </p:cBhvr>
                                    </p:animEffect>
                                  </p:childTnLst>
                                </p:cTn>
                              </p:par>
                              <p:par>
                                <p:cTn id="124" presetID="22" presetClass="entr" presetSubtype="1" fill="hold" grpId="0" nodeType="withEffect">
                                  <p:stCondLst>
                                    <p:cond delay="0"/>
                                  </p:stCondLst>
                                  <p:childTnLst>
                                    <p:set>
                                      <p:cBhvr>
                                        <p:cTn id="125" dur="1" fill="hold">
                                          <p:stCondLst>
                                            <p:cond delay="0"/>
                                          </p:stCondLst>
                                        </p:cTn>
                                        <p:tgtEl>
                                          <p:spTgt spid="48"/>
                                        </p:tgtEl>
                                        <p:attrNameLst>
                                          <p:attrName>style.visibility</p:attrName>
                                        </p:attrNameLst>
                                      </p:cBhvr>
                                      <p:to>
                                        <p:strVal val="visible"/>
                                      </p:to>
                                    </p:set>
                                    <p:animEffect transition="in" filter="wipe(up)">
                                      <p:cBhvr>
                                        <p:cTn id="126"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3" grpId="1" animBg="1"/>
      <p:bldP spid="34" grpId="0" animBg="1"/>
      <p:bldP spid="34" grpId="1" animBg="1"/>
      <p:bldP spid="35" grpId="0" animBg="1"/>
      <p:bldP spid="35" grpId="1" animBg="1"/>
      <p:bldP spid="37" grpId="0" animBg="1"/>
      <p:bldP spid="37" grpId="1" animBg="1"/>
      <p:bldP spid="38" grpId="0" animBg="1"/>
      <p:bldP spid="38" grpId="1" animBg="1"/>
      <p:bldP spid="39" grpId="0"/>
      <p:bldP spid="40" grpId="0"/>
      <p:bldP spid="41" grpId="0"/>
      <p:bldP spid="42" grpId="0"/>
      <p:bldP spid="43" grpId="0"/>
      <p:bldP spid="44" grpId="0"/>
      <p:bldP spid="45" grpId="0"/>
      <p:bldP spid="46" grpId="0"/>
      <p:bldP spid="47" grpId="0"/>
      <p:bldP spid="4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3321055" y="3379788"/>
            <a:ext cx="5681735" cy="3521075"/>
          </a:xfrm>
          <a:prstGeom prst="rect">
            <a:avLst/>
          </a:prstGeom>
        </p:spPr>
      </p:pic>
      <p:sp>
        <p:nvSpPr>
          <p:cNvPr id="23" name="TextBox 37"/>
          <p:cNvSpPr>
            <a:spLocks noChangeArrowheads="1"/>
          </p:cNvSpPr>
          <p:nvPr/>
        </p:nvSpPr>
        <p:spPr bwMode="auto">
          <a:xfrm>
            <a:off x="3182938" y="2057400"/>
            <a:ext cx="5846762"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91421" tIns="45712" rIns="91421" bIns="45712">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8000" dirty="0">
                <a:solidFill>
                  <a:srgbClr val="C00000"/>
                </a:solidFill>
                <a:latin typeface="微软雅黑" panose="020B0503020204020204" pitchFamily="34" charset="-122"/>
                <a:ea typeface="微软雅黑" panose="020B0503020204020204" pitchFamily="34" charset="-122"/>
                <a:sym typeface="Arial" panose="020B0604020202020204" pitchFamily="34" charset="0"/>
              </a:rPr>
              <a:t>谢谢欣赏</a:t>
            </a:r>
            <a:endParaRPr lang="zh-CN" altLang="en-US" dirty="0">
              <a:solidFill>
                <a:srgbClr val="C00000"/>
              </a:solidFill>
              <a:latin typeface="微软雅黑" panose="020B0503020204020204" pitchFamily="34" charset="-122"/>
              <a:ea typeface="微软雅黑" panose="020B0503020204020204" pitchFamily="34" charset="-122"/>
            </a:endParaRPr>
          </a:p>
        </p:txBody>
      </p:sp>
      <p:sp>
        <p:nvSpPr>
          <p:cNvPr id="24" name="文本框 29"/>
          <p:cNvSpPr>
            <a:spLocks noChangeArrowheads="1"/>
          </p:cNvSpPr>
          <p:nvPr/>
        </p:nvSpPr>
        <p:spPr bwMode="auto">
          <a:xfrm>
            <a:off x="5016500" y="1454150"/>
            <a:ext cx="21748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6" tIns="45713" rIns="91426" bIns="45713">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3600" dirty="0">
                <a:solidFill>
                  <a:srgbClr val="C00000"/>
                </a:solidFill>
                <a:latin typeface="微软雅黑" panose="020B0503020204020204" pitchFamily="34" charset="-122"/>
                <a:ea typeface="微软雅黑" panose="020B0503020204020204" pitchFamily="34" charset="-122"/>
                <a:cs typeface="Calibri" panose="020F0502020204030204" pitchFamily="34" charset="0"/>
                <a:sym typeface="Calibri" panose="020F0502020204030204" pitchFamily="34" charset="0"/>
              </a:rPr>
              <a:t>THE END</a:t>
            </a:r>
            <a:endParaRPr lang="zh-CN" altLang="en-US" sz="3600" dirty="0">
              <a:solidFill>
                <a:srgbClr val="C00000"/>
              </a:solidFill>
              <a:latin typeface="微软雅黑" panose="020B0503020204020204" pitchFamily="34" charset="-122"/>
              <a:ea typeface="微软雅黑" panose="020B0503020204020204" pitchFamily="34" charset="-122"/>
              <a:cs typeface="Calibri" panose="020F0502020204030204" pitchFamily="34" charset="0"/>
              <a:sym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1000" fill="hold"/>
                                        <p:tgtEl>
                                          <p:spTgt spid="24"/>
                                        </p:tgtEl>
                                        <p:attrNameLst>
                                          <p:attrName>ppt_w</p:attrName>
                                        </p:attrNameLst>
                                      </p:cBhvr>
                                      <p:tavLst>
                                        <p:tav tm="0">
                                          <p:val>
                                            <p:strVal val="(6*min(max(#ppt_w*#ppt_h,.3),1)-7.4)/-.7*#ppt_w"/>
                                          </p:val>
                                        </p:tav>
                                        <p:tav tm="100000">
                                          <p:val>
                                            <p:strVal val="#ppt_w"/>
                                          </p:val>
                                        </p:tav>
                                      </p:tavLst>
                                    </p:anim>
                                    <p:anim calcmode="lin" valueType="num">
                                      <p:cBhvr>
                                        <p:cTn id="8" dur="1000" fill="hold"/>
                                        <p:tgtEl>
                                          <p:spTgt spid="24"/>
                                        </p:tgtEl>
                                        <p:attrNameLst>
                                          <p:attrName>ppt_h</p:attrName>
                                        </p:attrNameLst>
                                      </p:cBhvr>
                                      <p:tavLst>
                                        <p:tav tm="0">
                                          <p:val>
                                            <p:strVal val="(6*min(max(#ppt_w*#ppt_h,.3),1)-7.4)/-.7*#ppt_h"/>
                                          </p:val>
                                        </p:tav>
                                        <p:tav tm="100000">
                                          <p:val>
                                            <p:strVal val="#ppt_h"/>
                                          </p:val>
                                        </p:tav>
                                      </p:tavLst>
                                    </p:anim>
                                    <p:anim calcmode="lin" valueType="num">
                                      <p:cBhvr>
                                        <p:cTn id="9" dur="1000" fill="hold"/>
                                        <p:tgtEl>
                                          <p:spTgt spid="24"/>
                                        </p:tgtEl>
                                        <p:attrNameLst>
                                          <p:attrName>ppt_x</p:attrName>
                                        </p:attrNameLst>
                                      </p:cBhvr>
                                      <p:tavLst>
                                        <p:tav tm="0">
                                          <p:val>
                                            <p:fltVal val="0.5"/>
                                          </p:val>
                                        </p:tav>
                                        <p:tav tm="100000">
                                          <p:val>
                                            <p:strVal val="#ppt_x"/>
                                          </p:val>
                                        </p:tav>
                                      </p:tavLst>
                                    </p:anim>
                                    <p:anim calcmode="lin" valueType="num">
                                      <p:cBhvr>
                                        <p:cTn id="10" dur="1000" fill="hold"/>
                                        <p:tgtEl>
                                          <p:spTgt spid="24"/>
                                        </p:tgtEl>
                                        <p:attrNameLst>
                                          <p:attrName>ppt_y</p:attrName>
                                        </p:attrNameLst>
                                      </p:cBhvr>
                                      <p:tavLst>
                                        <p:tav tm="0">
                                          <p:val>
                                            <p:strVal val="1+(6*min(max(#ppt_w*#ppt_h,.3),1)-7.4)/-.7*#ppt_h/2"/>
                                          </p:val>
                                        </p:tav>
                                        <p:tav tm="100000">
                                          <p:val>
                                            <p:strVal val="#ppt_y"/>
                                          </p:val>
                                        </p:tav>
                                      </p:tavLst>
                                    </p:anim>
                                  </p:childTnLst>
                                </p:cTn>
                              </p:par>
                              <p:par>
                                <p:cTn id="11" presetID="12" presetClass="entr" presetSubtype="1" fill="hold" grpId="0" nodeType="withEffect">
                                  <p:stCondLst>
                                    <p:cond delay="500"/>
                                  </p:stCondLst>
                                  <p:childTnLst>
                                    <p:set>
                                      <p:cBhvr>
                                        <p:cTn id="12" dur="1" fill="hold">
                                          <p:stCondLst>
                                            <p:cond delay="0"/>
                                          </p:stCondLst>
                                        </p:cTn>
                                        <p:tgtEl>
                                          <p:spTgt spid="23"/>
                                        </p:tgtEl>
                                        <p:attrNameLst>
                                          <p:attrName>style.visibility</p:attrName>
                                        </p:attrNameLst>
                                      </p:cBhvr>
                                      <p:to>
                                        <p:strVal val="visible"/>
                                      </p:to>
                                    </p:set>
                                    <p:anim calcmode="lin" valueType="num">
                                      <p:cBhvr>
                                        <p:cTn id="13" dur="750"/>
                                        <p:tgtEl>
                                          <p:spTgt spid="23"/>
                                        </p:tgtEl>
                                        <p:attrNameLst>
                                          <p:attrName>ppt_y</p:attrName>
                                        </p:attrNameLst>
                                      </p:cBhvr>
                                      <p:tavLst>
                                        <p:tav tm="0">
                                          <p:val>
                                            <p:strVal val="#ppt_y-#ppt_h*1.125000"/>
                                          </p:val>
                                        </p:tav>
                                        <p:tav tm="100000">
                                          <p:val>
                                            <p:strVal val="#ppt_y"/>
                                          </p:val>
                                        </p:tav>
                                      </p:tavLst>
                                    </p:anim>
                                    <p:animEffect>
                                      <p:cBhvr>
                                        <p:cTn id="14" dur="750"/>
                                        <p:tgtEl>
                                          <p:spTgt spid="23"/>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ldLvl="0" autoUpdateAnimBg="0"/>
      <p:bldP spid="24" grpId="0" bldLvl="0" autoUpdateAnimBg="0"/>
    </p:bldLst>
  </p:timing>
</p:sld>
</file>

<file path=ppt/tags/tag1.xml><?xml version="1.0" encoding="utf-8"?>
<p:tagLst xmlns:p="http://schemas.openxmlformats.org/presentationml/2006/main">
  <p:tag name="PA" val="v3.0.0"/>
</p:tagLst>
</file>

<file path=ppt/tags/tag2.xml><?xml version="1.0" encoding="utf-8"?>
<p:tagLst xmlns:p="http://schemas.openxmlformats.org/presentationml/2006/main">
  <p:tag name="PA" val="v3.0.0"/>
</p:tagLst>
</file>

<file path=ppt/tags/tag3.xml><?xml version="1.0" encoding="utf-8"?>
<p:tagLst xmlns:p="http://schemas.openxmlformats.org/presentationml/2006/main">
  <p:tag name="PA" val="v3.0.0"/>
</p:tagLst>
</file>

<file path=ppt/tags/tag4.xml><?xml version="1.0" encoding="utf-8"?>
<p:tagLst xmlns:p="http://schemas.openxmlformats.org/presentationml/2006/main">
  <p:tag name="PA" val="v3.0.0"/>
</p:tagLst>
</file>

<file path=ppt/tags/tag5.xml><?xml version="1.0" encoding="utf-8"?>
<p:tagLst xmlns:p="http://schemas.openxmlformats.org/presentationml/2006/main">
  <p:tag name="PA" val="v3.0.0"/>
</p:tagLst>
</file>

<file path=ppt/tags/tag6.xml><?xml version="1.0" encoding="utf-8"?>
<p:tagLst xmlns:p="http://schemas.openxmlformats.org/presentationml/2006/main">
  <p:tag name="PA" val="v3.0.0"/>
</p:tagLst>
</file>

<file path=ppt/tags/tag7.xml><?xml version="1.0" encoding="utf-8"?>
<p:tagLst xmlns:p="http://schemas.openxmlformats.org/presentationml/2006/main">
  <p:tag name="PA" val="v3.0.0"/>
</p:tagLst>
</file>

<file path=ppt/tags/tag8.xml><?xml version="1.0" encoding="utf-8"?>
<p:tagLst xmlns:p="http://schemas.openxmlformats.org/presentationml/2006/main">
  <p:tag name="PA" val="v3.0.0"/>
</p:tagLst>
</file>

<file path=ppt/tags/tag9.xml><?xml version="1.0" encoding="utf-8"?>
<p:tagLst xmlns:p="http://schemas.openxmlformats.org/presentationml/2006/main">
  <p:tag name="PA" val="v3.0.0"/>
</p:tagLst>
</file>

<file path=ppt/tags/tag10.xml><?xml version="1.0" encoding="utf-8"?>
<p:tagLst xmlns:p="http://schemas.openxmlformats.org/presentationml/2006/main">
  <p:tag name="PA" val="v3.0.0"/>
</p:tagLst>
</file>

<file path=ppt/tags/tag11.xml><?xml version="1.0" encoding="utf-8"?>
<p:tagLst xmlns:p="http://schemas.openxmlformats.org/presentationml/2006/main">
  <p:tag name="PA" val="v3.0.0"/>
</p:tagLst>
</file>

<file path=ppt/tags/tag12.xml><?xml version="1.0" encoding="utf-8"?>
<p:tagLst xmlns:p="http://schemas.openxmlformats.org/presentationml/2006/main">
  <p:tag name="PA" val="v3.0.0"/>
</p:tagLst>
</file>

<file path=ppt/tags/tag13.xml><?xml version="1.0" encoding="utf-8"?>
<p:tagLst xmlns:p="http://schemas.openxmlformats.org/presentationml/2006/main">
  <p:tag name="MH" val="20151209233025"/>
  <p:tag name="MH_LIBRARY" val="GRAPHIC"/>
  <p:tag name="MH_TYPE" val="Other"/>
  <p:tag name="MH_ORDER" val="1"/>
</p:tagLst>
</file>

<file path=ppt/tags/tag14.xml><?xml version="1.0" encoding="utf-8"?>
<p:tagLst xmlns:p="http://schemas.openxmlformats.org/presentationml/2006/main">
  <p:tag name="MH" val="20151209233025"/>
  <p:tag name="MH_LIBRARY" val="GRAPHIC"/>
  <p:tag name="MH_TYPE" val="SubTitle"/>
  <p:tag name="MH_ORDER" val="1"/>
</p:tagLst>
</file>

<file path=ppt/tags/tag15.xml><?xml version="1.0" encoding="utf-8"?>
<p:tagLst xmlns:p="http://schemas.openxmlformats.org/presentationml/2006/main">
  <p:tag name="MH" val="20151209233025"/>
  <p:tag name="MH_LIBRARY" val="GRAPHIC"/>
  <p:tag name="MH_TYPE" val="Other"/>
  <p:tag name="MH_ORDER" val="2"/>
</p:tagLst>
</file>

<file path=ppt/tags/tag16.xml><?xml version="1.0" encoding="utf-8"?>
<p:tagLst xmlns:p="http://schemas.openxmlformats.org/presentationml/2006/main">
  <p:tag name="MH" val="20151209233025"/>
  <p:tag name="MH_LIBRARY" val="GRAPHIC"/>
  <p:tag name="MH_TYPE" val="Other"/>
  <p:tag name="MH_ORDER" val="3"/>
</p:tagLst>
</file>

<file path=ppt/tags/tag17.xml><?xml version="1.0" encoding="utf-8"?>
<p:tagLst xmlns:p="http://schemas.openxmlformats.org/presentationml/2006/main">
  <p:tag name="MH" val="20151209233025"/>
  <p:tag name="MH_LIBRARY" val="GRAPHIC"/>
  <p:tag name="MH_TYPE" val="SubTitle"/>
  <p:tag name="MH_ORDER" val="2"/>
</p:tagLst>
</file>

<file path=ppt/tags/tag18.xml><?xml version="1.0" encoding="utf-8"?>
<p:tagLst xmlns:p="http://schemas.openxmlformats.org/presentationml/2006/main">
  <p:tag name="MH" val="20151209233025"/>
  <p:tag name="MH_LIBRARY" val="GRAPHIC"/>
  <p:tag name="MH_TYPE" val="Other"/>
  <p:tag name="MH_ORDER" val="4"/>
</p:tagLst>
</file>

<file path=ppt/tags/tag19.xml><?xml version="1.0" encoding="utf-8"?>
<p:tagLst xmlns:p="http://schemas.openxmlformats.org/presentationml/2006/main">
  <p:tag name="MH" val="20151209233025"/>
  <p:tag name="MH_LIBRARY" val="GRAPHIC"/>
  <p:tag name="MH_TYPE" val="Other"/>
  <p:tag name="MH_ORDER" val="5"/>
</p:tagLst>
</file>

<file path=ppt/tags/tag20.xml><?xml version="1.0" encoding="utf-8"?>
<p:tagLst xmlns:p="http://schemas.openxmlformats.org/presentationml/2006/main">
  <p:tag name="MH" val="20151209233025"/>
  <p:tag name="MH_LIBRARY" val="GRAPHIC"/>
  <p:tag name="MH_TYPE" val="SubTitle"/>
  <p:tag name="MH_ORDER" val="3"/>
</p:tagLst>
</file>

<file path=ppt/tags/tag21.xml><?xml version="1.0" encoding="utf-8"?>
<p:tagLst xmlns:p="http://schemas.openxmlformats.org/presentationml/2006/main">
  <p:tag name="MH" val="20151209233025"/>
  <p:tag name="MH_LIBRARY" val="GRAPHIC"/>
  <p:tag name="MH_TYPE" val="Other"/>
  <p:tag name="MH_ORDER" val="6"/>
</p:tagLst>
</file>

<file path=ppt/tags/tag22.xml><?xml version="1.0" encoding="utf-8"?>
<p:tagLst xmlns:p="http://schemas.openxmlformats.org/presentationml/2006/main">
  <p:tag name="MH" val="20151209233025"/>
  <p:tag name="MH_LIBRARY" val="GRAPHIC"/>
  <p:tag name="MH_TYPE" val="Other"/>
  <p:tag name="MH_ORDER" val="7"/>
</p:tagLst>
</file>

<file path=ppt/tags/tag23.xml><?xml version="1.0" encoding="utf-8"?>
<p:tagLst xmlns:p="http://schemas.openxmlformats.org/presentationml/2006/main">
  <p:tag name="MH" val="20151209233025"/>
  <p:tag name="MH_LIBRARY" val="GRAPHIC"/>
  <p:tag name="MH_TYPE" val="Other"/>
  <p:tag name="MH_ORDER" val="8"/>
</p:tagLst>
</file>

<file path=ppt/tags/tag24.xml><?xml version="1.0" encoding="utf-8"?>
<p:tagLst xmlns:p="http://schemas.openxmlformats.org/presentationml/2006/main">
  <p:tag name="MH" val="20151209233025"/>
  <p:tag name="MH_LIBRARY" val="GRAPHIC"/>
  <p:tag name="MH_TYPE" val="SubTitle"/>
  <p:tag name="MH_ORDER" val="4"/>
</p:tagLst>
</file>

<file path=ppt/tags/tag25.xml><?xml version="1.0" encoding="utf-8"?>
<p:tagLst xmlns:p="http://schemas.openxmlformats.org/presentationml/2006/main">
  <p:tag name="MH" val="20151209233025"/>
  <p:tag name="MH_LIBRARY" val="GRAPHIC"/>
  <p:tag name="MH_TYPE" val="Other"/>
  <p:tag name="MH_ORDER" val="9"/>
</p:tagLst>
</file>

<file path=ppt/tags/tag26.xml><?xml version="1.0" encoding="utf-8"?>
<p:tagLst xmlns:p="http://schemas.openxmlformats.org/presentationml/2006/main">
  <p:tag name="MH" val="20151209233025"/>
  <p:tag name="MH_LIBRARY" val="GRAPHIC"/>
  <p:tag name="MH_TYPE" val="Other"/>
  <p:tag name="MH_ORDER" val="10"/>
</p:tagLst>
</file>

<file path=ppt/tags/tag27.xml><?xml version="1.0" encoding="utf-8"?>
<p:tagLst xmlns:p="http://schemas.openxmlformats.org/presentationml/2006/main">
  <p:tag name="MH" val="20151209233025"/>
  <p:tag name="MH_LIBRARY" val="GRAPHIC"/>
  <p:tag name="MH_TYPE" val="Other"/>
  <p:tag name="MH_ORDER" val="11"/>
</p:tagLst>
</file>

<file path=ppt/tags/tag28.xml><?xml version="1.0" encoding="utf-8"?>
<p:tagLst xmlns:p="http://schemas.openxmlformats.org/presentationml/2006/main">
  <p:tag name="MH" val="20151209233025"/>
  <p:tag name="MH_LIBRARY" val="GRAPHIC"/>
  <p:tag name="MH_TYPE" val="Other"/>
  <p:tag name="MH_ORDER" val="12"/>
</p:tagLst>
</file>

<file path=ppt/tags/tag29.xml><?xml version="1.0" encoding="utf-8"?>
<p:tagLst xmlns:p="http://schemas.openxmlformats.org/presentationml/2006/main">
  <p:tag name="MH" val="20151209233025"/>
  <p:tag name="MH_LIBRARY" val="GRAPHIC"/>
  <p:tag name="MH_TYPE" val="Other"/>
  <p:tag name="MH_ORDER" val="13"/>
</p:tagLst>
</file>

<file path=ppt/theme/theme1.xml><?xml version="1.0" encoding="utf-8"?>
<a:theme xmlns:a="http://schemas.openxmlformats.org/drawingml/2006/main" name="第一PPT，www.1ppt.com">
  <a:themeElements>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主题">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lnDef>
  </a:objectDefaults>
  <a:extraClrSchemeLst>
    <a:extraClrScheme>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6324</Words>
  <Application>WPS 演示</Application>
  <PresentationFormat>自定义</PresentationFormat>
  <Paragraphs>770</Paragraphs>
  <Slides>44</Slides>
  <Notes>32</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44</vt:i4>
      </vt:variant>
    </vt:vector>
  </HeadingPairs>
  <TitlesOfParts>
    <vt:vector size="64" baseType="lpstr">
      <vt:lpstr>Arial</vt:lpstr>
      <vt:lpstr>宋体</vt:lpstr>
      <vt:lpstr>Wingdings</vt:lpstr>
      <vt:lpstr>Calibri</vt:lpstr>
      <vt:lpstr>Calibri</vt:lpstr>
      <vt:lpstr>微软雅黑</vt:lpstr>
      <vt:lpstr>Agency FB</vt:lpstr>
      <vt:lpstr>造字工房悦黑（非商用）常规体</vt:lpstr>
      <vt:lpstr>黑体</vt:lpstr>
      <vt:lpstr>Impact</vt:lpstr>
      <vt:lpstr>华文黑体</vt:lpstr>
      <vt:lpstr>Arial Unicode MS</vt:lpstr>
      <vt:lpstr>Wingdings</vt:lpstr>
      <vt:lpstr>Malgun Gothic</vt:lpstr>
      <vt:lpstr>Gill Sans</vt:lpstr>
      <vt:lpstr>Lato Light</vt:lpstr>
      <vt:lpstr>Adobe Gothic Std B</vt:lpstr>
      <vt:lpstr>Segoe Print</vt:lpstr>
      <vt:lpstr>MS Mincho</vt:lpstr>
      <vt:lpstr>第一PPT，www.1ppt.com</vt:lpstr>
      <vt:lpstr>PowerPoint 演示文稿</vt:lpstr>
      <vt:lpstr>PowerPoint 演示文稿</vt:lpstr>
      <vt:lpstr>PowerPoint 演示文稿</vt:lpstr>
      <vt:lpstr>我们一直在这样录入数据</vt:lpstr>
      <vt:lpstr>我们的堵点在哪里？</vt:lpstr>
      <vt:lpstr>资助信息录入中的常见问题</vt:lpstr>
      <vt:lpstr>该把皮球踢给谁</vt:lpstr>
      <vt:lpstr>PowerPoint 演示文稿</vt:lpstr>
      <vt:lpstr>我偷偷立下了誓言</vt:lpstr>
      <vt:lpstr>精益管理利器——魔方网表</vt:lpstr>
      <vt:lpstr>魔方网表与EXCEL常见功能打拼</vt:lpstr>
      <vt:lpstr>魔方网表与Excel常规功能大比拼</vt:lpstr>
      <vt:lpstr>魔方网表才是符合用户需求的最优选择</vt:lpstr>
      <vt:lpstr>强大的一网多端支持</vt:lpstr>
      <vt:lpstr>魔方网表有哪些特性</vt:lpstr>
      <vt:lpstr>魔方网表的理念</vt:lpstr>
      <vt:lpstr>用上魔方网表的哪些功能</vt:lpstr>
      <vt:lpstr>我在魔方网表上做了这些应用</vt:lpstr>
      <vt:lpstr>学生资助管理中必要的表单</vt:lpstr>
      <vt:lpstr>录入环节运转流程</vt:lpstr>
      <vt:lpstr>我在魔方网表上做了这些应用</vt:lpstr>
      <vt:lpstr>我在魔方网表上做了这些应用</vt:lpstr>
      <vt:lpstr>我在魔方网表上做了这些应用</vt:lpstr>
      <vt:lpstr>我在魔方网表上做了这些应用</vt:lpstr>
      <vt:lpstr>我在魔方网表上做了这些应用</vt:lpstr>
      <vt:lpstr>我在魔方网表上做了这些应用</vt:lpstr>
      <vt:lpstr>我在魔方网表上做了这些应用</vt:lpstr>
      <vt:lpstr>我在魔方网表上做了这些应用</vt:lpstr>
      <vt:lpstr>我在魔方网表上做了这些应用</vt:lpstr>
      <vt:lpstr>我在魔方网表上做了这些应用</vt:lpstr>
      <vt:lpstr>我在魔方网表上做了这些应用</vt:lpstr>
      <vt:lpstr>我在魔方网表上做了这些应用</vt:lpstr>
      <vt:lpstr>PowerPoint 演示文稿</vt:lpstr>
      <vt:lpstr>如今的转变</vt:lpstr>
      <vt:lpstr>如何把资助工作做扎实</vt:lpstr>
      <vt:lpstr>PowerPoint 演示文稿</vt:lpstr>
      <vt:lpstr>资助工作中的不足</vt:lpstr>
      <vt:lpstr>资助工作中的不足</vt:lpstr>
      <vt:lpstr>魔方网表的应用展示</vt:lpstr>
      <vt:lpstr>PowerPoint 演示文稿</vt:lpstr>
      <vt:lpstr>基层资助业务人员的诉求</vt:lpstr>
      <vt:lpstr>今后努力的方向</vt:lpstr>
      <vt:lpstr>魔方网表还可以做更多</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简洁微立体</dc:title>
  <dc:creator>第一PPT</dc:creator>
  <cp:keywords>www.1ppt.com</cp:keywords>
  <cp:lastModifiedBy>Administrator</cp:lastModifiedBy>
  <cp:revision>317</cp:revision>
  <dcterms:created xsi:type="dcterms:W3CDTF">2015-06-30T05:25:00Z</dcterms:created>
  <dcterms:modified xsi:type="dcterms:W3CDTF">2018-09-20T09:23:24Z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2052-10.1.0.7520</vt:lpwstr>
  </property>
</Properties>
</file>